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6" r:id="rId3"/>
    <p:sldId id="297" r:id="rId4"/>
    <p:sldId id="295" r:id="rId5"/>
    <p:sldId id="278" r:id="rId6"/>
    <p:sldId id="279" r:id="rId7"/>
    <p:sldId id="406" r:id="rId8"/>
    <p:sldId id="282" r:id="rId9"/>
    <p:sldId id="283" r:id="rId10"/>
    <p:sldId id="298" r:id="rId11"/>
    <p:sldId id="285" r:id="rId12"/>
    <p:sldId id="302" r:id="rId13"/>
    <p:sldId id="286" r:id="rId14"/>
    <p:sldId id="304" r:id="rId15"/>
    <p:sldId id="288" r:id="rId16"/>
    <p:sldId id="289" r:id="rId17"/>
    <p:sldId id="299" r:id="rId18"/>
    <p:sldId id="300" r:id="rId19"/>
    <p:sldId id="307" r:id="rId20"/>
    <p:sldId id="308" r:id="rId21"/>
    <p:sldId id="309" r:id="rId22"/>
    <p:sldId id="411" r:id="rId23"/>
    <p:sldId id="310" r:id="rId24"/>
    <p:sldId id="412" r:id="rId25"/>
    <p:sldId id="311" r:id="rId26"/>
    <p:sldId id="312" r:id="rId27"/>
    <p:sldId id="313" r:id="rId28"/>
    <p:sldId id="314" r:id="rId29"/>
    <p:sldId id="316" r:id="rId30"/>
    <p:sldId id="315" r:id="rId31"/>
    <p:sldId id="318" r:id="rId32"/>
    <p:sldId id="317" r:id="rId33"/>
    <p:sldId id="320" r:id="rId34"/>
    <p:sldId id="319" r:id="rId35"/>
    <p:sldId id="321" r:id="rId36"/>
    <p:sldId id="322" r:id="rId37"/>
    <p:sldId id="323" r:id="rId38"/>
    <p:sldId id="324" r:id="rId39"/>
    <p:sldId id="325" r:id="rId40"/>
    <p:sldId id="413" r:id="rId41"/>
    <p:sldId id="326" r:id="rId42"/>
    <p:sldId id="328" r:id="rId43"/>
    <p:sldId id="329" r:id="rId44"/>
    <p:sldId id="330" r:id="rId45"/>
    <p:sldId id="331" r:id="rId46"/>
    <p:sldId id="333" r:id="rId47"/>
    <p:sldId id="332" r:id="rId48"/>
    <p:sldId id="335" r:id="rId49"/>
    <p:sldId id="334" r:id="rId50"/>
    <p:sldId id="336" r:id="rId51"/>
    <p:sldId id="338" r:id="rId52"/>
    <p:sldId id="337" r:id="rId53"/>
    <p:sldId id="340" r:id="rId54"/>
    <p:sldId id="339" r:id="rId55"/>
    <p:sldId id="342" r:id="rId56"/>
    <p:sldId id="341" r:id="rId57"/>
    <p:sldId id="306" r:id="rId58"/>
    <p:sldId id="290" r:id="rId59"/>
    <p:sldId id="291" r:id="rId60"/>
    <p:sldId id="293" r:id="rId61"/>
    <p:sldId id="301" r:id="rId62"/>
    <p:sldId id="370" r:id="rId63"/>
    <p:sldId id="371" r:id="rId64"/>
    <p:sldId id="372" r:id="rId65"/>
    <p:sldId id="373" r:id="rId66"/>
    <p:sldId id="374" r:id="rId67"/>
    <p:sldId id="375" r:id="rId68"/>
    <p:sldId id="376" r:id="rId69"/>
    <p:sldId id="377" r:id="rId70"/>
    <p:sldId id="378" r:id="rId71"/>
    <p:sldId id="379" r:id="rId72"/>
    <p:sldId id="380" r:id="rId73"/>
    <p:sldId id="381" r:id="rId74"/>
    <p:sldId id="382" r:id="rId75"/>
    <p:sldId id="384" r:id="rId76"/>
    <p:sldId id="385" r:id="rId77"/>
    <p:sldId id="386" r:id="rId78"/>
    <p:sldId id="387" r:id="rId79"/>
    <p:sldId id="407" r:id="rId80"/>
    <p:sldId id="408" r:id="rId81"/>
    <p:sldId id="388" r:id="rId82"/>
    <p:sldId id="389" r:id="rId83"/>
    <p:sldId id="390" r:id="rId84"/>
    <p:sldId id="391" r:id="rId85"/>
    <p:sldId id="392" r:id="rId86"/>
    <p:sldId id="393" r:id="rId87"/>
    <p:sldId id="394" r:id="rId88"/>
    <p:sldId id="395" r:id="rId89"/>
    <p:sldId id="396" r:id="rId90"/>
    <p:sldId id="397" r:id="rId91"/>
    <p:sldId id="398" r:id="rId92"/>
    <p:sldId id="399" r:id="rId93"/>
    <p:sldId id="400" r:id="rId94"/>
    <p:sldId id="401" r:id="rId95"/>
    <p:sldId id="402" r:id="rId96"/>
    <p:sldId id="403" r:id="rId97"/>
    <p:sldId id="404" r:id="rId98"/>
    <p:sldId id="405" r:id="rId99"/>
    <p:sldId id="354" r:id="rId100"/>
    <p:sldId id="353" r:id="rId101"/>
    <p:sldId id="352" r:id="rId102"/>
    <p:sldId id="355" r:id="rId103"/>
    <p:sldId id="357" r:id="rId104"/>
    <p:sldId id="356" r:id="rId105"/>
    <p:sldId id="358" r:id="rId106"/>
    <p:sldId id="359" r:id="rId107"/>
    <p:sldId id="360" r:id="rId108"/>
    <p:sldId id="351" r:id="rId109"/>
    <p:sldId id="361" r:id="rId110"/>
    <p:sldId id="362" r:id="rId111"/>
    <p:sldId id="363" r:id="rId112"/>
    <p:sldId id="364" r:id="rId113"/>
    <p:sldId id="366" r:id="rId114"/>
    <p:sldId id="365" r:id="rId115"/>
    <p:sldId id="367" r:id="rId116"/>
    <p:sldId id="368" r:id="rId11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30D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E:\ARMANDO%20JAIMES%20ORTIZ%20FINANCIERA%20BIF\BIF%202023%20ARMANDO%20JAIMES%20ORTIZ\INFORME%20DE%20GESTION\INFORME%20DE%20GESTION%20PRESUPUESTO%20A%2031%20DE%20OCTUBRE%20DE%20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COMPORTAMIENTO RECAUDO</a:t>
            </a:r>
          </a:p>
          <a:p>
            <a:pPr algn="ctr">
              <a:defRPr/>
            </a:pPr>
            <a:r>
              <a:rPr lang="es-CO"/>
              <a:t>SERVICIOS INMOBILIARIOS</a:t>
            </a:r>
          </a:p>
        </c:rich>
      </c:tx>
      <c:layout>
        <c:manualLayout>
          <c:xMode val="edge"/>
          <c:yMode val="edge"/>
          <c:x val="0.32083679275126792"/>
          <c:y val="2.1464985242822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Hoja1!$B$21:$F$21</c:f>
              <c:strCache>
                <c:ptCount val="5"/>
                <c:pt idx="0">
                  <c:v>DICIEMBRE 2019</c:v>
                </c:pt>
                <c:pt idx="1">
                  <c:v>DICIEMBRE 2020</c:v>
                </c:pt>
                <c:pt idx="2">
                  <c:v>DICIEMBRE 2021</c:v>
                </c:pt>
                <c:pt idx="3">
                  <c:v>DICIEMBRE 2022</c:v>
                </c:pt>
                <c:pt idx="4">
                  <c:v>OCTUBRE DE 2023</c:v>
                </c:pt>
              </c:strCache>
            </c:strRef>
          </c:cat>
          <c:val>
            <c:numRef>
              <c:f>Hoja1!$B$22:$F$22</c:f>
              <c:numCache>
                <c:formatCode>_(* #,##0.00_);_(* \(#,##0.00\);_(* "-"??_);_(@_)</c:formatCode>
                <c:ptCount val="5"/>
                <c:pt idx="0">
                  <c:v>153992065</c:v>
                </c:pt>
                <c:pt idx="1">
                  <c:v>102116702</c:v>
                </c:pt>
                <c:pt idx="2">
                  <c:v>180043884</c:v>
                </c:pt>
                <c:pt idx="3">
                  <c:v>159592929</c:v>
                </c:pt>
                <c:pt idx="4">
                  <c:v>117478010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82-4BAB-BACF-2DD1E5C6F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3374960"/>
        <c:axId val="403374632"/>
      </c:barChart>
      <c:catAx>
        <c:axId val="40337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3374632"/>
        <c:crosses val="autoZero"/>
        <c:auto val="1"/>
        <c:lblAlgn val="ctr"/>
        <c:lblOffset val="100"/>
        <c:noMultiLvlLbl val="0"/>
      </c:catAx>
      <c:valAx>
        <c:axId val="403374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3374960"/>
        <c:crosses val="autoZero"/>
        <c:crossBetween val="between"/>
      </c:valAx>
      <c:spPr>
        <a:noFill/>
        <a:ln>
          <a:solidFill>
            <a:srgbClr val="002060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45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861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247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32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025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779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848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197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906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886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57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AF13-896B-4EEA-B90B-DD5DC6E79496}" type="datetimeFigureOut">
              <a:rPr lang="es-CO" smtClean="0"/>
              <a:t>19/12/2023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FA7C-CD7D-496D-87DD-BC99E29B7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160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2.png"/><Relationship Id="rId7" Type="http://schemas.openxmlformats.org/officeDocument/2006/relationships/image" Target="../media/image18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88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emf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jpeg"/><Relationship Id="rId7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jpeg"/><Relationship Id="rId7" Type="http://schemas.openxmlformats.org/officeDocument/2006/relationships/image" Target="../media/image1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48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15.pn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15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3.png"/><Relationship Id="rId7" Type="http://schemas.openxmlformats.org/officeDocument/2006/relationships/image" Target="../media/image1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g"/><Relationship Id="rId4" Type="http://schemas.openxmlformats.org/officeDocument/2006/relationships/image" Target="../media/image1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76200" y="2692516"/>
            <a:ext cx="8915400" cy="196641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 cmpd="sng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78" y="4800601"/>
            <a:ext cx="2188623" cy="20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6A0AA96-ED18-B1A2-B883-F2E67C3DD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0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A0764-F338-ABF2-4F8E-F0D2BC50D8A9}"/>
              </a:ext>
            </a:extLst>
          </p:cNvPr>
          <p:cNvSpPr/>
          <p:nvPr/>
        </p:nvSpPr>
        <p:spPr>
          <a:xfrm>
            <a:off x="344270" y="1548587"/>
            <a:ext cx="8109098" cy="46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 VIVIENDA DE INTERES SOCIAL</a:t>
            </a: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uadro de texto 80">
            <a:extLst>
              <a:ext uri="{FF2B5EF4-FFF2-40B4-BE49-F238E27FC236}">
                <a16:creationId xmlns:a16="http://schemas.microsoft.com/office/drawing/2014/main" id="{8C298155-95F5-7CAC-A226-45B9B30E7733}"/>
              </a:ext>
            </a:extLst>
          </p:cNvPr>
          <p:cNvSpPr txBox="1"/>
          <p:nvPr/>
        </p:nvSpPr>
        <p:spPr>
          <a:xfrm>
            <a:off x="457200" y="2490360"/>
            <a:ext cx="5486400" cy="6860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334</a:t>
            </a:r>
            <a:r>
              <a:rPr lang="es-CO" sz="20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Ejecutar 2 proyectos de vivienda de interés social y/o prioritarios.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2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Cuadro de texto 82">
            <a:extLst>
              <a:ext uri="{FF2B5EF4-FFF2-40B4-BE49-F238E27FC236}">
                <a16:creationId xmlns:a16="http://schemas.microsoft.com/office/drawing/2014/main" id="{72695769-1B83-8AC1-9157-F994CA2DC95B}"/>
              </a:ext>
            </a:extLst>
          </p:cNvPr>
          <p:cNvSpPr txBox="1"/>
          <p:nvPr/>
        </p:nvSpPr>
        <p:spPr>
          <a:xfrm>
            <a:off x="549179" y="4363205"/>
            <a:ext cx="7500510" cy="1009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336</a:t>
            </a:r>
            <a:r>
              <a:rPr lang="es-CO" sz="2000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sz="16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Otorgar 150 subsidios con enfoque diferencial para compra, mejoramiento de vivienda urbana y/o rural; incluido temporales de arrendamiento por acciones judiciales.</a:t>
            </a:r>
            <a:endParaRPr lang="es-CO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2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1" name="Cuadro de texto 81">
            <a:extLst>
              <a:ext uri="{FF2B5EF4-FFF2-40B4-BE49-F238E27FC236}">
                <a16:creationId xmlns:a16="http://schemas.microsoft.com/office/drawing/2014/main" id="{808213D3-2E65-1E7C-F9E0-8CD3E8649A33}"/>
              </a:ext>
            </a:extLst>
          </p:cNvPr>
          <p:cNvSpPr txBox="1"/>
          <p:nvPr/>
        </p:nvSpPr>
        <p:spPr>
          <a:xfrm>
            <a:off x="2300118" y="3534880"/>
            <a:ext cx="5017341" cy="4698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CO" sz="2000" b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335</a:t>
            </a:r>
            <a:r>
              <a:rPr lang="es-CO" sz="12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Realizar dos ferias inmobiliarias.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2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949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-26276" y="28464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 de texto 31">
            <a:extLst>
              <a:ext uri="{FF2B5EF4-FFF2-40B4-BE49-F238E27FC236}">
                <a16:creationId xmlns:a16="http://schemas.microsoft.com/office/drawing/2014/main" id="{A3A37B16-85EF-417C-A5F9-6AC0F6294F2C}"/>
              </a:ext>
            </a:extLst>
          </p:cNvPr>
          <p:cNvSpPr txBox="1"/>
          <p:nvPr/>
        </p:nvSpPr>
        <p:spPr>
          <a:xfrm>
            <a:off x="457200" y="1596323"/>
            <a:ext cx="3657600" cy="446938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PARQUE RECREATIVO SECTOR EL CARMEN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27E7A96-74D1-47A2-A472-4618C8A8715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6032" y="2339517"/>
            <a:ext cx="3608768" cy="20158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BE87A5B-A0D5-426B-B8D3-9B4423297B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04" y="4421971"/>
            <a:ext cx="3246696" cy="20158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 de texto 31">
            <a:extLst>
              <a:ext uri="{FF2B5EF4-FFF2-40B4-BE49-F238E27FC236}">
                <a16:creationId xmlns:a16="http://schemas.microsoft.com/office/drawing/2014/main" id="{939989A4-B654-4952-BB17-94C67161C6F4}"/>
              </a:ext>
            </a:extLst>
          </p:cNvPr>
          <p:cNvSpPr txBox="1"/>
          <p:nvPr/>
        </p:nvSpPr>
        <p:spPr>
          <a:xfrm>
            <a:off x="5297213" y="1623376"/>
            <a:ext cx="3446892" cy="446938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PARQUE RECREATIVO MOLINOS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7C34FFD-131D-42D4-993B-EAA63F3D4DD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13" y="2339517"/>
            <a:ext cx="3255080" cy="201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7774E0E-DB85-49EF-9015-FD90EFF1F18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22" y="4401997"/>
            <a:ext cx="3255080" cy="2035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7334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 de texto 31">
            <a:extLst>
              <a:ext uri="{FF2B5EF4-FFF2-40B4-BE49-F238E27FC236}">
                <a16:creationId xmlns:a16="http://schemas.microsoft.com/office/drawing/2014/main" id="{0F0E1C6B-E88C-4A08-95D6-3C421CF8515F}"/>
              </a:ext>
            </a:extLst>
          </p:cNvPr>
          <p:cNvSpPr txBox="1"/>
          <p:nvPr/>
        </p:nvSpPr>
        <p:spPr>
          <a:xfrm>
            <a:off x="890750" y="1566725"/>
            <a:ext cx="3681249" cy="472965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PARQUE RECREATIVO SAN AGUSTIN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680420-67CF-4D2B-8ABE-47BB8E94EC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0750" y="2247267"/>
            <a:ext cx="3618188" cy="20953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74A8C6-CBF4-4191-A655-C184715CBD3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90750" y="4420454"/>
            <a:ext cx="3618188" cy="2237571"/>
          </a:xfrm>
          <a:prstGeom prst="rect">
            <a:avLst/>
          </a:prstGeom>
        </p:spPr>
      </p:pic>
      <p:sp>
        <p:nvSpPr>
          <p:cNvPr id="12" name="Cuadro de texto 31">
            <a:extLst>
              <a:ext uri="{FF2B5EF4-FFF2-40B4-BE49-F238E27FC236}">
                <a16:creationId xmlns:a16="http://schemas.microsoft.com/office/drawing/2014/main" id="{07F79E15-BAA7-48D9-B44C-37CDE7F90EE3}"/>
              </a:ext>
            </a:extLst>
          </p:cNvPr>
          <p:cNvSpPr txBox="1"/>
          <p:nvPr/>
        </p:nvSpPr>
        <p:spPr>
          <a:xfrm>
            <a:off x="5149067" y="1604358"/>
            <a:ext cx="3466288" cy="472965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PARQUE RECREATIVO CAÑAVERAL ORIENTAL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555A345-753A-4790-866B-8DF0671F20D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322489" y="2272137"/>
            <a:ext cx="3292866" cy="209539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3E76D8F-1D65-4B60-A5B5-393ACCD11C1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322489" y="4420454"/>
            <a:ext cx="3340044" cy="22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29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 de texto 31">
            <a:extLst>
              <a:ext uri="{FF2B5EF4-FFF2-40B4-BE49-F238E27FC236}">
                <a16:creationId xmlns:a16="http://schemas.microsoft.com/office/drawing/2014/main" id="{E4109C9E-C3F3-4E2D-891A-000E920AEC49}"/>
              </a:ext>
            </a:extLst>
          </p:cNvPr>
          <p:cNvSpPr txBox="1"/>
          <p:nvPr/>
        </p:nvSpPr>
        <p:spPr>
          <a:xfrm>
            <a:off x="910270" y="2126290"/>
            <a:ext cx="3661730" cy="472965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POIDEPORTIVO CUBIERTA DE BAVIERA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D00E49C-D8A1-44DC-A600-B6ADCA1060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40" y="2752911"/>
            <a:ext cx="3572402" cy="3402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 de texto 31">
            <a:extLst>
              <a:ext uri="{FF2B5EF4-FFF2-40B4-BE49-F238E27FC236}">
                <a16:creationId xmlns:a16="http://schemas.microsoft.com/office/drawing/2014/main" id="{CCD6C528-3167-4408-9EBA-C8FF1BE3E291}"/>
              </a:ext>
            </a:extLst>
          </p:cNvPr>
          <p:cNvSpPr txBox="1"/>
          <p:nvPr/>
        </p:nvSpPr>
        <p:spPr>
          <a:xfrm>
            <a:off x="4885223" y="1852599"/>
            <a:ext cx="3560222" cy="472965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PARQUE RECREATIVO Y DEPORTIVO  VILLA CLAVER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4449321-B052-4140-9D82-3ADA083CDED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85222" y="2525566"/>
            <a:ext cx="3560222" cy="17941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C9598A-9F73-4159-9490-40EF0AD918E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85222" y="4497260"/>
            <a:ext cx="3644688" cy="20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77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 de texto 31">
            <a:extLst>
              <a:ext uri="{FF2B5EF4-FFF2-40B4-BE49-F238E27FC236}">
                <a16:creationId xmlns:a16="http://schemas.microsoft.com/office/drawing/2014/main" id="{EAC20719-658D-4345-A0B2-71287EFC596B}"/>
              </a:ext>
            </a:extLst>
          </p:cNvPr>
          <p:cNvSpPr txBox="1"/>
          <p:nvPr/>
        </p:nvSpPr>
        <p:spPr>
          <a:xfrm>
            <a:off x="2260774" y="1483678"/>
            <a:ext cx="5502479" cy="468622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COMPLEJO COMERCIAL, DEPORTIVO Y SOCIAL VILLABEL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30322D3-951D-4015-AE6C-8184669E9B5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0" y="2120585"/>
            <a:ext cx="35560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A07D31-8A03-416E-A2C6-E30F9AA9DC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9" y="2104999"/>
            <a:ext cx="3857185" cy="20158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 de texto 31">
            <a:extLst>
              <a:ext uri="{FF2B5EF4-FFF2-40B4-BE49-F238E27FC236}">
                <a16:creationId xmlns:a16="http://schemas.microsoft.com/office/drawing/2014/main" id="{9E95EC78-38FC-4268-8B9C-3DFE4A66F5FE}"/>
              </a:ext>
            </a:extLst>
          </p:cNvPr>
          <p:cNvSpPr txBox="1"/>
          <p:nvPr/>
        </p:nvSpPr>
        <p:spPr>
          <a:xfrm>
            <a:off x="3200400" y="4187742"/>
            <a:ext cx="3146469" cy="352727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PARQUE ROBLEDO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125830A-5D19-4B78-9802-AA06D73ED3A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47" y="4680766"/>
            <a:ext cx="3686537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571730E-D1DE-4439-9AB2-269D70BEA2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59" y="4661208"/>
            <a:ext cx="3629025" cy="2040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4380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AB23E36-A480-FDF9-B833-B612963E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77" y="4765964"/>
            <a:ext cx="2188623" cy="20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 de texto 31">
            <a:extLst>
              <a:ext uri="{FF2B5EF4-FFF2-40B4-BE49-F238E27FC236}">
                <a16:creationId xmlns:a16="http://schemas.microsoft.com/office/drawing/2014/main" id="{09275FA2-5BAD-4023-B403-C64298CFED33}"/>
              </a:ext>
            </a:extLst>
          </p:cNvPr>
          <p:cNvSpPr txBox="1"/>
          <p:nvPr/>
        </p:nvSpPr>
        <p:spPr>
          <a:xfrm>
            <a:off x="725214" y="1555591"/>
            <a:ext cx="3846786" cy="483701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COMPLEJO COMERCIAL, DEPORTIVO Y SOCIAL VILLA LUZ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FD6A9F3-86F1-408D-85AA-D829DFC3595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32" y="2200249"/>
            <a:ext cx="3638550" cy="204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CBF5591-B532-43B2-BB65-42F81A5A4B2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4" y="4333565"/>
            <a:ext cx="3635594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 de texto 31">
            <a:extLst>
              <a:ext uri="{FF2B5EF4-FFF2-40B4-BE49-F238E27FC236}">
                <a16:creationId xmlns:a16="http://schemas.microsoft.com/office/drawing/2014/main" id="{303C0431-D7B7-4D5A-A161-6B9E3F160B38}"/>
              </a:ext>
            </a:extLst>
          </p:cNvPr>
          <p:cNvSpPr txBox="1"/>
          <p:nvPr/>
        </p:nvSpPr>
        <p:spPr>
          <a:xfrm>
            <a:off x="4899824" y="1599067"/>
            <a:ext cx="3545621" cy="483702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MONUMENTAL A LAS VICTIMAS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0A48D60-D39E-4BF0-B93E-FC1BDA6B3F4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4" y="2200249"/>
            <a:ext cx="3545621" cy="201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2E93C8-98D1-4CC8-B5B7-44013C2B5C8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4" y="4333565"/>
            <a:ext cx="3545621" cy="2015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040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1" y="166423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 de texto 31">
            <a:extLst>
              <a:ext uri="{FF2B5EF4-FFF2-40B4-BE49-F238E27FC236}">
                <a16:creationId xmlns:a16="http://schemas.microsoft.com/office/drawing/2014/main" id="{7C9F7B81-CA6E-401E-BB8D-2DAB5FA0CCE4}"/>
              </a:ext>
            </a:extLst>
          </p:cNvPr>
          <p:cNvSpPr txBox="1"/>
          <p:nvPr/>
        </p:nvSpPr>
        <p:spPr>
          <a:xfrm>
            <a:off x="725214" y="1555592"/>
            <a:ext cx="3846786" cy="493925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PLAZOLETA  INST EDUCATIVA GABRIEL GARCIA MARUEZ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4DB42A-FE11-47CC-A1A9-36DEFDEA12E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3196" y="2167600"/>
            <a:ext cx="4335517" cy="2690629"/>
          </a:xfrm>
          <a:prstGeom prst="rect">
            <a:avLst/>
          </a:prstGeom>
        </p:spPr>
      </p:pic>
      <p:sp>
        <p:nvSpPr>
          <p:cNvPr id="10" name="Cuadro de texto 31">
            <a:extLst>
              <a:ext uri="{FF2B5EF4-FFF2-40B4-BE49-F238E27FC236}">
                <a16:creationId xmlns:a16="http://schemas.microsoft.com/office/drawing/2014/main" id="{5D51BD1A-3FAD-4DCF-8052-69D621CFA531}"/>
              </a:ext>
            </a:extLst>
          </p:cNvPr>
          <p:cNvSpPr txBox="1"/>
          <p:nvPr/>
        </p:nvSpPr>
        <p:spPr>
          <a:xfrm>
            <a:off x="5221014" y="2389095"/>
            <a:ext cx="3846786" cy="510169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ZONAS MULTIPLES JOSE ANTONIO GALAN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92F6F3F-4627-43BF-966C-F89977BD7E1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5533204" y="3425935"/>
            <a:ext cx="3190875" cy="31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 de texto 31">
            <a:extLst>
              <a:ext uri="{FF2B5EF4-FFF2-40B4-BE49-F238E27FC236}">
                <a16:creationId xmlns:a16="http://schemas.microsoft.com/office/drawing/2014/main" id="{593DD9BF-B8B9-4ADB-B603-8902E1344751}"/>
              </a:ext>
            </a:extLst>
          </p:cNvPr>
          <p:cNvSpPr txBox="1"/>
          <p:nvPr/>
        </p:nvSpPr>
        <p:spPr>
          <a:xfrm>
            <a:off x="725214" y="1545051"/>
            <a:ext cx="3846786" cy="541429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ZONA DEPORTIVA – INSTITUTO LA CUMBRE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0415312-BD37-45EB-BDAD-9C3EFEAB707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1279726" y="1263957"/>
            <a:ext cx="2469752" cy="4114801"/>
          </a:xfrm>
          <a:prstGeom prst="rect">
            <a:avLst/>
          </a:prstGeom>
        </p:spPr>
      </p:pic>
      <p:sp>
        <p:nvSpPr>
          <p:cNvPr id="10" name="Cuadro de texto 31">
            <a:extLst>
              <a:ext uri="{FF2B5EF4-FFF2-40B4-BE49-F238E27FC236}">
                <a16:creationId xmlns:a16="http://schemas.microsoft.com/office/drawing/2014/main" id="{463D3D05-95B7-40B7-89C0-9F43119C40CC}"/>
              </a:ext>
            </a:extLst>
          </p:cNvPr>
          <p:cNvSpPr txBox="1"/>
          <p:nvPr/>
        </p:nvSpPr>
        <p:spPr>
          <a:xfrm>
            <a:off x="5010779" y="2359421"/>
            <a:ext cx="3846786" cy="523320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MERCADILLO CAMPESINO – VENDEDORES AMBIULANTES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36091BA-1EAA-4D69-A75A-2B72C177B52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010779" y="3168641"/>
            <a:ext cx="3846786" cy="31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224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59C4DA-C24F-4F43-B524-4BCD6F86EA06}"/>
              </a:ext>
            </a:extLst>
          </p:cNvPr>
          <p:cNvSpPr txBox="1"/>
          <p:nvPr/>
        </p:nvSpPr>
        <p:spPr>
          <a:xfrm>
            <a:off x="1008991" y="1526283"/>
            <a:ext cx="7157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4.3.2. </a:t>
            </a:r>
            <a:r>
              <a:rPr lang="es-MX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VISITAS DIAGNÓSTICAS A INSTITUCIONES EDUCATIVAS</a:t>
            </a:r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8BFB82-2ACE-4C94-A53A-40A3BA2860A2}"/>
              </a:ext>
            </a:extLst>
          </p:cNvPr>
          <p:cNvSpPr txBox="1"/>
          <p:nvPr/>
        </p:nvSpPr>
        <p:spPr>
          <a:xfrm>
            <a:off x="593642" y="2054984"/>
            <a:ext cx="7988245" cy="453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Durante el año del 2022 el taller de arquitectura realizó visitas de inspección a 12 instituciones educativas entre las que se encuentran: 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s-MX" sz="5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5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Instituto Comunitario Minca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Instituto Técnico Industrial José Elías Puyana Sede C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agropecuario Duarte Alemán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Ecológico de Floridablanca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Isidro caballero Delgado Sede E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Técnico Microempresarial el Carmen Sede C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José Antonio Galán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metropolitano del Sur sede A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Técnico la Cumbre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Vicente Azuero sede A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Colegio San Bernardo sede C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MX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Instituto Rafael Pombo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431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DDA1E8-65FC-4056-9E19-F7F72294027D}"/>
              </a:ext>
            </a:extLst>
          </p:cNvPr>
          <p:cNvSpPr txBox="1"/>
          <p:nvPr/>
        </p:nvSpPr>
        <p:spPr>
          <a:xfrm>
            <a:off x="2125717" y="1361363"/>
            <a:ext cx="5502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4.4. QUERELLAS Y PREDIOS RECUPERADOS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C6AB1A-E6A9-4D75-96FC-7156D8063200}"/>
              </a:ext>
            </a:extLst>
          </p:cNvPr>
          <p:cNvSpPr txBox="1"/>
          <p:nvPr/>
        </p:nvSpPr>
        <p:spPr>
          <a:xfrm>
            <a:off x="266700" y="2018525"/>
            <a:ext cx="8534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el periodo 2021, se presentaron dieciocho (18) querellas a la secretaría del interior del Municipio de Floridablanca, para la recuperación de los bienes públicos (uso público y fiscales) de propiedad del Municipio de Floridablanca, a través de las Inspecciones de Policía de Floridablanca.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el periodo 2022, se presentaron veintiséis (26) querellas a la secretaría del interior del Municipio de Floridablanca, para la recuperación de los bienes públicos (uso público y fiscales) de propiedad del Municipio de Floridablanca.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el periodo 2023, se presentaron cuatro (04) querellas a la secretaría del interior del Municipio de Floridablanca, para que se recupere los bienes públicos (uso público y fiscales) de propiedad del Municipio de Floridablanca.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el periodo 2021-2023, se recuperaron once (11) predios de propiedad del Municipio de Floridablanca en colaboración con las inspecciones de policías y otras entidades de la administración central.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290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EDFFF3-3607-43B6-B999-E13527C09AAF}"/>
              </a:ext>
            </a:extLst>
          </p:cNvPr>
          <p:cNvSpPr txBox="1"/>
          <p:nvPr/>
        </p:nvSpPr>
        <p:spPr>
          <a:xfrm>
            <a:off x="1064173" y="1437039"/>
            <a:ext cx="7015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4.5 GESTION CONTRACTUAL INMUEBLES MUNICIPALES 2020 – 2023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B36992-B264-49F4-A29F-6FC264E83BA8}"/>
              </a:ext>
            </a:extLst>
          </p:cNvPr>
          <p:cNvSpPr txBox="1"/>
          <p:nvPr/>
        </p:nvSpPr>
        <p:spPr>
          <a:xfrm>
            <a:off x="1272126" y="2524093"/>
            <a:ext cx="72048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adelantaron setenta y tres (73) procesos contractuales de arrendamiento de locales comerciales que administra la entidad: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algn="just"/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AED7DF-5663-4316-9B19-E041C8FCF582}"/>
              </a:ext>
            </a:extLst>
          </p:cNvPr>
          <p:cNvSpPr txBox="1"/>
          <p:nvPr/>
        </p:nvSpPr>
        <p:spPr>
          <a:xfrm>
            <a:off x="1272126" y="21814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ARRENDAMIENTOS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A21578A-6D4C-4D9F-B139-3144E672123F}"/>
              </a:ext>
            </a:extLst>
          </p:cNvPr>
          <p:cNvSpPr txBox="1"/>
          <p:nvPr/>
        </p:nvSpPr>
        <p:spPr>
          <a:xfrm>
            <a:off x="299544" y="3426373"/>
            <a:ext cx="8253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just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ADMINISTRACIÓN, MANTENIMIENTO Y APROVECHAMIENTO ECONOMICO DE BIENES DE USO PÚBLICO - AMAES 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6AD1FAC-6993-4365-A6A2-3B2CC155410F}"/>
              </a:ext>
            </a:extLst>
          </p:cNvPr>
          <p:cNvSpPr txBox="1"/>
          <p:nvPr/>
        </p:nvSpPr>
        <p:spPr>
          <a:xfrm>
            <a:off x="1240603" y="4015863"/>
            <a:ext cx="7267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 adelantaron treinta y cuatro (34) procesos contractuales relacionados con la administración, mantenimiento y aprovechamiento económico de espacios públicos de la jurisdicción</a:t>
            </a:r>
            <a:endParaRPr lang="es-CO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D93B5A0-7C4D-4F4C-8905-D423003C6BC0}"/>
              </a:ext>
            </a:extLst>
          </p:cNvPr>
          <p:cNvSpPr txBox="1"/>
          <p:nvPr/>
        </p:nvSpPr>
        <p:spPr>
          <a:xfrm>
            <a:off x="1240603" y="52055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COMODATOS </a:t>
            </a:r>
            <a:endParaRPr lang="es-CO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3F38A8-D388-4D09-B5DB-01F38880E4A4}"/>
              </a:ext>
            </a:extLst>
          </p:cNvPr>
          <p:cNvSpPr txBox="1"/>
          <p:nvPr/>
        </p:nvSpPr>
        <p:spPr>
          <a:xfrm>
            <a:off x="1240603" y="5452819"/>
            <a:ext cx="7312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adelantaron siete (7) contratos de comodato sobre predios de propiedad del municipio de Floridablanca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2401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3028" y="1360811"/>
            <a:ext cx="810909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334: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Ejecutar 2 proyectos de vivienda de interés social y/o prioritarios.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227811"/>
              </p:ext>
            </p:extLst>
          </p:nvPr>
        </p:nvGraphicFramePr>
        <p:xfrm>
          <a:off x="401128" y="1798309"/>
          <a:ext cx="8341744" cy="3732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741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5574003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332034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3366846">
                <a:tc>
                  <a:txBody>
                    <a:bodyPr/>
                    <a:lstStyle/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Avance de ejecución de la meta de 2 proyectos de vivienda.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través de la Unión Temporal VIP VIS FLORDIBLANCA se estructuraron dos proyectos de vivienda, el proyecto VIP Ciudadela Bellavista y Torres de primavera.</a:t>
                      </a:r>
                    </a:p>
                    <a:p>
                      <a:pPr algn="just"/>
                      <a:endParaRPr lang="es-CO" sz="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s-CO" sz="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obtuvo la licencia de construcción No. 68276-1-21-0189 para el proyecto de vivienda VIP Ciudadela Bellavista, así como la Licencia de construcción No. 68276-2-21-0023 para el proyecto de vivienda VIS Torres  de Primavera.</a:t>
                      </a:r>
                    </a:p>
                    <a:p>
                      <a:pPr algn="just"/>
                      <a:endParaRPr lang="es-CO" sz="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s-CO" sz="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proyecto VIS Torres Primavera cuenta con 75 unidades habitacionales distribuidas en tres torres,  presenta un avance de obra de la torre No. 3 del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E283077F-12FA-4D81-A0DB-106581896E1F}"/>
              </a:ext>
            </a:extLst>
          </p:cNvPr>
          <p:cNvSpPr/>
          <p:nvPr/>
        </p:nvSpPr>
        <p:spPr>
          <a:xfrm>
            <a:off x="670656" y="5651013"/>
            <a:ext cx="8072216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Veinticuatro millones cuatrocientos cincuenta mil pesos ($ 24,450,000.00)</a:t>
            </a:r>
            <a:endParaRPr lang="es-CO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 de Cumplimiento.</a:t>
            </a:r>
            <a:endParaRPr lang="es-C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0952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A0764-F338-ABF2-4F8E-F0D2BC50D8A9}"/>
              </a:ext>
            </a:extLst>
          </p:cNvPr>
          <p:cNvSpPr/>
          <p:nvPr/>
        </p:nvSpPr>
        <p:spPr>
          <a:xfrm>
            <a:off x="210235" y="2668794"/>
            <a:ext cx="8647330" cy="1114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 CONTROL DEL EJERCICIO DE LA                    ACTIVIDAD INMOBILIARIA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548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A0764-F338-ABF2-4F8E-F0D2BC50D8A9}"/>
              </a:ext>
            </a:extLst>
          </p:cNvPr>
          <p:cNvSpPr/>
          <p:nvPr/>
        </p:nvSpPr>
        <p:spPr>
          <a:xfrm>
            <a:off x="473404" y="1347470"/>
            <a:ext cx="8647330" cy="74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5.1.</a:t>
            </a:r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CO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AGENCIAS INMOBILIARIAS REGISTRADAS</a:t>
            </a:r>
            <a:endParaRPr lang="es-CO" sz="2400" b="1" dirty="0">
              <a:solidFill>
                <a:srgbClr val="17630D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AF7FC716-4E6F-479A-87C1-B294001D3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466639"/>
              </p:ext>
            </p:extLst>
          </p:nvPr>
        </p:nvGraphicFramePr>
        <p:xfrm>
          <a:off x="3200400" y="1841748"/>
          <a:ext cx="3689132" cy="1671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863">
                  <a:extLst>
                    <a:ext uri="{9D8B030D-6E8A-4147-A177-3AD203B41FA5}">
                      <a16:colId xmlns:a16="http://schemas.microsoft.com/office/drawing/2014/main" val="2458542127"/>
                    </a:ext>
                  </a:extLst>
                </a:gridCol>
                <a:gridCol w="1587269">
                  <a:extLst>
                    <a:ext uri="{9D8B030D-6E8A-4147-A177-3AD203B41FA5}">
                      <a16:colId xmlns:a16="http://schemas.microsoft.com/office/drawing/2014/main" val="619005122"/>
                    </a:ext>
                  </a:extLst>
                </a:gridCol>
              </a:tblGrid>
              <a:tr h="491677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AÑO</a:t>
                      </a:r>
                      <a:endParaRPr lang="es-CO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solidFill>
                            <a:schemeClr val="tx1"/>
                          </a:solidFill>
                        </a:rPr>
                        <a:t>CANTIDAD</a:t>
                      </a:r>
                      <a:endParaRPr lang="es-CO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933376"/>
                  </a:ext>
                </a:extLst>
              </a:tr>
              <a:tr h="393342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021868"/>
                  </a:ext>
                </a:extLst>
              </a:tr>
              <a:tr h="393342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420122"/>
                  </a:ext>
                </a:extLst>
              </a:tr>
              <a:tr h="393342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s-CO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64509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4201782E-514A-4B3F-B917-A5C034EC350F}"/>
              </a:ext>
            </a:extLst>
          </p:cNvPr>
          <p:cNvSpPr txBox="1"/>
          <p:nvPr/>
        </p:nvSpPr>
        <p:spPr>
          <a:xfrm>
            <a:off x="1368068" y="3663614"/>
            <a:ext cx="6857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5.2. </a:t>
            </a:r>
            <a:r>
              <a:rPr lang="es-C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INSPECCION, CONTROL Y VIGILANCIA ACTIVIDAD ARRENDAMIENTO DE VIVIENDA</a:t>
            </a:r>
            <a:endParaRPr lang="es-CO" sz="2400" b="1" dirty="0">
              <a:solidFill>
                <a:srgbClr val="17630D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a 11">
            <a:extLst>
              <a:ext uri="{FF2B5EF4-FFF2-40B4-BE49-F238E27FC236}">
                <a16:creationId xmlns:a16="http://schemas.microsoft.com/office/drawing/2014/main" id="{66C3FF38-1124-4E6E-97E9-2AD69805A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91664"/>
              </p:ext>
            </p:extLst>
          </p:nvPr>
        </p:nvGraphicFramePr>
        <p:xfrm>
          <a:off x="3200400" y="4267198"/>
          <a:ext cx="368913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770">
                  <a:extLst>
                    <a:ext uri="{9D8B030D-6E8A-4147-A177-3AD203B41FA5}">
                      <a16:colId xmlns:a16="http://schemas.microsoft.com/office/drawing/2014/main" val="2161264115"/>
                    </a:ext>
                  </a:extLst>
                </a:gridCol>
                <a:gridCol w="2080362">
                  <a:extLst>
                    <a:ext uri="{9D8B030D-6E8A-4147-A177-3AD203B41FA5}">
                      <a16:colId xmlns:a16="http://schemas.microsoft.com/office/drawing/2014/main" val="3665733924"/>
                    </a:ext>
                  </a:extLst>
                </a:gridCol>
              </a:tblGrid>
              <a:tr h="800209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AÑO</a:t>
                      </a:r>
                      <a:endParaRPr lang="es-CO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QUEJAS TRAMITADAS</a:t>
                      </a:r>
                      <a:endParaRPr lang="es-CO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077530"/>
                  </a:ext>
                </a:extLst>
              </a:tr>
              <a:tr h="355648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2020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38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034470"/>
                  </a:ext>
                </a:extLst>
              </a:tr>
              <a:tr h="355648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23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797893"/>
                  </a:ext>
                </a:extLst>
              </a:tr>
              <a:tr h="355648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2022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768092"/>
                  </a:ext>
                </a:extLst>
              </a:tr>
              <a:tr h="355648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2023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22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37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0439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38AE628-0BEA-47E5-9EC2-C9E41D93AE40}"/>
              </a:ext>
            </a:extLst>
          </p:cNvPr>
          <p:cNvSpPr/>
          <p:nvPr/>
        </p:nvSpPr>
        <p:spPr>
          <a:xfrm>
            <a:off x="248335" y="3198167"/>
            <a:ext cx="8647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GESTION ADMINISTRATIVA EN OTROS PROCESOS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393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774696-F07D-4663-9A48-BC52D9F3AE51}"/>
              </a:ext>
            </a:extLst>
          </p:cNvPr>
          <p:cNvSpPr txBox="1"/>
          <p:nvPr/>
        </p:nvSpPr>
        <p:spPr>
          <a:xfrm>
            <a:off x="2096942" y="20450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200"/>
              </a:spcBef>
            </a:pPr>
            <a:r>
              <a:rPr lang="es-CO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GESTION CONTRACTUAL</a:t>
            </a:r>
            <a:endParaRPr lang="es-CO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E726E93-CE53-4592-9735-0CD37207E2F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5" y="2800526"/>
            <a:ext cx="6450330" cy="2307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0190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703B668-EA24-4D40-932D-9FBF3B2CA694}"/>
              </a:ext>
            </a:extLst>
          </p:cNvPr>
          <p:cNvSpPr txBox="1"/>
          <p:nvPr/>
        </p:nvSpPr>
        <p:spPr>
          <a:xfrm>
            <a:off x="2286000" y="163570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200"/>
              </a:spcBef>
            </a:pPr>
            <a:r>
              <a:rPr lang="es-CO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FINANCIERA</a:t>
            </a:r>
            <a:endParaRPr lang="es-CO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66F3EC-B579-44DA-83E5-FDA8361A7050}"/>
              </a:ext>
            </a:extLst>
          </p:cNvPr>
          <p:cNvSpPr txBox="1"/>
          <p:nvPr/>
        </p:nvSpPr>
        <p:spPr>
          <a:xfrm>
            <a:off x="736107" y="2169996"/>
            <a:ext cx="7709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Presupuesto vigencia 2023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Presupuesto inicial aprobado vigencia 2023: 	$20.582.340.101.00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Presupuesto a 31 de octubre de 2023: 	$44.729.910.500.00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2A524C-440F-4A70-A1B1-26B5045EFA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76" y="3564546"/>
            <a:ext cx="5486400" cy="2489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76149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7CC11C9-DD1B-4A80-9141-2D1500E2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925" y="1526041"/>
            <a:ext cx="58856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altLang="es-CO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INFORME PRESUPUESTAL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consolidado a 31 de octubre de 2023</a:t>
            </a:r>
            <a:endParaRPr kumimoji="0" lang="es-CO" altLang="es-C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n 16">
            <a:extLst>
              <a:ext uri="{FF2B5EF4-FFF2-40B4-BE49-F238E27FC236}">
                <a16:creationId xmlns:a16="http://schemas.microsoft.com/office/drawing/2014/main" id="{81A2DEF2-3698-444A-A2C3-875FD834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07" y="2255172"/>
            <a:ext cx="6741373" cy="127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940D75-DC61-4CF8-9280-F39D8176A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47" y="3331792"/>
            <a:ext cx="547038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BD7212C7-F8B0-4A65-B4D6-2D95521C8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510711"/>
              </p:ext>
            </p:extLst>
          </p:nvPr>
        </p:nvGraphicFramePr>
        <p:xfrm>
          <a:off x="2475059" y="4085036"/>
          <a:ext cx="5253774" cy="236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A0EA51D4-967C-41F2-8261-B6A0CD10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112" y="3633946"/>
            <a:ext cx="58856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RECUADO POR SERVICIOS </a:t>
            </a:r>
            <a:endParaRPr kumimoji="0" lang="es-CO" altLang="es-C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10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049319E-4E07-4014-A749-297475DFA09F}"/>
              </a:ext>
            </a:extLst>
          </p:cNvPr>
          <p:cNvSpPr/>
          <p:nvPr/>
        </p:nvSpPr>
        <p:spPr>
          <a:xfrm>
            <a:off x="1490066" y="3429000"/>
            <a:ext cx="6163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aiandra GD" panose="020E05020303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 GRACIAS</a:t>
            </a:r>
            <a:endParaRPr lang="es-CO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700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3028" y="1360811"/>
            <a:ext cx="810909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334: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Ejecutar 2 proyectos de vivienda de interés social y/o prioritarios.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2D688D-4EB9-89C0-7571-E7CB1F67C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58" t="31440" r="28197" b="26908"/>
          <a:stretch/>
        </p:blipFill>
        <p:spPr bwMode="auto">
          <a:xfrm>
            <a:off x="457200" y="2632635"/>
            <a:ext cx="4114800" cy="4006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CFF4236-C3CA-36A2-2340-1153AC1D1DB7}"/>
              </a:ext>
            </a:extLst>
          </p:cNvPr>
          <p:cNvSpPr/>
          <p:nvPr/>
        </p:nvSpPr>
        <p:spPr>
          <a:xfrm>
            <a:off x="457200" y="1678943"/>
            <a:ext cx="3447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Avance de obra</a:t>
            </a:r>
          </a:p>
          <a:p>
            <a:pPr algn="ctr"/>
            <a: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TORRES DE PRIMAVERA</a:t>
            </a:r>
            <a:endParaRPr lang="es-CO" sz="2000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60B99C4-B192-487F-AD7A-84277A091B40}"/>
              </a:ext>
            </a:extLst>
          </p:cNvPr>
          <p:cNvSpPr/>
          <p:nvPr/>
        </p:nvSpPr>
        <p:spPr>
          <a:xfrm>
            <a:off x="5239590" y="1736363"/>
            <a:ext cx="3613536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Proyecto VIP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CIUDADELA BELLAVISTA</a:t>
            </a:r>
            <a:endParaRPr lang="es-CO" sz="20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221">
            <a:extLst>
              <a:ext uri="{FF2B5EF4-FFF2-40B4-BE49-F238E27FC236}">
                <a16:creationId xmlns:a16="http://schemas.microsoft.com/office/drawing/2014/main" id="{D5C32410-49F8-4487-92CF-B307C156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7"/>
          <a:stretch>
            <a:fillRect/>
          </a:stretch>
        </p:blipFill>
        <p:spPr bwMode="auto">
          <a:xfrm>
            <a:off x="4757376" y="2632635"/>
            <a:ext cx="3929424" cy="190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224">
            <a:extLst>
              <a:ext uri="{FF2B5EF4-FFF2-40B4-BE49-F238E27FC236}">
                <a16:creationId xmlns:a16="http://schemas.microsoft.com/office/drawing/2014/main" id="{65FB08FF-4AAB-4348-89E3-B91D9DB3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08" y="4721414"/>
            <a:ext cx="3809159" cy="18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41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63028" y="1339691"/>
            <a:ext cx="810909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335: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dos (02) ferias inmobiliarias.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167920"/>
              </p:ext>
            </p:extLst>
          </p:nvPr>
        </p:nvGraphicFramePr>
        <p:xfrm>
          <a:off x="457200" y="1676405"/>
          <a:ext cx="8341744" cy="410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605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598713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461532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3647013">
                <a:tc>
                  <a:txBody>
                    <a:bodyPr/>
                    <a:lstStyle/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Avance de ejecución de la meta de dos (02) ferias inmobiliarias.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la vigencia 2021, 700 familias conocieron por parte del Ministerio de Vivienda, Ciudad y Territorio la oferta institucional, así como el paso a paso para acceder a los programas y subsidios otorgados por el gobierno nacional.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realizaron cinco (0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 jornadas de </a:t>
                      </a:r>
                      <a:r>
                        <a:rPr lang="es-CO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streaming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transmitidas a través de la página web, así como en las redes sociales.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la vigencia 2022 se realizaron 4 jornadas de atención presencial, más de 500 asistentes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Cuatro (04) jornadas de feria virtual transmitidas a través de la página web de la entidad, así como en las redes sociales, Facebook y YouTube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B13A5A8-F7B4-40D9-9A34-6DE08F9F7C72}"/>
              </a:ext>
            </a:extLst>
          </p:cNvPr>
          <p:cNvSpPr txBox="1"/>
          <p:nvPr/>
        </p:nvSpPr>
        <p:spPr>
          <a:xfrm>
            <a:off x="457200" y="5808519"/>
            <a:ext cx="7676558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Veinte Millones nueve mil doscientos pesos ($20.009.200)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 de Cumplimiento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045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12E7260-CF8F-7099-C565-BE85F5D4BFB1}"/>
              </a:ext>
            </a:extLst>
          </p:cNvPr>
          <p:cNvSpPr/>
          <p:nvPr/>
        </p:nvSpPr>
        <p:spPr>
          <a:xfrm>
            <a:off x="1889053" y="1395359"/>
            <a:ext cx="8109098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335: </a:t>
            </a: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dos (02) ferias inmobiliarias. 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7747760-00A9-842E-29E4-593817B34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1" y="2901658"/>
            <a:ext cx="4194904" cy="319101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D7F2D21-0261-77CD-EF39-0AB6202AB9AB}"/>
              </a:ext>
            </a:extLst>
          </p:cNvPr>
          <p:cNvSpPr txBox="1"/>
          <p:nvPr/>
        </p:nvSpPr>
        <p:spPr>
          <a:xfrm>
            <a:off x="332234" y="2257328"/>
            <a:ext cx="4477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1763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FERIA INMOBILIARIA PRESENCIAL</a:t>
            </a:r>
            <a:endParaRPr lang="es-CO" sz="2000" b="1" dirty="0">
              <a:solidFill>
                <a:srgbClr val="1763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A23F4F-D570-4111-8E7E-F09FD7D363A4}"/>
              </a:ext>
            </a:extLst>
          </p:cNvPr>
          <p:cNvSpPr txBox="1"/>
          <p:nvPr/>
        </p:nvSpPr>
        <p:spPr>
          <a:xfrm>
            <a:off x="4828382" y="1667366"/>
            <a:ext cx="416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1763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FERIA INMOBILIARIA VIRTUAL</a:t>
            </a:r>
            <a:endParaRPr lang="es-CO" sz="2000" b="1" dirty="0">
              <a:solidFill>
                <a:srgbClr val="1763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860C6F0-B6E3-4A59-8B6C-266A84C6E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200" y="2067476"/>
            <a:ext cx="3690599" cy="258909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E2D45C-C049-4839-998C-76CE3EFE4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106" y="4790525"/>
            <a:ext cx="3690599" cy="14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8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096579"/>
              </p:ext>
            </p:extLst>
          </p:nvPr>
        </p:nvGraphicFramePr>
        <p:xfrm>
          <a:off x="457200" y="2574502"/>
          <a:ext cx="7883238" cy="2732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1619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394161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398428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2334469">
                <a:tc>
                  <a:txBody>
                    <a:bodyPr/>
                    <a:lstStyle/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Avance de ejecución de la meta de Cincuenta y siete (57) subsidios entregados.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han asignado 57 subsidios familiares de vivienda en las diferentes modalidades en el municipio de Floridablanca para hogares en condición de vulnerabilidad con enfoque diferencial.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D12E7260-CF8F-7099-C565-BE85F5D4BFB1}"/>
              </a:ext>
            </a:extLst>
          </p:cNvPr>
          <p:cNvSpPr/>
          <p:nvPr/>
        </p:nvSpPr>
        <p:spPr>
          <a:xfrm>
            <a:off x="457200" y="1348201"/>
            <a:ext cx="810909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336: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Otorgar 150 subsidios con enfoque diferencial para compra, mejoramiento de vivienda urbana y/o rural; Incluido temporales de arrendamiento por acciones judiciales.</a:t>
            </a:r>
          </a:p>
        </p:txBody>
      </p:sp>
    </p:spTree>
    <p:extLst>
      <p:ext uri="{BB962C8B-B14F-4D97-AF65-F5344CB8AC3E}">
        <p14:creationId xmlns:p14="http://schemas.microsoft.com/office/powerpoint/2010/main" val="301944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12E7260-CF8F-7099-C565-BE85F5D4BFB1}"/>
              </a:ext>
            </a:extLst>
          </p:cNvPr>
          <p:cNvSpPr/>
          <p:nvPr/>
        </p:nvSpPr>
        <p:spPr>
          <a:xfrm>
            <a:off x="457200" y="1298865"/>
            <a:ext cx="810909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336: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Otorgar 150 subsidios con enfoque diferencial para compra, mejoramiento de vivienda urbana y/o rural; Incluido temporales de arrendamiento por acciones judiciales.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6A1EC2B-BA8A-ABB8-C4CD-AA6ACDAD2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922812"/>
              </p:ext>
            </p:extLst>
          </p:nvPr>
        </p:nvGraphicFramePr>
        <p:xfrm>
          <a:off x="457200" y="2260102"/>
          <a:ext cx="8242618" cy="369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50978">
                  <a:extLst>
                    <a:ext uri="{9D8B030D-6E8A-4147-A177-3AD203B41FA5}">
                      <a16:colId xmlns:a16="http://schemas.microsoft.com/office/drawing/2014/main" val="1505121310"/>
                    </a:ext>
                  </a:extLst>
                </a:gridCol>
                <a:gridCol w="1091640">
                  <a:extLst>
                    <a:ext uri="{9D8B030D-6E8A-4147-A177-3AD203B41FA5}">
                      <a16:colId xmlns:a16="http://schemas.microsoft.com/office/drawing/2014/main" val="1971278448"/>
                    </a:ext>
                  </a:extLst>
                </a:gridCol>
              </a:tblGrid>
              <a:tr h="3217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MODALIDAD SUBSDIO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CANTIDAD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291970"/>
                  </a:ext>
                </a:extLst>
              </a:tr>
              <a:tr h="57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Ajuste del valor del subsidio asignado para adquisición de vivienda nueva en el municipio de Floridablanca a las personas beneficiarias del antiguo proyecto Altos de Bellavista II y IV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7</a:t>
                      </a:r>
                      <a:endParaRPr lang="es-CO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9717155"/>
                  </a:ext>
                </a:extLst>
              </a:tr>
              <a:tr h="581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Subsidio municipal complementario para la adquisición de vivienda nueva en el municipio de Floridablanca a las personas beneficiarias del antiguo proyecto Altos de Bellavista II y IV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9 </a:t>
                      </a:r>
                      <a:endParaRPr lang="es-CO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6592046"/>
                  </a:ext>
                </a:extLst>
              </a:tr>
              <a:tr h="572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Subsidio municipal para mejoramiento de vivienda en el municipio de Floridablanca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39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(18 víctimas)</a:t>
                      </a:r>
                      <a:endParaRPr lang="es-CO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5331058"/>
                  </a:ext>
                </a:extLst>
              </a:tr>
              <a:tr h="957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Subsidio municipal complementario para adquisición de vivienda nueva o usada para una familia vulnerable en condición de víctima de desplazamiento forzado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1 (víctima)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 </a:t>
                      </a:r>
                      <a:endParaRPr lang="es-CO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1840831"/>
                  </a:ext>
                </a:extLst>
              </a:tr>
              <a:tr h="466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Subsidio Temporal de vivienda en la modalidad de arrendamiento a una familia por orden de tutela T-109 de 2015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1</a:t>
                      </a:r>
                      <a:endParaRPr lang="es-CO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1174349"/>
                  </a:ext>
                </a:extLst>
              </a:tr>
              <a:tr h="2278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kern="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CO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400" b="1" kern="100" dirty="0">
                          <a:effectLst/>
                        </a:rPr>
                        <a:t>57</a:t>
                      </a:r>
                      <a:endParaRPr lang="es-CO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066225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CACF2A9E-74A6-885C-BA0D-1B478731A9E7}"/>
              </a:ext>
            </a:extLst>
          </p:cNvPr>
          <p:cNvSpPr/>
          <p:nvPr/>
        </p:nvSpPr>
        <p:spPr>
          <a:xfrm>
            <a:off x="457200" y="6023266"/>
            <a:ext cx="6954982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38% de Cumplimiento.</a:t>
            </a:r>
            <a:endParaRPr lang="es-C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20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A0764-F338-ABF2-4F8E-F0D2BC50D8A9}"/>
              </a:ext>
            </a:extLst>
          </p:cNvPr>
          <p:cNvSpPr/>
          <p:nvPr/>
        </p:nvSpPr>
        <p:spPr>
          <a:xfrm>
            <a:off x="344270" y="1548587"/>
            <a:ext cx="8109098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 COOPERACION E INTERMEDIACION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 de texto 205">
            <a:extLst>
              <a:ext uri="{FF2B5EF4-FFF2-40B4-BE49-F238E27FC236}">
                <a16:creationId xmlns:a16="http://schemas.microsoft.com/office/drawing/2014/main" id="{D0D60CCA-B429-AE98-59A2-1591CC0389C1}"/>
              </a:ext>
            </a:extLst>
          </p:cNvPr>
          <p:cNvSpPr txBox="1"/>
          <p:nvPr/>
        </p:nvSpPr>
        <p:spPr>
          <a:xfrm>
            <a:off x="2464342" y="2106840"/>
            <a:ext cx="6257096" cy="1328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387</a:t>
            </a:r>
            <a:r>
              <a:rPr lang="es-CO" sz="2000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Pavimentar 4 km de vías urbanas</a:t>
            </a:r>
          </a:p>
          <a:p>
            <a:pPr algn="just"/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388</a:t>
            </a:r>
            <a:r>
              <a:rPr lang="es-CO" sz="2000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Mantener y/o rehabilitar 16 km de la malla vial vehicular urbana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es-CO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Cuadro de texto 325">
            <a:extLst>
              <a:ext uri="{FF2B5EF4-FFF2-40B4-BE49-F238E27FC236}">
                <a16:creationId xmlns:a16="http://schemas.microsoft.com/office/drawing/2014/main" id="{212667B0-407D-CBAA-8CCE-7091E2849E6E}"/>
              </a:ext>
            </a:extLst>
          </p:cNvPr>
          <p:cNvSpPr txBox="1"/>
          <p:nvPr/>
        </p:nvSpPr>
        <p:spPr>
          <a:xfrm>
            <a:off x="2464342" y="3547434"/>
            <a:ext cx="6257096" cy="30057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142</a:t>
            </a:r>
            <a:r>
              <a:rPr lang="es-CO" sz="2000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Desarrollo una estrategia ambiental sostenible para la administración y manejo de los servicios públicos.</a:t>
            </a:r>
          </a:p>
          <a:p>
            <a:pPr algn="just"/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143</a:t>
            </a:r>
            <a:r>
              <a:rPr lang="es-CO" sz="2000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Garantizar cada año la administración, operación y mantenimiento del sistema de alumbrado publico.</a:t>
            </a:r>
          </a:p>
          <a:p>
            <a:pPr algn="just"/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2000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144</a:t>
            </a:r>
            <a:r>
              <a:rPr lang="es-CO" sz="2000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Modernizar 1000 luminarias del sistema de alumbrado publico.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es-CO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Flecha: pentágono 8">
            <a:extLst>
              <a:ext uri="{FF2B5EF4-FFF2-40B4-BE49-F238E27FC236}">
                <a16:creationId xmlns:a16="http://schemas.microsoft.com/office/drawing/2014/main" id="{D9D0485C-8678-CBDA-2548-5561D59F0DEA}"/>
              </a:ext>
            </a:extLst>
          </p:cNvPr>
          <p:cNvSpPr/>
          <p:nvPr/>
        </p:nvSpPr>
        <p:spPr>
          <a:xfrm>
            <a:off x="152400" y="2272553"/>
            <a:ext cx="2214282" cy="87331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MALLA VIAL</a:t>
            </a:r>
          </a:p>
        </p:txBody>
      </p:sp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069DE14E-9069-3BCE-E041-D1603822897E}"/>
              </a:ext>
            </a:extLst>
          </p:cNvPr>
          <p:cNvSpPr/>
          <p:nvPr/>
        </p:nvSpPr>
        <p:spPr>
          <a:xfrm>
            <a:off x="165847" y="4424081"/>
            <a:ext cx="2214282" cy="1102659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ALUMBRADO PUBLICO</a:t>
            </a:r>
          </a:p>
        </p:txBody>
      </p:sp>
    </p:spTree>
    <p:extLst>
      <p:ext uri="{BB962C8B-B14F-4D97-AF65-F5344CB8AC3E}">
        <p14:creationId xmlns:p14="http://schemas.microsoft.com/office/powerpoint/2010/main" val="4092164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B47B09D-7193-4A9B-92A7-E58E80B0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617076" cy="121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68A0764-F338-ABF2-4F8E-F0D2BC50D8A9}"/>
              </a:ext>
            </a:extLst>
          </p:cNvPr>
          <p:cNvSpPr/>
          <p:nvPr/>
        </p:nvSpPr>
        <p:spPr>
          <a:xfrm>
            <a:off x="1769658" y="1246363"/>
            <a:ext cx="864733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MANTENIMIENTO MALLA VIAL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 de texto 205">
            <a:extLst>
              <a:ext uri="{FF2B5EF4-FFF2-40B4-BE49-F238E27FC236}">
                <a16:creationId xmlns:a16="http://schemas.microsoft.com/office/drawing/2014/main" id="{4AF571A4-DA9D-DE80-BE83-B3D9C2066B87}"/>
              </a:ext>
            </a:extLst>
          </p:cNvPr>
          <p:cNvSpPr txBox="1"/>
          <p:nvPr/>
        </p:nvSpPr>
        <p:spPr>
          <a:xfrm>
            <a:off x="601708" y="1815939"/>
            <a:ext cx="8183556" cy="6714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387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Pavimentar 4 km de vías urbanas</a:t>
            </a:r>
          </a:p>
          <a:p>
            <a:pPr algn="just"/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388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Mantener y/o rehabilitar 16 km de la malla vial vehicular urbana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r>
              <a:rPr lang="es-CO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es-CO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E82AED4-73AC-1BA4-B533-114CE12B9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304926"/>
              </p:ext>
            </p:extLst>
          </p:nvPr>
        </p:nvGraphicFramePr>
        <p:xfrm>
          <a:off x="626914" y="2632942"/>
          <a:ext cx="7422775" cy="1126490"/>
        </p:xfrm>
        <a:graphic>
          <a:graphicData uri="http://schemas.openxmlformats.org/drawingml/2006/table">
            <a:tbl>
              <a:tblPr firstRow="1" firstCol="1" bandRow="1"/>
              <a:tblGrid>
                <a:gridCol w="1697656">
                  <a:extLst>
                    <a:ext uri="{9D8B030D-6E8A-4147-A177-3AD203B41FA5}">
                      <a16:colId xmlns:a16="http://schemas.microsoft.com/office/drawing/2014/main" val="2135822369"/>
                    </a:ext>
                  </a:extLst>
                </a:gridCol>
                <a:gridCol w="2927152">
                  <a:extLst>
                    <a:ext uri="{9D8B030D-6E8A-4147-A177-3AD203B41FA5}">
                      <a16:colId xmlns:a16="http://schemas.microsoft.com/office/drawing/2014/main" val="737220065"/>
                    </a:ext>
                  </a:extLst>
                </a:gridCol>
                <a:gridCol w="2797967">
                  <a:extLst>
                    <a:ext uri="{9D8B030D-6E8A-4147-A177-3AD203B41FA5}">
                      <a16:colId xmlns:a16="http://schemas.microsoft.com/office/drawing/2014/main" val="1685282919"/>
                    </a:ext>
                  </a:extLst>
                </a:gridCol>
              </a:tblGrid>
              <a:tr h="710512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AVANCE EN PORCENTAJE 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VALOR PARCIAL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POBLACIÓN </a:t>
                      </a:r>
                      <a:b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BENEFICIADA SEGÚN CENSO 2018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448008"/>
                  </a:ext>
                </a:extLst>
              </a:tr>
              <a:tr h="394970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78,55%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$       19.085.966.033,00 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APROX. 165.003 HAB.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166473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9BDB39FC-3951-8BB3-C76C-49AA1D98F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96725"/>
              </p:ext>
            </p:extLst>
          </p:nvPr>
        </p:nvGraphicFramePr>
        <p:xfrm>
          <a:off x="626914" y="4500510"/>
          <a:ext cx="6369269" cy="1955610"/>
        </p:xfrm>
        <a:graphic>
          <a:graphicData uri="http://schemas.openxmlformats.org/drawingml/2006/table">
            <a:tbl>
              <a:tblPr firstRow="1" firstCol="1" bandRow="1"/>
              <a:tblGrid>
                <a:gridCol w="3892330">
                  <a:extLst>
                    <a:ext uri="{9D8B030D-6E8A-4147-A177-3AD203B41FA5}">
                      <a16:colId xmlns:a16="http://schemas.microsoft.com/office/drawing/2014/main" val="4066502519"/>
                    </a:ext>
                  </a:extLst>
                </a:gridCol>
                <a:gridCol w="1369239">
                  <a:extLst>
                    <a:ext uri="{9D8B030D-6E8A-4147-A177-3AD203B41FA5}">
                      <a16:colId xmlns:a16="http://schemas.microsoft.com/office/drawing/2014/main" val="1467599620"/>
                    </a:ext>
                  </a:extLst>
                </a:gridCol>
                <a:gridCol w="1107700">
                  <a:extLst>
                    <a:ext uri="{9D8B030D-6E8A-4147-A177-3AD203B41FA5}">
                      <a16:colId xmlns:a16="http://schemas.microsoft.com/office/drawing/2014/main" val="3063888305"/>
                    </a:ext>
                  </a:extLst>
                </a:gridCol>
              </a:tblGrid>
              <a:tr h="441261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DESCRIPCIÓN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LONGITUD</a:t>
                      </a:r>
                      <a:b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(ML)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AREA </a:t>
                      </a:r>
                      <a:b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(M2)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605641"/>
                  </a:ext>
                </a:extLst>
              </a:tr>
              <a:tr h="293586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SARDINEL 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3.042,14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038858"/>
                  </a:ext>
                </a:extLst>
              </a:tr>
              <a:tr h="293586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ANDENES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1.999,46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1.999,46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845602"/>
                  </a:ext>
                </a:extLst>
              </a:tr>
              <a:tr h="293586"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PAVIMENTO FLEXIBLE TERMINADO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3.930,41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29.259,01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647990"/>
                  </a:ext>
                </a:extLst>
              </a:tr>
              <a:tr h="293586"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PAVIMENTO FLEXIBLE CON FRESADO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1.533,15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9.249,94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064597"/>
                  </a:ext>
                </a:extLst>
              </a:tr>
              <a:tr h="293586">
                <a:tc>
                  <a:txBody>
                    <a:bodyPr/>
                    <a:lstStyle/>
                    <a:p>
                      <a:pPr algn="ctr"/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PAVIMENTO RIGIDO</a:t>
                      </a:r>
                      <a:endParaRPr lang="es-CO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2.086,28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10.467,10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113624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B29C450E-E66A-523C-F4B3-BD86D7B75577}"/>
              </a:ext>
            </a:extLst>
          </p:cNvPr>
          <p:cNvSpPr txBox="1"/>
          <p:nvPr/>
        </p:nvSpPr>
        <p:spPr>
          <a:xfrm>
            <a:off x="608198" y="3793200"/>
            <a:ext cx="7476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Intervención realizada en Obras de Urbanismo en los diferentes sectores del Municipio de Floridablanca.</a:t>
            </a:r>
            <a:endParaRPr lang="es-CO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B91134-35E6-4372-A132-83B3EBC52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23" y="111563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71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76A3F8-10A3-ED95-E029-95692C5A40B6}"/>
              </a:ext>
            </a:extLst>
          </p:cNvPr>
          <p:cNvSpPr txBox="1"/>
          <p:nvPr/>
        </p:nvSpPr>
        <p:spPr>
          <a:xfrm>
            <a:off x="76201" y="1292724"/>
            <a:ext cx="8915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N° 1 - CARRERA 12 ENTRE </a:t>
            </a:r>
            <a:r>
              <a:rPr lang="es-CO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s-CO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CALLE 02 - CALLE 27”</a:t>
            </a:r>
            <a:endParaRPr lang="es-CO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97E9404-36FD-4DE6-A65C-C6E67414E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25131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CC9D0F-ED8A-478D-BC32-D32B950E0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E837855-A908-592E-A1CD-6963FBEC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509" y="3797325"/>
            <a:ext cx="5353588" cy="29844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752756E-53DE-0F43-F177-E3662C243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3" y="1844385"/>
            <a:ext cx="3958076" cy="23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D0C0A04-7F9C-52BD-89D0-755BA6EB1026}"/>
              </a:ext>
            </a:extLst>
          </p:cNvPr>
          <p:cNvSpPr/>
          <p:nvPr/>
        </p:nvSpPr>
        <p:spPr>
          <a:xfrm>
            <a:off x="564293" y="1791732"/>
            <a:ext cx="84273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630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CONTENIDO DE LA GESTION: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17630D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D938788-11BA-292E-5295-07844EC44058}"/>
              </a:ext>
            </a:extLst>
          </p:cNvPr>
          <p:cNvSpPr/>
          <p:nvPr/>
        </p:nvSpPr>
        <p:spPr>
          <a:xfrm>
            <a:off x="813317" y="2884863"/>
            <a:ext cx="3381934" cy="8716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s-CO" b="1" dirty="0">
              <a:solidFill>
                <a:srgbClr val="1763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es-CO" b="1" dirty="0">
                <a:solidFill>
                  <a:srgbClr val="1763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TERRITORIAL</a:t>
            </a:r>
          </a:p>
          <a:p>
            <a:pPr marL="342900" indent="-342900" algn="ctr">
              <a:buAutoNum type="arabicPeriod"/>
            </a:pPr>
            <a:endParaRPr lang="es-CO" b="1" dirty="0">
              <a:solidFill>
                <a:srgbClr val="1763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25E43D-48C7-F79B-A562-6BD10830F885}"/>
              </a:ext>
            </a:extLst>
          </p:cNvPr>
          <p:cNvSpPr/>
          <p:nvPr/>
        </p:nvSpPr>
        <p:spPr>
          <a:xfrm>
            <a:off x="4948751" y="2861392"/>
            <a:ext cx="3240739" cy="858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b="1" dirty="0">
                <a:solidFill>
                  <a:srgbClr val="1763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VIVIENDA DE INTERES SOCIAL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58CEBA-1AD4-2412-12A9-2DBA999D3992}"/>
              </a:ext>
            </a:extLst>
          </p:cNvPr>
          <p:cNvSpPr/>
          <p:nvPr/>
        </p:nvSpPr>
        <p:spPr>
          <a:xfrm>
            <a:off x="936814" y="5256622"/>
            <a:ext cx="3381934" cy="977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b="1" dirty="0">
                <a:solidFill>
                  <a:srgbClr val="1763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INMUEBLES MUNICIPALES Y ESPACIO PUBLICO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5CAB84-2A00-086B-4C33-626626630493}"/>
              </a:ext>
            </a:extLst>
          </p:cNvPr>
          <p:cNvSpPr/>
          <p:nvPr/>
        </p:nvSpPr>
        <p:spPr>
          <a:xfrm>
            <a:off x="5026962" y="5256622"/>
            <a:ext cx="3256424" cy="977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b="1" dirty="0">
                <a:solidFill>
                  <a:srgbClr val="1763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CONTROL DEL EJERCICIO DE LA ACTIVIDAD INMOBILIARIA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192F67C-58E5-1AAF-3203-334F0923597C}"/>
              </a:ext>
            </a:extLst>
          </p:cNvPr>
          <p:cNvSpPr/>
          <p:nvPr/>
        </p:nvSpPr>
        <p:spPr>
          <a:xfrm>
            <a:off x="3068170" y="4118285"/>
            <a:ext cx="2931458" cy="858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b="1" dirty="0">
                <a:solidFill>
                  <a:srgbClr val="1763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COOPERACION E INTERMEDIACION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BEF7D8D-11D1-4D59-B2F1-DEC3DCA4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4BAB276-E2DC-4EED-A224-63C133D88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48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83D1469-6721-4F6A-A0AB-96DAFD48B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02D457E-79FA-4AAB-9250-5DDEDFBB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25131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76200" y="44668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D304693-82A5-7F58-8906-B2DB234C7AF4}"/>
              </a:ext>
            </a:extLst>
          </p:cNvPr>
          <p:cNvSpPr txBox="1"/>
          <p:nvPr/>
        </p:nvSpPr>
        <p:spPr>
          <a:xfrm>
            <a:off x="1006575" y="1322223"/>
            <a:ext cx="7194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N° 2 “PARTE BAJA DE LA AUTOPISTA DEBAJO DEL PUENTE QUE COMUNICA AL BARRIO LAGOS II” 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337B2E-BE07-851E-49BB-E10ED601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4" y="1968555"/>
            <a:ext cx="2572037" cy="24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A382656-4E88-CCDE-AAB0-1D1B2C2B1D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56" y="1968554"/>
            <a:ext cx="2537315" cy="243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F7E5FD6-A6F4-DF6F-0D84-AF8CF6119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995" y="3247999"/>
            <a:ext cx="838317" cy="3620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558D0E3-1B29-E584-3EE6-80A1383A1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4" y="4540412"/>
            <a:ext cx="3006860" cy="202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B689FED-5C93-28B4-6474-1986DEB5A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67" y="4548895"/>
            <a:ext cx="3237580" cy="197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39A68B-20E7-E39C-D9C7-1EB5ECFEEC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42" y="2894031"/>
            <a:ext cx="2723644" cy="15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8A6EEC-B9EA-861D-0AFB-BB95A588D8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9477" y="4966856"/>
            <a:ext cx="1173833" cy="56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51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5A958D-E4CE-462D-B025-30F41D12B580}"/>
              </a:ext>
            </a:extLst>
          </p:cNvPr>
          <p:cNvSpPr txBox="1"/>
          <p:nvPr/>
        </p:nvSpPr>
        <p:spPr>
          <a:xfrm>
            <a:off x="492916" y="1386708"/>
            <a:ext cx="8158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</a:t>
            </a:r>
            <a:r>
              <a:rPr lang="es-CO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N°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 “CARRERA 45 SANTA ANA - LA CUMBRE”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D2FCE9-8A6A-4FBA-B6A8-2B3BC6256DB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42655"/>
            <a:ext cx="4003964" cy="36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E27A4C-90E4-4889-BBE1-9C7FCA6EE7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63" y="1842655"/>
            <a:ext cx="4311481" cy="36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B73948-A67E-420F-BD28-9D23AEC17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604" y="5722214"/>
            <a:ext cx="838317" cy="36200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37F8D7B-9531-4EBA-A282-4BFF518D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34859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5550CB4-815C-4F05-9FE3-39BA97BB40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5A958D-E4CE-462D-B025-30F41D12B580}"/>
              </a:ext>
            </a:extLst>
          </p:cNvPr>
          <p:cNvSpPr txBox="1"/>
          <p:nvPr/>
        </p:nvSpPr>
        <p:spPr>
          <a:xfrm>
            <a:off x="492916" y="1386708"/>
            <a:ext cx="8158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</a:t>
            </a:r>
            <a:r>
              <a:rPr lang="es-CO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N°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 “CARRERA 45 SANTA ANA - LA CUMBRE”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FAC98B5-A8B8-46C5-95B0-6B697752BE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1945209"/>
            <a:ext cx="4225963" cy="402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CED92A-55D0-47F5-92C9-D1D53DDA225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4344" r="17985"/>
          <a:stretch/>
        </p:blipFill>
        <p:spPr bwMode="auto">
          <a:xfrm>
            <a:off x="4987636" y="1945209"/>
            <a:ext cx="3662733" cy="4066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 de texto 1">
            <a:extLst>
              <a:ext uri="{FF2B5EF4-FFF2-40B4-BE49-F238E27FC236}">
                <a16:creationId xmlns:a16="http://schemas.microsoft.com/office/drawing/2014/main" id="{3E684FCF-830C-4035-8343-14423BBAABEA}"/>
              </a:ext>
            </a:extLst>
          </p:cNvPr>
          <p:cNvSpPr txBox="1"/>
          <p:nvPr/>
        </p:nvSpPr>
        <p:spPr>
          <a:xfrm>
            <a:off x="4219864" y="6069934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37F8D7B-9531-4EBA-A282-4BFF518D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34859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5550CB4-815C-4F05-9FE3-39BA97BB4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45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1B3294-CC80-4630-BB91-0D9FDCCD6D07}"/>
              </a:ext>
            </a:extLst>
          </p:cNvPr>
          <p:cNvSpPr txBox="1"/>
          <p:nvPr/>
        </p:nvSpPr>
        <p:spPr>
          <a:xfrm>
            <a:off x="1315853" y="1302783"/>
            <a:ext cx="7194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</a:t>
            </a:r>
            <a:r>
              <a:rPr lang="es-CO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N°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 “VALLE DE RUITOQUE - CENTRO POBLADO LA HORMIGA LOCALIZADO EN LA ABSCISA K3+500”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2C2D72-D980-4CE1-B250-03BFFDF9B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41" y="5860147"/>
            <a:ext cx="838317" cy="36200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39F6397-0D6B-4304-BACE-CB05914F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25131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F685A4B-D3A2-4D88-A5FD-519AC3DA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47D68F-D603-475A-B2B5-11C436E9C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31" y="2331357"/>
            <a:ext cx="3304101" cy="3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58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1B3294-CC80-4630-BB91-0D9FDCCD6D07}"/>
              </a:ext>
            </a:extLst>
          </p:cNvPr>
          <p:cNvSpPr txBox="1"/>
          <p:nvPr/>
        </p:nvSpPr>
        <p:spPr>
          <a:xfrm>
            <a:off x="1315853" y="1302783"/>
            <a:ext cx="7194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</a:t>
            </a:r>
            <a:r>
              <a:rPr lang="es-CO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N°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 “VALLE DE RUITOQUE - CENTRO POBLADO LA HORMIGA LOCALIZADO EN LA ABSCISA K3+500”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7F964C-7445-4931-917D-623286E76A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58" y="2247986"/>
            <a:ext cx="2815451" cy="180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9E2A66-8CA8-4AA3-BFFE-5BCDE78A66A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56588"/>
            <a:ext cx="2979684" cy="218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43C003-B42C-4AD1-AA9D-A6579C8A1C0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77" y="4256588"/>
            <a:ext cx="2815451" cy="2186023"/>
          </a:xfrm>
          <a:prstGeom prst="rect">
            <a:avLst/>
          </a:prstGeom>
        </p:spPr>
      </p:pic>
      <p:sp>
        <p:nvSpPr>
          <p:cNvPr id="10" name="Cuadro de texto 1">
            <a:extLst>
              <a:ext uri="{FF2B5EF4-FFF2-40B4-BE49-F238E27FC236}">
                <a16:creationId xmlns:a16="http://schemas.microsoft.com/office/drawing/2014/main" id="{8602129C-557C-4C13-8EB4-078BF563FABD}"/>
              </a:ext>
            </a:extLst>
          </p:cNvPr>
          <p:cNvSpPr txBox="1"/>
          <p:nvPr/>
        </p:nvSpPr>
        <p:spPr>
          <a:xfrm>
            <a:off x="4366842" y="4774506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39F6397-0D6B-4304-BACE-CB05914F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25131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F685A4B-D3A2-4D88-A5FD-519AC3DA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98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B796B123-7E36-4349-9D9A-74561DA2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77" y="4765964"/>
            <a:ext cx="2188623" cy="20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9F0D33-F2CD-4B74-B255-360ED4EAB3D5}"/>
              </a:ext>
            </a:extLst>
          </p:cNvPr>
          <p:cNvSpPr txBox="1"/>
          <p:nvPr/>
        </p:nvSpPr>
        <p:spPr>
          <a:xfrm>
            <a:off x="1147576" y="1350390"/>
            <a:ext cx="7194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</a:t>
            </a:r>
            <a:r>
              <a:rPr lang="es-CO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N°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 “TERCER CARRIL SENTIDO SUR - NORTE, ENTRE PAPI QUIERO PÍÑA (PARADA DE METROLINEA) Y EL PUENTE QUE CONECTA AL ANILLO VIAL”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459266-8752-462B-BF85-69B2DDEAEE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1" y="2443797"/>
            <a:ext cx="4377164" cy="39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1317EA-D6E7-4F3C-BDDB-358FC10FA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657" y="2533391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322D29-5ACB-4147-AE84-78CED3199E6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45" y="2443797"/>
            <a:ext cx="3608924" cy="178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A0B11E-FF44-40F1-BC14-AFE280A5A9D8}"/>
              </a:ext>
            </a:extLst>
          </p:cNvPr>
          <p:cNvPicPr/>
          <p:nvPr/>
        </p:nvPicPr>
        <p:blipFill rotWithShape="1">
          <a:blip r:embed="rId6"/>
          <a:srcRect b="3553"/>
          <a:stretch/>
        </p:blipFill>
        <p:spPr bwMode="auto">
          <a:xfrm>
            <a:off x="5108029" y="4396901"/>
            <a:ext cx="3594340" cy="1867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 de texto 1">
            <a:extLst>
              <a:ext uri="{FF2B5EF4-FFF2-40B4-BE49-F238E27FC236}">
                <a16:creationId xmlns:a16="http://schemas.microsoft.com/office/drawing/2014/main" id="{C341D2C0-C459-4771-8C74-382B94D61DDC}"/>
              </a:ext>
            </a:extLst>
          </p:cNvPr>
          <p:cNvSpPr txBox="1"/>
          <p:nvPr/>
        </p:nvSpPr>
        <p:spPr>
          <a:xfrm>
            <a:off x="6348296" y="4103723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08AEF2B-91C5-4423-910A-673C2CD2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25131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CEADCD-9CE7-4B38-AE14-EEB459D93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7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3DC090-7A6E-42B0-84ED-46EE423E0D08}"/>
              </a:ext>
            </a:extLst>
          </p:cNvPr>
          <p:cNvSpPr txBox="1"/>
          <p:nvPr/>
        </p:nvSpPr>
        <p:spPr>
          <a:xfrm>
            <a:off x="991200" y="1310484"/>
            <a:ext cx="7194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No. 6 “AVENIDA VILLA LUZ”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180F2E-BB8A-4773-9DE2-DA670DB9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92" y="1808606"/>
            <a:ext cx="3800153" cy="218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F3B54A-AEDB-4F6B-9C69-51DD6D4DC7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99" y="1808607"/>
            <a:ext cx="2221199" cy="226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4501D25-21E6-48C6-84BF-21C880144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89" y="2087419"/>
            <a:ext cx="838317" cy="362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97D282-1A78-470F-B2D7-FBA6A9FF40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24" y="4163438"/>
            <a:ext cx="2320652" cy="239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A27905-0D29-87AE-2997-6F6657F9F3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90" y="4163438"/>
            <a:ext cx="3673365" cy="2398258"/>
          </a:xfrm>
          <a:prstGeom prst="rect">
            <a:avLst/>
          </a:prstGeom>
        </p:spPr>
      </p:pic>
      <p:sp>
        <p:nvSpPr>
          <p:cNvPr id="11" name="Cuadro de texto 1">
            <a:extLst>
              <a:ext uri="{FF2B5EF4-FFF2-40B4-BE49-F238E27FC236}">
                <a16:creationId xmlns:a16="http://schemas.microsoft.com/office/drawing/2014/main" id="{907EE51F-8AC5-44F2-B397-E311E565176A}"/>
              </a:ext>
            </a:extLst>
          </p:cNvPr>
          <p:cNvSpPr txBox="1"/>
          <p:nvPr/>
        </p:nvSpPr>
        <p:spPr>
          <a:xfrm>
            <a:off x="3155769" y="4975957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615A544-5A65-4CE8-AF24-CA5FA37A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25131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3F8DAF-588A-4B9B-BB37-C93D126A55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11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945580-9EDB-4142-AEF3-4BF554FA04CB}"/>
              </a:ext>
            </a:extLst>
          </p:cNvPr>
          <p:cNvSpPr txBox="1"/>
          <p:nvPr/>
        </p:nvSpPr>
        <p:spPr>
          <a:xfrm>
            <a:off x="615202" y="1424382"/>
            <a:ext cx="7913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</a:t>
            </a:r>
            <a:r>
              <a:rPr lang="es-CO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N°</a:t>
            </a:r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7 “CARRERA 8 ENTRE CALLES 32 Y CALLE 34 CAÑAVERAL ORIENTAL”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7570A7-EDDE-4457-BEF0-FCFB0A038E7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6" y="3969806"/>
            <a:ext cx="3651376" cy="26263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488210-FAE8-4F68-B708-6BDFA786C1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6" y="1970082"/>
            <a:ext cx="3651376" cy="21383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DDAA86-3513-4FA7-B1E0-8D6060176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29" y="3903884"/>
            <a:ext cx="838317" cy="3620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E1E8BF-79E3-46BA-AF00-866146FB461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2" y="2094091"/>
            <a:ext cx="3265925" cy="22834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2EA05A-0F99-488A-8A02-A6CE09A70D3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3"/>
          <a:stretch/>
        </p:blipFill>
        <p:spPr bwMode="auto">
          <a:xfrm>
            <a:off x="4935008" y="4467316"/>
            <a:ext cx="3651376" cy="2089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 de texto 1">
            <a:extLst>
              <a:ext uri="{FF2B5EF4-FFF2-40B4-BE49-F238E27FC236}">
                <a16:creationId xmlns:a16="http://schemas.microsoft.com/office/drawing/2014/main" id="{3A167D4D-D7FF-4354-A4B9-D19E3038BDC0}"/>
              </a:ext>
            </a:extLst>
          </p:cNvPr>
          <p:cNvSpPr txBox="1"/>
          <p:nvPr/>
        </p:nvSpPr>
        <p:spPr>
          <a:xfrm>
            <a:off x="6271154" y="4108434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0CF68B4-E24E-4E10-9ADF-D3ABA3CB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25131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DF67687-5394-4E91-A99F-AC7BEDEA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1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C8554C-0507-45DB-BD03-B4510A8DD6F1}"/>
              </a:ext>
            </a:extLst>
          </p:cNvPr>
          <p:cNvSpPr txBox="1"/>
          <p:nvPr/>
        </p:nvSpPr>
        <p:spPr>
          <a:xfrm>
            <a:off x="729501" y="1376113"/>
            <a:ext cx="7913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FRENTE DE OBRA No. 8 “CALLE 31 ENTRE CRA 21 Y 22 – CARRERA 26 ENTRE CALLE 30 Y 31 – REPARCHEO ENTRE LOS CENTROS COMERCIALES CAÑAVERAL Y CARACOLI”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7A37B5-53A3-4CD5-84F2-5E4164E8B2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7" y="2299443"/>
            <a:ext cx="4441587" cy="3975232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282DBC-B929-4D29-A8A3-57889FF7B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91" y="4024754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7951A0-9E55-42E5-A9DF-DEA77CD614A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002" y="2332755"/>
            <a:ext cx="3327833" cy="39419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48343915-819F-44FC-B80C-99D6E48B43B8}"/>
              </a:ext>
            </a:extLst>
          </p:cNvPr>
          <p:cNvSpPr txBox="1"/>
          <p:nvPr/>
        </p:nvSpPr>
        <p:spPr>
          <a:xfrm>
            <a:off x="6256877" y="4068020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C74C56A-CF2B-4428-958D-ABA7C1A6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8645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305B5D9-BB52-411A-BC19-198E24359B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3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9C19930-88B6-4F71-9A9D-3FF87D02176D}"/>
              </a:ext>
            </a:extLst>
          </p:cNvPr>
          <p:cNvSpPr txBox="1"/>
          <p:nvPr/>
        </p:nvSpPr>
        <p:spPr>
          <a:xfrm>
            <a:off x="690590" y="1324815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9 “CARRERA 43 VIA SANTA ANA – LA CUMBRE”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1A3213-3E12-4869-A10A-EB5431BE31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59" y="1949250"/>
            <a:ext cx="4824860" cy="2143052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CDC756-6C30-4307-A45C-DBB757430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347" y="2142394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178B6F-3F3E-4E20-B5A2-A093CA7365F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72" y="4231092"/>
            <a:ext cx="5166317" cy="2074748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6E504503-90DA-4D7C-BFB8-70ED19F916E8}"/>
              </a:ext>
            </a:extLst>
          </p:cNvPr>
          <p:cNvSpPr txBox="1"/>
          <p:nvPr/>
        </p:nvSpPr>
        <p:spPr>
          <a:xfrm>
            <a:off x="2861638" y="4914520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2F41154-1B04-4804-B582-1F032CF1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8645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99BBB3-4088-47DE-820D-BD79D673E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1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A0764-F338-ABF2-4F8E-F0D2BC50D8A9}"/>
              </a:ext>
            </a:extLst>
          </p:cNvPr>
          <p:cNvSpPr/>
          <p:nvPr/>
        </p:nvSpPr>
        <p:spPr>
          <a:xfrm>
            <a:off x="344270" y="1548587"/>
            <a:ext cx="8109098" cy="1868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GESTION TERRITORIAL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400" b="1" dirty="0">
              <a:solidFill>
                <a:srgbClr val="17630D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400" b="1" dirty="0">
              <a:solidFill>
                <a:srgbClr val="17630D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 de texto 334">
            <a:extLst>
              <a:ext uri="{FF2B5EF4-FFF2-40B4-BE49-F238E27FC236}">
                <a16:creationId xmlns:a16="http://schemas.microsoft.com/office/drawing/2014/main" id="{B94384FE-746A-A868-9E1A-F6E923061088}"/>
              </a:ext>
            </a:extLst>
          </p:cNvPr>
          <p:cNvSpPr txBox="1"/>
          <p:nvPr/>
        </p:nvSpPr>
        <p:spPr>
          <a:xfrm>
            <a:off x="690631" y="4138312"/>
            <a:ext cx="7471733" cy="8961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83</a:t>
            </a:r>
            <a:r>
              <a:rPr lang="es-CO" sz="20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Realizar el reconocimiento y/o titulación del 100% de los equipamientos de uso público que requiera en el Municipio de Floridablanca.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Cuadro de texto 142">
            <a:extLst>
              <a:ext uri="{FF2B5EF4-FFF2-40B4-BE49-F238E27FC236}">
                <a16:creationId xmlns:a16="http://schemas.microsoft.com/office/drawing/2014/main" id="{655EA9E3-62BE-CAEC-1CCE-ABE83EC6D1A0}"/>
              </a:ext>
            </a:extLst>
          </p:cNvPr>
          <p:cNvSpPr txBox="1"/>
          <p:nvPr/>
        </p:nvSpPr>
        <p:spPr>
          <a:xfrm>
            <a:off x="690631" y="2175647"/>
            <a:ext cx="7471733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O" sz="20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81.</a:t>
            </a:r>
            <a:r>
              <a:rPr lang="es-CO" sz="20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Legalizar seis (06) predios en donde funcionen las sedes educativas urbanas y/o rurales.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Cuadro de texto 68">
            <a:extLst>
              <a:ext uri="{FF2B5EF4-FFF2-40B4-BE49-F238E27FC236}">
                <a16:creationId xmlns:a16="http://schemas.microsoft.com/office/drawing/2014/main" id="{E1BE6073-01AD-C71C-BC4A-FB0BE6CE34CD}"/>
              </a:ext>
            </a:extLst>
          </p:cNvPr>
          <p:cNvSpPr txBox="1"/>
          <p:nvPr/>
        </p:nvSpPr>
        <p:spPr>
          <a:xfrm>
            <a:off x="690632" y="3138889"/>
            <a:ext cx="7471732" cy="729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82</a:t>
            </a:r>
            <a:r>
              <a:rPr lang="es-CO" sz="16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sz="1200" b="1" i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Desarrollar e implementar una herramienta tecnológica (Visor geográfico) para la consulta en línea de predios públicos.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Cuadro de texto 342">
            <a:extLst>
              <a:ext uri="{FF2B5EF4-FFF2-40B4-BE49-F238E27FC236}">
                <a16:creationId xmlns:a16="http://schemas.microsoft.com/office/drawing/2014/main" id="{0523273B-1EBD-2204-64AF-10A60AD99267}"/>
              </a:ext>
            </a:extLst>
          </p:cNvPr>
          <p:cNvSpPr txBox="1"/>
          <p:nvPr/>
        </p:nvSpPr>
        <p:spPr>
          <a:xfrm>
            <a:off x="690631" y="5304755"/>
            <a:ext cx="6677091" cy="89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33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124</a:t>
            </a:r>
            <a:r>
              <a:rPr lang="es-CO" sz="20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Realizar 8 estudios para adelantar el proceso de regularización en 7 barrios y un plan de mejoramiento integral para los centros poblados</a:t>
            </a:r>
            <a:r>
              <a:rPr lang="es-CO" sz="12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57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14300" y="-34056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18F1D3-92B4-4F81-9006-76903BAB18E1}"/>
              </a:ext>
            </a:extLst>
          </p:cNvPr>
          <p:cNvSpPr txBox="1"/>
          <p:nvPr/>
        </p:nvSpPr>
        <p:spPr>
          <a:xfrm>
            <a:off x="820502" y="1536792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10 “CARRERA 6 ENTRE CALLE 6 Y CALLE 7 SANTA ANA”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410C33D-F71E-4DF8-8787-3D68EE25163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66674" y="551792"/>
            <a:ext cx="73014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A45FAB7A-A5E4-4F75-A636-968A13BCA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549724"/>
              </p:ext>
            </p:extLst>
          </p:nvPr>
        </p:nvGraphicFramePr>
        <p:xfrm>
          <a:off x="304800" y="2120924"/>
          <a:ext cx="4097443" cy="28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8380952" imgH="6219048" progId="PBrush">
                  <p:embed/>
                </p:oleObj>
              </mc:Choice>
              <mc:Fallback>
                <p:oleObj r:id="rId3" imgW="8380952" imgH="6219048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20924"/>
                        <a:ext cx="4097443" cy="2884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2D0F012E-E6DB-4ADB-A7C9-1DF59DA97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362" y="5295345"/>
            <a:ext cx="838317" cy="362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2C63F0-148B-4DDF-B2D0-2E0A1277CB8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64704" y="3020632"/>
            <a:ext cx="52733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E023C747-CEE2-45EE-9408-2FF0CB573B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782526"/>
              </p:ext>
            </p:extLst>
          </p:nvPr>
        </p:nvGraphicFramePr>
        <p:xfrm>
          <a:off x="4640047" y="2472900"/>
          <a:ext cx="4199153" cy="323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6" imgW="6428571" imgH="4447619" progId="PBrush">
                  <p:embed/>
                </p:oleObj>
              </mc:Choice>
              <mc:Fallback>
                <p:oleObj r:id="rId6" imgW="6428571" imgH="4447619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047" y="2472900"/>
                        <a:ext cx="4199153" cy="3235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 de texto 1">
            <a:extLst>
              <a:ext uri="{FF2B5EF4-FFF2-40B4-BE49-F238E27FC236}">
                <a16:creationId xmlns:a16="http://schemas.microsoft.com/office/drawing/2014/main" id="{C8B886FD-D8E5-464B-B267-83FA208A2A52}"/>
              </a:ext>
            </a:extLst>
          </p:cNvPr>
          <p:cNvSpPr txBox="1"/>
          <p:nvPr/>
        </p:nvSpPr>
        <p:spPr>
          <a:xfrm>
            <a:off x="6356908" y="2054559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EBB7340-4740-4B1F-8470-C038388F8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8645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F93E3FE-3264-4A8B-876F-D4D49CFF9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8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B2C45A-4E43-46B2-9F0C-24F8F1848006}"/>
              </a:ext>
            </a:extLst>
          </p:cNvPr>
          <p:cNvSpPr txBox="1"/>
          <p:nvPr/>
        </p:nvSpPr>
        <p:spPr>
          <a:xfrm>
            <a:off x="936800" y="1427788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11 “CARRERA 146 CON 141 AGUAS CLARAS”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6E595A-8D2F-4A39-AA2B-04992305A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18" y="2297557"/>
            <a:ext cx="3565040" cy="24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44E2A2-48BD-4B15-9066-8A8FEA06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355" y="1935556"/>
            <a:ext cx="838317" cy="362001"/>
          </a:xfrm>
          <a:prstGeom prst="rect">
            <a:avLst/>
          </a:prstGeom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6A9BB58-D8A3-4805-B897-907466BB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8" y="2909456"/>
            <a:ext cx="4680639" cy="35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3531E8D5-3EA9-4258-82C0-3CB9000F1402}"/>
              </a:ext>
            </a:extLst>
          </p:cNvPr>
          <p:cNvSpPr txBox="1"/>
          <p:nvPr/>
        </p:nvSpPr>
        <p:spPr>
          <a:xfrm>
            <a:off x="432303" y="2528453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E51DF8F-8553-4941-AE6D-0D8BAE4AD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8645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ACD560-DA45-4AB3-83E9-8E743BF62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90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85B47BE-2611-4CC8-83B5-F50C61D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77" y="4765964"/>
            <a:ext cx="2188623" cy="20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91FCE7-2E8A-48FE-97C9-74DF12A3F9F5}"/>
              </a:ext>
            </a:extLst>
          </p:cNvPr>
          <p:cNvSpPr txBox="1"/>
          <p:nvPr/>
        </p:nvSpPr>
        <p:spPr>
          <a:xfrm>
            <a:off x="783456" y="1390389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12 “CARRERA 10 CON CALLE 4 BARRIO SANTA ANA”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D958BB-5F72-4DB7-8683-2B5E43BCF1D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3236" y="2382982"/>
            <a:ext cx="4873313" cy="27704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C2B309-562F-4AD9-A64B-820770717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733" y="1990579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01F9E6-4BC4-42B5-92CE-86C10B88EE4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452652" y="1966109"/>
            <a:ext cx="3222845" cy="4652908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7DCDE01A-577B-49DD-B967-662DAAB11DA7}"/>
              </a:ext>
            </a:extLst>
          </p:cNvPr>
          <p:cNvSpPr txBox="1"/>
          <p:nvPr/>
        </p:nvSpPr>
        <p:spPr>
          <a:xfrm>
            <a:off x="6619049" y="4012964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F7E1DBC-F4B0-4A42-B991-B4B4924E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8645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8FE3E76-2506-4015-8648-D3A857EB6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4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39EF26-2E3D-4F8F-A28C-4668DF1C0BB0}"/>
              </a:ext>
            </a:extLst>
          </p:cNvPr>
          <p:cNvSpPr txBox="1"/>
          <p:nvPr/>
        </p:nvSpPr>
        <p:spPr>
          <a:xfrm>
            <a:off x="860463" y="1263028"/>
            <a:ext cx="7913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13 “CALLE 106 ENTRE CARRERA 35 Y CARRERA 36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CARRERA 36 ENTRE CALLE 105 Y 106 BARRIO ALTOVIENTO”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BA8296-5669-4925-BF8F-D8B6BA2724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78428" y="2162825"/>
            <a:ext cx="5677667" cy="22913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A4B2E9-7297-4F96-AC2B-CDE404F6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70" y="2254636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CCCEDD-73E3-4D1D-8140-E2FC2BEBBCF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39158" y="4509657"/>
            <a:ext cx="5677667" cy="2015836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F5E61301-7A5C-432C-8359-3A6531335A1F}"/>
              </a:ext>
            </a:extLst>
          </p:cNvPr>
          <p:cNvSpPr txBox="1"/>
          <p:nvPr/>
        </p:nvSpPr>
        <p:spPr>
          <a:xfrm>
            <a:off x="4231891" y="4575146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E58B9F2-FC2A-467F-9099-D722BFBB5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12570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FFCD4B-82DE-4310-AFCC-08D24C5DD4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203476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4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52AD86-46EB-479B-BDD8-C3632AABB419}"/>
              </a:ext>
            </a:extLst>
          </p:cNvPr>
          <p:cNvSpPr txBox="1"/>
          <p:nvPr/>
        </p:nvSpPr>
        <p:spPr>
          <a:xfrm>
            <a:off x="615202" y="1302098"/>
            <a:ext cx="7913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14 “CARRERA 35 ENTRE CALLE 116 Y CALLE 117 ZAPAMANGA III ETAPA”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A80E76-C2A7-43CC-95E9-DE03E08D16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1567" y="1930219"/>
            <a:ext cx="6071871" cy="21888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B74EE6-13D4-4C9A-B0F7-43B09CFC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343" y="1973185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43BFE6-16B1-40DE-8218-0F35EAB2C62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38177" y="4143844"/>
            <a:ext cx="5511751" cy="2530813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7A0A212F-014A-454A-8124-F04BA26F930B}"/>
              </a:ext>
            </a:extLst>
          </p:cNvPr>
          <p:cNvSpPr txBox="1"/>
          <p:nvPr/>
        </p:nvSpPr>
        <p:spPr>
          <a:xfrm>
            <a:off x="4847952" y="4174297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F0A3A61-2948-4913-8DCC-10BA8D541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12570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702C29-02E3-4BBC-90CB-C35E7446E7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106420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0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8C7A73-A5D5-4AA9-A7B8-3E1F114134FA}"/>
              </a:ext>
            </a:extLst>
          </p:cNvPr>
          <p:cNvSpPr txBox="1"/>
          <p:nvPr/>
        </p:nvSpPr>
        <p:spPr>
          <a:xfrm>
            <a:off x="1078005" y="1275195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15 “ALTOS DE BELLAVISTA”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A338DA-A684-4078-8C92-637B9F2DF7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84241" y="1644527"/>
            <a:ext cx="5449856" cy="2342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8A262AC-3AC0-4DAB-9509-9C8DA4FF4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10" y="1651858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CFF447-96BE-4080-9249-047BFF728B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06879" y="4084226"/>
            <a:ext cx="5449855" cy="2661204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4B2964ED-B668-4FC3-A321-292058C1A9FC}"/>
              </a:ext>
            </a:extLst>
          </p:cNvPr>
          <p:cNvSpPr txBox="1"/>
          <p:nvPr/>
        </p:nvSpPr>
        <p:spPr>
          <a:xfrm>
            <a:off x="3284242" y="4477351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5222847-71A5-45F7-BB16-BE2D485E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112570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9E077E4-FD69-4E77-8356-0C687E127C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106420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1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3976CB-ED52-452B-A029-D2C863240643}"/>
              </a:ext>
            </a:extLst>
          </p:cNvPr>
          <p:cNvSpPr txBox="1"/>
          <p:nvPr/>
        </p:nvSpPr>
        <p:spPr>
          <a:xfrm>
            <a:off x="882308" y="1310803"/>
            <a:ext cx="7913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FRENTE DE OBRA No. 16 “MANTENIMIENTO EJES VIALES EN ALGUNOS BARRIOS DEL MUNICIPIO DE FLORIDABLANCA”</a:t>
            </a:r>
          </a:p>
          <a:p>
            <a:pPr algn="ctr"/>
            <a:endParaRPr lang="es-CO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BS1 “BACHEO BARRIO LA CUMBRE”</a:t>
            </a:r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D05ADE-494B-44E7-8313-9C763A3A75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1" y="2707717"/>
            <a:ext cx="3990109" cy="283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B51D6E-DE8B-44C0-A00C-FA50C37F44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06" y="2698826"/>
            <a:ext cx="3570603" cy="284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D54FAD-A8B3-4AAA-943C-897352649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121" y="2668055"/>
            <a:ext cx="838317" cy="36200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97202D4E-77B8-4F52-8D58-CBCF827BCBD9}"/>
              </a:ext>
            </a:extLst>
          </p:cNvPr>
          <p:cNvSpPr txBox="1"/>
          <p:nvPr/>
        </p:nvSpPr>
        <p:spPr>
          <a:xfrm>
            <a:off x="6066821" y="2698826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1CF7510-62F2-4D4F-8D3A-E99CB7BF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9" y="257579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BED3CD-7532-49CC-8789-7B2B8E210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106420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9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B20F78-D4BD-47F3-9DE5-8A9E4F3754D5}"/>
              </a:ext>
            </a:extLst>
          </p:cNvPr>
          <p:cNvSpPr txBox="1"/>
          <p:nvPr/>
        </p:nvSpPr>
        <p:spPr>
          <a:xfrm>
            <a:off x="1058834" y="1192094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BS2 “BACHEO BARRIO NIZA”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233D96-4F3E-4E10-BB93-348373FB52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2" y="1544404"/>
            <a:ext cx="4403050" cy="258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9CC270-0D80-4A2F-9AF9-E09DF866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69" y="2835513"/>
            <a:ext cx="838317" cy="3620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AC5ACA-F67E-4E95-AE3A-5681D900CC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17" y="4092578"/>
            <a:ext cx="4568337" cy="26590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C523FEA1-860E-4C22-A6EE-326438E4667D}"/>
              </a:ext>
            </a:extLst>
          </p:cNvPr>
          <p:cNvSpPr txBox="1"/>
          <p:nvPr/>
        </p:nvSpPr>
        <p:spPr>
          <a:xfrm>
            <a:off x="5688639" y="5284271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BC3B235-DE21-4052-95C8-58C50EFF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" y="22236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C5D380C-9098-47EB-83D1-AC36DF92E2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106420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88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A4FA722-DFDE-4C32-8DD8-3D60925E9295}"/>
              </a:ext>
            </a:extLst>
          </p:cNvPr>
          <p:cNvSpPr txBox="1"/>
          <p:nvPr/>
        </p:nvSpPr>
        <p:spPr>
          <a:xfrm>
            <a:off x="839161" y="1476324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BS3 “BACHEO BARRIO BOSQUES DEL PAYADOR”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18E116-849B-466A-845C-99C1C0FB4A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4" y="1923741"/>
            <a:ext cx="4397265" cy="28933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6BAF0AC-D0A4-63FD-77D1-AC1A4BE358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1" y="3034145"/>
            <a:ext cx="4072759" cy="33366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7477FA-F201-41E2-B31C-9D97B326D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94" y="1923741"/>
            <a:ext cx="838317" cy="36200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746D89B0-FE6B-4360-9613-886C2C3625AE}"/>
              </a:ext>
            </a:extLst>
          </p:cNvPr>
          <p:cNvSpPr txBox="1"/>
          <p:nvPr/>
        </p:nvSpPr>
        <p:spPr>
          <a:xfrm>
            <a:off x="4918841" y="2996102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DAC1E8-5932-44C1-B025-D425B4C2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" y="22236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189F38A-5205-4432-AD2F-3AA93521F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53" y="106420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6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821C91-602D-42A8-B4D3-5D1C2B750030}"/>
              </a:ext>
            </a:extLst>
          </p:cNvPr>
          <p:cNvSpPr txBox="1"/>
          <p:nvPr/>
        </p:nvSpPr>
        <p:spPr>
          <a:xfrm>
            <a:off x="615202" y="1398239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BS4 “BACHEO LA RIVIERA”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Cuadro de texto 1">
            <a:extLst>
              <a:ext uri="{FF2B5EF4-FFF2-40B4-BE49-F238E27FC236}">
                <a16:creationId xmlns:a16="http://schemas.microsoft.com/office/drawing/2014/main" id="{BE446649-2B69-4D6B-A9B7-758D1FE875E9}"/>
              </a:ext>
            </a:extLst>
          </p:cNvPr>
          <p:cNvSpPr txBox="1"/>
          <p:nvPr/>
        </p:nvSpPr>
        <p:spPr>
          <a:xfrm>
            <a:off x="4025899" y="1964225"/>
            <a:ext cx="1092200" cy="288161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ANTES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CA2E8B-8747-4EB5-99CA-0898C77DA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" y="22236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E401EA-919F-426B-8DFB-C96EC5646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F36B7F-3737-4500-BDBE-8D724AD63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76" y="2582829"/>
            <a:ext cx="3499970" cy="33837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460C05-ABCB-4C4D-84B9-2EB2659E1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68" y="2588760"/>
            <a:ext cx="27336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189303"/>
              </p:ext>
            </p:extLst>
          </p:nvPr>
        </p:nvGraphicFramePr>
        <p:xfrm>
          <a:off x="457200" y="2333799"/>
          <a:ext cx="788323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1619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394161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32260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1511362">
                <a:tc>
                  <a:txBody>
                    <a:bodyPr/>
                    <a:lstStyle/>
                    <a:p>
                      <a:pPr algn="just"/>
                      <a:endParaRPr lang="es-CO" dirty="0"/>
                    </a:p>
                    <a:p>
                      <a:pPr algn="just"/>
                      <a:endParaRPr lang="es-CO" dirty="0"/>
                    </a:p>
                    <a:p>
                      <a:pPr algn="just"/>
                      <a:r>
                        <a:rPr lang="es-CO" dirty="0"/>
                        <a:t>Nueve (9) sedes educativas. Cinco (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 en declaración de </a:t>
                      </a:r>
                      <a:r>
                        <a:rPr lang="es-CO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esión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tres (3) por escritura y resolución de cesión y uno (01) en demanda de pertenencia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Instituto Empresarial Gabriela Mistral sede B.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Instituto Educativo Colegio Ecológico Sede I – PALMERAS.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Instituto Educativo Colegio Ecológico Sede C – Altos de Mantilla.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Instituto Educativo Colegio Ecológico Sede F – Helechales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Instituto Educativo Colegio Ecológico Sede A – Casiano Alto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A0F7A81A-682C-34E0-EB7A-2EB087C2D55E}"/>
              </a:ext>
            </a:extLst>
          </p:cNvPr>
          <p:cNvSpPr/>
          <p:nvPr/>
        </p:nvSpPr>
        <p:spPr>
          <a:xfrm>
            <a:off x="344270" y="1548587"/>
            <a:ext cx="8109098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81: Legalizar Seis (06) predios en donde funcionen las sedes educativas urbanas y/o rurales.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600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821C91-602D-42A8-B4D3-5D1C2B750030}"/>
              </a:ext>
            </a:extLst>
          </p:cNvPr>
          <p:cNvSpPr txBox="1"/>
          <p:nvPr/>
        </p:nvSpPr>
        <p:spPr>
          <a:xfrm>
            <a:off x="615202" y="1398239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BS4 “BACHEO LA RIVIERA”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014895-41C9-43F7-BF3F-64E75A8DC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" y="1964225"/>
            <a:ext cx="8377033" cy="36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 de texto 1">
            <a:extLst>
              <a:ext uri="{FF2B5EF4-FFF2-40B4-BE49-F238E27FC236}">
                <a16:creationId xmlns:a16="http://schemas.microsoft.com/office/drawing/2014/main" id="{BE446649-2B69-4D6B-A9B7-758D1FE875E9}"/>
              </a:ext>
            </a:extLst>
          </p:cNvPr>
          <p:cNvSpPr txBox="1"/>
          <p:nvPr/>
        </p:nvSpPr>
        <p:spPr>
          <a:xfrm>
            <a:off x="4025900" y="2898792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CA2E8B-8747-4EB5-99CA-0898C77DA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4" y="222366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E401EA-919F-426B-8DFB-C96EC5646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B684C5C-B7CB-4363-8A48-6D7255065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77" y="4736135"/>
            <a:ext cx="2188623" cy="20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8B702F-69A1-4C6A-9453-F68DC088072E}"/>
              </a:ext>
            </a:extLst>
          </p:cNvPr>
          <p:cNvSpPr txBox="1"/>
          <p:nvPr/>
        </p:nvSpPr>
        <p:spPr>
          <a:xfrm>
            <a:off x="575273" y="1324181"/>
            <a:ext cx="7913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BS5 “BACHEO BARRIO LAGOS I”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28FDD3-FC9F-4144-B746-ED274AAB5F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3" y="1693513"/>
            <a:ext cx="4426163" cy="2491168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15EEBB-317D-81F0-1D7E-37A489236FF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0"/>
          <a:stretch/>
        </p:blipFill>
        <p:spPr bwMode="auto">
          <a:xfrm>
            <a:off x="4446297" y="4123578"/>
            <a:ext cx="4426163" cy="2597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94706C-DD3F-4A04-BF76-FDBC11F62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00" y="1693513"/>
            <a:ext cx="838317" cy="36200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0749014E-EFF6-4853-8484-523CC45F58A1}"/>
              </a:ext>
            </a:extLst>
          </p:cNvPr>
          <p:cNvSpPr txBox="1"/>
          <p:nvPr/>
        </p:nvSpPr>
        <p:spPr>
          <a:xfrm>
            <a:off x="4446297" y="4092912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93E4E0E-2251-4906-927C-57900537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13D8E8-331C-43A1-8D5C-8264831A0D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3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F81E39-E2CB-4CC3-A00D-0212ABEF7CC0}"/>
              </a:ext>
            </a:extLst>
          </p:cNvPr>
          <p:cNvSpPr txBox="1"/>
          <p:nvPr/>
        </p:nvSpPr>
        <p:spPr>
          <a:xfrm>
            <a:off x="995241" y="1503869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BS7 “BACHEO CARRERA 34 ENTRE CALLE 108 - CALLE 111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CALLE 111 ENTRE CARRERA 33 - CARRERA 34 BARRIO CALDAS”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27D0CF-794B-4273-9530-D0300D75EB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60593" y="2213677"/>
            <a:ext cx="5683250" cy="21929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9A8E23-ECFD-4715-97EC-447C525376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79533" y="4527085"/>
            <a:ext cx="4500245" cy="21342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811D65-6CB5-4221-9097-08D3BCD59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57" y="2255403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C5961B0B-E4AB-4436-BD43-CA94810118D7}"/>
              </a:ext>
            </a:extLst>
          </p:cNvPr>
          <p:cNvSpPr txBox="1"/>
          <p:nvPr/>
        </p:nvSpPr>
        <p:spPr>
          <a:xfrm>
            <a:off x="1072022" y="4553212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5E0FC08-01B2-4D8F-AF7A-EE180D1F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BDFC787-6B21-49CC-A2BB-168EDCBC5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7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1B28AF-21ED-43F9-B99D-4C263B3BE1E7}"/>
              </a:ext>
            </a:extLst>
          </p:cNvPr>
          <p:cNvSpPr txBox="1"/>
          <p:nvPr/>
        </p:nvSpPr>
        <p:spPr>
          <a:xfrm>
            <a:off x="812093" y="1426977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BS8 “BACHEO CARRERA 21 CON CALLE 152 </a:t>
            </a: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CARRERA 22 ENTRE CALLE 151 - 152 BARRIO PALOMITAS”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7D9676-56C0-4088-B825-1E887F2029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89348" y="2298700"/>
            <a:ext cx="6543675" cy="19329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511BA1-3CA4-4636-AF65-A59EE5609F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89348" y="4330306"/>
            <a:ext cx="6543675" cy="19329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F65E3C-B564-4D81-B2E2-FC8775FD3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582" y="2364551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2CE2BAF9-2454-413B-9E89-90D4AA4CC164}"/>
              </a:ext>
            </a:extLst>
          </p:cNvPr>
          <p:cNvSpPr txBox="1"/>
          <p:nvPr/>
        </p:nvSpPr>
        <p:spPr>
          <a:xfrm>
            <a:off x="4332201" y="4431257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1A60E9-DE16-40D2-A505-AD0AE829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C46D264-ADA3-42A6-9DA0-85933A42A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35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09145A9A-8E4E-4AD2-8C29-1BDFFB85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77" y="4765964"/>
            <a:ext cx="2188623" cy="20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A285DD-6684-4A7B-9C5A-79B0C5300F9F}"/>
              </a:ext>
            </a:extLst>
          </p:cNvPr>
          <p:cNvSpPr txBox="1"/>
          <p:nvPr/>
        </p:nvSpPr>
        <p:spPr>
          <a:xfrm>
            <a:off x="900387" y="1419855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BS9 “BACHEO AV. 61 ENTRE LA CALLE 146ª Y 147 BARRIO EL CARMEN V”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CF2546-A5D9-4357-B140-77869232D4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8692" y="1960802"/>
            <a:ext cx="4900295" cy="21564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F08F8ED-D32D-4E05-91C7-5BFBE4A005F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54876" y="4438149"/>
            <a:ext cx="4813851" cy="23178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BDB63A-76AC-4AFE-8623-73F3E92B8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923" y="2014771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1B30E232-FA03-482A-8229-6434B956568C}"/>
              </a:ext>
            </a:extLst>
          </p:cNvPr>
          <p:cNvSpPr txBox="1"/>
          <p:nvPr/>
        </p:nvSpPr>
        <p:spPr>
          <a:xfrm>
            <a:off x="5615701" y="4438149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612070C-C0C6-4552-A9A6-653EF92B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A806D2-EC4B-4145-BD12-6E476AF4BF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54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99272E-41E0-4A83-99C6-75B7B4571E1E}"/>
              </a:ext>
            </a:extLst>
          </p:cNvPr>
          <p:cNvSpPr txBox="1"/>
          <p:nvPr/>
        </p:nvSpPr>
        <p:spPr>
          <a:xfrm>
            <a:off x="655583" y="1382175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BS10 “BACHEO CALLE 147 ENTRE CARRERA 22 - CARRERA 25 BARRIO VILLA ESPAÑA”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232B4C-6DAC-4369-8EF5-D4F4574326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62293" y="2209096"/>
            <a:ext cx="4240847" cy="20983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1874BF-584C-442B-B52A-171DBE0B615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5529" y="4307403"/>
            <a:ext cx="4648506" cy="21478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D51535-1D23-47D0-BC45-7AEF8442A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398" y="2303877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A32251C7-A897-4236-A727-BE28B450A459}"/>
              </a:ext>
            </a:extLst>
          </p:cNvPr>
          <p:cNvSpPr txBox="1"/>
          <p:nvPr/>
        </p:nvSpPr>
        <p:spPr>
          <a:xfrm>
            <a:off x="2876932" y="4307404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6E234E0-0ED6-4F5D-9C3E-3806A1B8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67F8A75-034E-4D54-A4A3-EB1780FE4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33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A46BBC-F5DF-4399-8BDF-16D829B3D684}"/>
              </a:ext>
            </a:extLst>
          </p:cNvPr>
          <p:cNvSpPr txBox="1"/>
          <p:nvPr/>
        </p:nvSpPr>
        <p:spPr>
          <a:xfrm>
            <a:off x="812093" y="1556364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BS11 “BACHEO CALLE 7 ENTRE CARRERA 12 - CARRERA 14 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BARRIO VILLABEL”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69FBBA-663A-4211-8D30-2A0B2CC24A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1075" y="2405667"/>
            <a:ext cx="3764346" cy="25223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CB5A8E-CC46-4C26-A385-92F15065E1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8820" y="3216265"/>
            <a:ext cx="3764346" cy="25223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30E9AC-5D53-401C-B34E-CBDF11423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654" y="2517646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C4C319DE-5B3E-446C-B5F8-ADA1DC2537BD}"/>
              </a:ext>
            </a:extLst>
          </p:cNvPr>
          <p:cNvSpPr txBox="1"/>
          <p:nvPr/>
        </p:nvSpPr>
        <p:spPr>
          <a:xfrm>
            <a:off x="6224893" y="3443871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663B02-B300-40DC-806B-AE4DDE954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2D1D36-8DC9-456B-9612-E7DDE72DA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3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067980-5973-45EC-B26D-DF6690C08AD8}"/>
              </a:ext>
            </a:extLst>
          </p:cNvPr>
          <p:cNvSpPr txBox="1"/>
          <p:nvPr/>
        </p:nvSpPr>
        <p:spPr>
          <a:xfrm>
            <a:off x="1163203" y="1415354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BS12 “BACHEO CALLE 58A ENTRE CARRERA 13A - CARRERA 14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BARRIO ALARES”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DC2B65-BD2F-495B-8626-052914F2F5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56289" y="1995075"/>
            <a:ext cx="4699821" cy="23272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C8EE60-FEB5-4CDF-AB54-5E226586D4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9612" y="4154870"/>
            <a:ext cx="4699821" cy="24513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0110B7-C86A-425B-82E1-3B7B200FB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563" y="2068871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117D33B3-45CA-4CCF-BFAD-BF2A80BE48A5}"/>
              </a:ext>
            </a:extLst>
          </p:cNvPr>
          <p:cNvSpPr txBox="1"/>
          <p:nvPr/>
        </p:nvSpPr>
        <p:spPr>
          <a:xfrm>
            <a:off x="5363423" y="4349095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88ADFEE-37FF-4C85-A470-9E88D0D4E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D17E32-C940-48E8-8340-B77315889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33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8D2BC4-9E1A-42CC-AF1B-CFBA1120123D}"/>
              </a:ext>
            </a:extLst>
          </p:cNvPr>
          <p:cNvSpPr txBox="1"/>
          <p:nvPr/>
        </p:nvSpPr>
        <p:spPr>
          <a:xfrm>
            <a:off x="693683" y="1339941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BS13 “BACHEO CALLE 55 ENTRE CARRERA 16 - CARRERA 14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BARRIO EL REPOSO”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9A339C-FD03-4263-913A-ABB800DC1A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04865" y="2202158"/>
            <a:ext cx="3854065" cy="18726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42F6A0-EFCD-4E03-8079-175A90407F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67319" y="4074794"/>
            <a:ext cx="4419400" cy="23260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564F24-C87B-498C-9232-EEA249AC3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39" y="2257033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9421EACC-FE6D-4223-AA52-E9BB64756DB6}"/>
              </a:ext>
            </a:extLst>
          </p:cNvPr>
          <p:cNvSpPr txBox="1"/>
          <p:nvPr/>
        </p:nvSpPr>
        <p:spPr>
          <a:xfrm>
            <a:off x="2830538" y="4146003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AF66014-FD32-4067-8FB5-8972F791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B8157F6-F9D2-4ECE-BC56-E572A70C24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83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71E66F-37B1-43E9-8A39-0D3DCB7D4A5A}"/>
              </a:ext>
            </a:extLst>
          </p:cNvPr>
          <p:cNvSpPr txBox="1"/>
          <p:nvPr/>
        </p:nvSpPr>
        <p:spPr>
          <a:xfrm>
            <a:off x="812093" y="1370847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BS14 “BACHEO CALLE 50 ENTRE CALLE 51 - CARRERA 8 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BARRIO VILLALUZ”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5B2D53-750A-4274-9FBD-1E6C3B323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2093" y="2045932"/>
            <a:ext cx="3888740" cy="26136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D88B06-3C1B-47D2-A9D5-5078836A57D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352397"/>
            <a:ext cx="4020185" cy="27961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E783DE-B9A2-4DE6-B6AD-63BEE0307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467" y="2111075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3959B1A7-94C8-471E-BD1F-71DE802DFDB1}"/>
              </a:ext>
            </a:extLst>
          </p:cNvPr>
          <p:cNvSpPr txBox="1"/>
          <p:nvPr/>
        </p:nvSpPr>
        <p:spPr>
          <a:xfrm>
            <a:off x="5889275" y="3553153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CABD5D4-C2F7-4FD6-B84E-B2517D7B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2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BF550D2-DBA2-4102-A2A9-2D9BBF7AB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4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69527"/>
              </p:ext>
            </p:extLst>
          </p:nvPr>
        </p:nvGraphicFramePr>
        <p:xfrm>
          <a:off x="457200" y="2333799"/>
          <a:ext cx="7883238" cy="2740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1619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394161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27935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2374486">
                <a:tc>
                  <a:txBody>
                    <a:bodyPr/>
                    <a:lstStyle/>
                    <a:p>
                      <a:pPr algn="just"/>
                      <a:endParaRPr lang="es-CO" dirty="0"/>
                    </a:p>
                    <a:p>
                      <a:pPr algn="just"/>
                      <a:endParaRPr lang="es-CO" dirty="0"/>
                    </a:p>
                    <a:p>
                      <a:pPr algn="just"/>
                      <a:r>
                        <a:rPr lang="es-CO" dirty="0"/>
                        <a:t>Nueve (9) sedes educativas. Cinco (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 en declaración de posesión, tres (3) por escritura y resolución de cesión y uno (01) en demanda de pertenencia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Instituto Educativo Duarte Alemán Sede H – La empresa.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Instituto Educativo Duarte Alemán Sede E – Sector Rural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Colegio García Echeverry sede C.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Colegio Microempresarial El Carmen sede A.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F3C27ABF-6DC9-3222-13BD-658C50D16B8A}"/>
              </a:ext>
            </a:extLst>
          </p:cNvPr>
          <p:cNvSpPr/>
          <p:nvPr/>
        </p:nvSpPr>
        <p:spPr>
          <a:xfrm>
            <a:off x="344270" y="1548587"/>
            <a:ext cx="8109098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81: Legalizar Seis (06) predios en donde funcionen las sedes educativas urbanas y/o rurales.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94206B9-5F83-DDFA-215B-A7643612C171}"/>
              </a:ext>
            </a:extLst>
          </p:cNvPr>
          <p:cNvSpPr/>
          <p:nvPr/>
        </p:nvSpPr>
        <p:spPr>
          <a:xfrm>
            <a:off x="457200" y="5309413"/>
            <a:ext cx="6954982" cy="107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Cuarenta millones ciento noventa y nueve mil doscientos cincuenta y nueves pesos ($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40,199,259.00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150% de cumplimiento.</a:t>
            </a:r>
            <a:endParaRPr lang="es-C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40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1C8570-EA20-42BE-B2A2-FF2B654B87A7}"/>
              </a:ext>
            </a:extLst>
          </p:cNvPr>
          <p:cNvSpPr txBox="1"/>
          <p:nvPr/>
        </p:nvSpPr>
        <p:spPr>
          <a:xfrm>
            <a:off x="693683" y="1357921"/>
            <a:ext cx="775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BS15 “BACHEO CALLE 143 BARRIO PORTAL DE SANTA ANA”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0AFE15-A05F-43B1-8353-673144874A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39614" y="1998952"/>
            <a:ext cx="5399941" cy="23109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274AD48-82C1-4CFA-A895-1F2FD2494F0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39614" y="4291807"/>
            <a:ext cx="5399941" cy="23382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254F6A-6EFF-40DB-807D-94840DD0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02" y="2087805"/>
            <a:ext cx="1152636" cy="394161"/>
          </a:xfrm>
          <a:prstGeom prst="rect">
            <a:avLst/>
          </a:prstGeom>
        </p:spPr>
      </p:pic>
      <p:sp>
        <p:nvSpPr>
          <p:cNvPr id="10" name="Cuadro de texto 1">
            <a:extLst>
              <a:ext uri="{FF2B5EF4-FFF2-40B4-BE49-F238E27FC236}">
                <a16:creationId xmlns:a16="http://schemas.microsoft.com/office/drawing/2014/main" id="{E4F3DC88-5928-407E-956E-6C356DCA1ACA}"/>
              </a:ext>
            </a:extLst>
          </p:cNvPr>
          <p:cNvSpPr txBox="1"/>
          <p:nvPr/>
        </p:nvSpPr>
        <p:spPr>
          <a:xfrm>
            <a:off x="4194120" y="4438560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EC889C2-FCE9-4250-8020-3E92CE30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9" y="129124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43B40B-8B6E-402D-B84E-7144E8B603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14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A5C009-A332-46F5-8B44-DC7CA036A700}"/>
              </a:ext>
            </a:extLst>
          </p:cNvPr>
          <p:cNvSpPr txBox="1"/>
          <p:nvPr/>
        </p:nvSpPr>
        <p:spPr>
          <a:xfrm>
            <a:off x="803746" y="1264784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BS16 “BACHEO CARRERA 26 ENTRE CALLE 34 - CALLE 32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BARRIO CAÑAVERAL”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182B9A-B6B5-4EE5-A6EF-1C8046A44A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9458" y="2115741"/>
            <a:ext cx="4239918" cy="21408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127981-879E-4B45-BFE2-B36239F82CE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28809" y="4270443"/>
            <a:ext cx="4239918" cy="23800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504B14-C245-4908-9029-C34D7976C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34" y="2115741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2E8FF4B6-0A9A-4AC3-80FE-9CA2396B2972}"/>
              </a:ext>
            </a:extLst>
          </p:cNvPr>
          <p:cNvSpPr txBox="1"/>
          <p:nvPr/>
        </p:nvSpPr>
        <p:spPr>
          <a:xfrm>
            <a:off x="5902668" y="4347451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8714CC4-8240-4183-A108-4AD85A227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52688A3-2EBE-42A5-8059-D75DE1C5B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3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B92CAF-D9EB-4FE0-8F0D-66643593AD4F}"/>
              </a:ext>
            </a:extLst>
          </p:cNvPr>
          <p:cNvSpPr txBox="1"/>
          <p:nvPr/>
        </p:nvSpPr>
        <p:spPr>
          <a:xfrm>
            <a:off x="1116330" y="1282154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BS17 “BACHEO PARALELA SENTIDO SUR - NORTE SECTOR SAN FELIPE”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0F49E9-B278-45B3-9A82-AFDF3FDF0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16330" y="2004848"/>
            <a:ext cx="3417570" cy="2438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2EC312-A9BC-4E0D-A842-322731B01DE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33900" y="3434595"/>
            <a:ext cx="3842385" cy="26003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ADEA70-5B39-4AAD-B68D-59BAA3CA4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68" y="2216291"/>
            <a:ext cx="1152636" cy="394161"/>
          </a:xfrm>
          <a:prstGeom prst="rect">
            <a:avLst/>
          </a:prstGeom>
        </p:spPr>
      </p:pic>
      <p:sp>
        <p:nvSpPr>
          <p:cNvPr id="10" name="Cuadro de texto 1">
            <a:extLst>
              <a:ext uri="{FF2B5EF4-FFF2-40B4-BE49-F238E27FC236}">
                <a16:creationId xmlns:a16="http://schemas.microsoft.com/office/drawing/2014/main" id="{F2C511BA-A646-45AF-8077-D9703ECC174C}"/>
              </a:ext>
            </a:extLst>
          </p:cNvPr>
          <p:cNvSpPr txBox="1"/>
          <p:nvPr/>
        </p:nvSpPr>
        <p:spPr>
          <a:xfrm>
            <a:off x="5908992" y="3553153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921606A-6C4F-486D-A0CD-2A18597A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50AF2A-3956-4602-86D7-8EFB6AB32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4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009224-81F1-437A-8D74-43A5A97536C7}"/>
              </a:ext>
            </a:extLst>
          </p:cNvPr>
          <p:cNvSpPr txBox="1"/>
          <p:nvPr/>
        </p:nvSpPr>
        <p:spPr>
          <a:xfrm>
            <a:off x="693683" y="1357460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BS18 “BACHEO CALLE 32 ENTRE CARRERA 22 - CARRERA 24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BARRIO CAÑAVERAL”</a:t>
            </a:r>
            <a:endParaRPr lang="es-CO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935D92-0822-42D5-B09B-08FFB1C157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7123" y="2130275"/>
            <a:ext cx="3754877" cy="2627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B28FF6-D7DC-4575-B00D-DEB534AB18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560323"/>
            <a:ext cx="4162097" cy="27301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16189E-A0F2-4F53-BD7C-9B232BAE1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243" y="2235020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4E719C50-EBA9-4A16-99B2-04767FF6C1C0}"/>
              </a:ext>
            </a:extLst>
          </p:cNvPr>
          <p:cNvSpPr txBox="1"/>
          <p:nvPr/>
        </p:nvSpPr>
        <p:spPr>
          <a:xfrm>
            <a:off x="6106948" y="3666962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62ADCE9-B8D6-441C-AAEA-58F6CDAF0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A994C2A-CBED-46D4-8E0D-E079B038C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4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1797E6-6C5C-40BB-BEF7-D960783DA195}"/>
              </a:ext>
            </a:extLst>
          </p:cNvPr>
          <p:cNvSpPr txBox="1"/>
          <p:nvPr/>
        </p:nvSpPr>
        <p:spPr>
          <a:xfrm>
            <a:off x="886198" y="1266760"/>
            <a:ext cx="7756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BS19 “BACHEO CIRCUNVALAR 29 CON CARRERA 12 </a:t>
            </a:r>
          </a:p>
          <a:p>
            <a:pPr algn="ctr"/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C.C. PARQUE CARACOLI - VALENCIA”</a:t>
            </a:r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5CCDD-C5C7-4F8F-A324-92CCDF064B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31021" y="1948464"/>
            <a:ext cx="4600201" cy="22335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D20537-C0CA-4695-A5B9-05A833E933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40069" y="4181988"/>
            <a:ext cx="5344272" cy="22770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091561-09A3-4BD4-A992-03E1FF251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44" y="2019210"/>
            <a:ext cx="1152636" cy="394161"/>
          </a:xfrm>
          <a:prstGeom prst="rect">
            <a:avLst/>
          </a:prstGeom>
        </p:spPr>
      </p:pic>
      <p:sp>
        <p:nvSpPr>
          <p:cNvPr id="8" name="Cuadro de texto 1">
            <a:extLst>
              <a:ext uri="{FF2B5EF4-FFF2-40B4-BE49-F238E27FC236}">
                <a16:creationId xmlns:a16="http://schemas.microsoft.com/office/drawing/2014/main" id="{205C3C75-32F7-4C76-A04C-90E0338E2038}"/>
              </a:ext>
            </a:extLst>
          </p:cNvPr>
          <p:cNvSpPr txBox="1"/>
          <p:nvPr/>
        </p:nvSpPr>
        <p:spPr>
          <a:xfrm>
            <a:off x="3138167" y="4252430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61F2738-9314-4318-97A8-834EDA039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AE7116-1E51-4354-AC70-B77BEC1A29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613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1A36EDC-B4E6-4108-9FF4-F2EE730F7A78}"/>
              </a:ext>
            </a:extLst>
          </p:cNvPr>
          <p:cNvSpPr/>
          <p:nvPr/>
        </p:nvSpPr>
        <p:spPr>
          <a:xfrm>
            <a:off x="335050" y="2090570"/>
            <a:ext cx="8647330" cy="46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3.2. ALUMBRADO PÚBLICO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 de texto 325">
            <a:extLst>
              <a:ext uri="{FF2B5EF4-FFF2-40B4-BE49-F238E27FC236}">
                <a16:creationId xmlns:a16="http://schemas.microsoft.com/office/drawing/2014/main" id="{CD07C837-54C5-4953-9638-7EF955292BCA}"/>
              </a:ext>
            </a:extLst>
          </p:cNvPr>
          <p:cNvSpPr txBox="1"/>
          <p:nvPr/>
        </p:nvSpPr>
        <p:spPr>
          <a:xfrm>
            <a:off x="945931" y="2816224"/>
            <a:ext cx="6936828" cy="1758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142</a:t>
            </a:r>
            <a:r>
              <a:rPr lang="es-CO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Desarrollo una estrategia ambiental sostenible para la administración y manejo de los servicios públicos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143</a:t>
            </a:r>
            <a:r>
              <a:rPr lang="es-CO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Garantizar cada año la administración, operación y mantenimiento del sistema de alumbrado publico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b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144</a:t>
            </a:r>
            <a:r>
              <a:rPr lang="es-CO" b="1" i="1" dirty="0">
                <a:solidFill>
                  <a:srgbClr val="0033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Modernizar 1000 luminarias del sistema de alumbrado publico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200" b="1" i="1" dirty="0">
                <a:solidFill>
                  <a:srgbClr val="00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9CAE11-49D8-471F-97C8-0AE1C45B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E419D4-E1E5-4FDC-8F76-2F923332B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57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97962B-4C8B-4ECE-A0A1-5353543D0949}"/>
              </a:ext>
            </a:extLst>
          </p:cNvPr>
          <p:cNvSpPr txBox="1"/>
          <p:nvPr/>
        </p:nvSpPr>
        <p:spPr>
          <a:xfrm>
            <a:off x="425670" y="1428849"/>
            <a:ext cx="75832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005E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Ubicación: </a:t>
            </a: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 8 comunas y las veredas del Municipio de Floridablanca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800" b="1" dirty="0">
                <a:solidFill>
                  <a:srgbClr val="005E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Cantidad Luminarias instaladas</a:t>
            </a: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12.270 de tecnología led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800" b="1" dirty="0">
                <a:solidFill>
                  <a:srgbClr val="005E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Valor Inversión: </a:t>
            </a: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$39.245.325.735</a:t>
            </a:r>
          </a:p>
          <a:p>
            <a:r>
              <a:rPr lang="es-CO" sz="1800" b="1" dirty="0">
                <a:solidFill>
                  <a:srgbClr val="005E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Población Beneficiada: </a:t>
            </a:r>
            <a:r>
              <a:rPr lang="es-CO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300.332 Habitantes </a:t>
            </a:r>
            <a:endParaRPr lang="es-CO" sz="1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46F685-76A4-4D2A-A3B6-14D2D8F5BF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98" y="2740774"/>
            <a:ext cx="2900950" cy="2247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840BBB-0369-4BBA-A2B0-DBC975FA20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0" y="4468185"/>
            <a:ext cx="3216164" cy="2119567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C00BD4-9B4C-4BE7-9A24-148618B8370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56" y="2585565"/>
            <a:ext cx="2480915" cy="2403109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7A15D2-2768-46C1-A0A1-69F1561B33F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83" y="4117227"/>
            <a:ext cx="2480915" cy="240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15BC2F-9735-4151-8C42-121406089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949" y="2880545"/>
            <a:ext cx="1152636" cy="3474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AFCD95E-39F4-4D0C-BFBC-C51A78D58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356" y="2396993"/>
            <a:ext cx="1152636" cy="347499"/>
          </a:xfrm>
          <a:prstGeom prst="rect">
            <a:avLst/>
          </a:prstGeom>
        </p:spPr>
      </p:pic>
      <p:sp>
        <p:nvSpPr>
          <p:cNvPr id="12" name="Cuadro de texto 1">
            <a:extLst>
              <a:ext uri="{FF2B5EF4-FFF2-40B4-BE49-F238E27FC236}">
                <a16:creationId xmlns:a16="http://schemas.microsoft.com/office/drawing/2014/main" id="{FD6D4533-A365-4271-9A7C-F4AB1799FA1C}"/>
              </a:ext>
            </a:extLst>
          </p:cNvPr>
          <p:cNvSpPr txBox="1"/>
          <p:nvPr/>
        </p:nvSpPr>
        <p:spPr>
          <a:xfrm>
            <a:off x="530391" y="4570469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Cuadro de texto 1">
            <a:extLst>
              <a:ext uri="{FF2B5EF4-FFF2-40B4-BE49-F238E27FC236}">
                <a16:creationId xmlns:a16="http://schemas.microsoft.com/office/drawing/2014/main" id="{BCA996FE-BC43-439C-AC76-55E186AB3C52}"/>
              </a:ext>
            </a:extLst>
          </p:cNvPr>
          <p:cNvSpPr txBox="1"/>
          <p:nvPr/>
        </p:nvSpPr>
        <p:spPr>
          <a:xfrm>
            <a:off x="4728676" y="4086550"/>
            <a:ext cx="1092200" cy="381635"/>
          </a:xfrm>
          <a:prstGeom prst="rect">
            <a:avLst/>
          </a:prstGeom>
          <a:solidFill>
            <a:srgbClr val="0033CC"/>
          </a:solidFill>
          <a:ln w="190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30947BF-77E5-4C99-9FB9-20F14C62D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" y="207522"/>
            <a:ext cx="2538249" cy="117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8BE942-53F4-48BE-8A72-E5D1546A31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3" y="207522"/>
            <a:ext cx="3340044" cy="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060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8A0764-F338-ABF2-4F8E-F0D2BC50D8A9}"/>
              </a:ext>
            </a:extLst>
          </p:cNvPr>
          <p:cNvSpPr/>
          <p:nvPr/>
        </p:nvSpPr>
        <p:spPr>
          <a:xfrm>
            <a:off x="335050" y="2090570"/>
            <a:ext cx="8647330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solidFill>
                  <a:srgbClr val="1763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 INMUEBLES MUNICIPALES Y ESPACIO PUBLICO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 de texto 658291053">
            <a:extLst>
              <a:ext uri="{FF2B5EF4-FFF2-40B4-BE49-F238E27FC236}">
                <a16:creationId xmlns:a16="http://schemas.microsoft.com/office/drawing/2014/main" id="{18AE5C88-688F-6923-0524-D5D72052AA36}"/>
              </a:ext>
            </a:extLst>
          </p:cNvPr>
          <p:cNvSpPr txBox="1"/>
          <p:nvPr/>
        </p:nvSpPr>
        <p:spPr>
          <a:xfrm>
            <a:off x="1520507" y="3161347"/>
            <a:ext cx="6102985" cy="1222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CO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 131.</a:t>
            </a:r>
            <a:r>
              <a:rPr lang="es-CO" sz="2000" b="1" i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Realizar el mejoramiento integral y/o construcción de 28 equipamientos comunitarios urbanos, incluidas plazas de mercado.</a:t>
            </a:r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360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4270" y="1548587"/>
            <a:ext cx="810909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131</a:t>
            </a: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el mejoramiento, integral y/o construcción de 28 equipamientos comunitarios urbanos, incluidas plazas de mercado. (Meta compartida con Infraestructura)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343637"/>
              </p:ext>
            </p:extLst>
          </p:nvPr>
        </p:nvGraphicFramePr>
        <p:xfrm>
          <a:off x="457200" y="2617649"/>
          <a:ext cx="7740869" cy="3812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690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540817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506819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3229035">
                <a:tc>
                  <a:txBody>
                    <a:bodyPr/>
                    <a:lstStyle/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Avance de ejecución de la meta de 27 equipamientos construidos por parte del BIF.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Durante la presente vigencia el Banco Inmobiliario de Floridablanca construyó los siguientes equipamientos: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 Gimnasio al aire libre barrio arrayanes.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Juegos infantiles Barrio Arrayanes.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 Gimnasio al aire libre barrio Altos de la Florida.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4) Juegos infantiles Barrio Altos de la Florida.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5) Gimnasio al aire libre barrio el Carmen.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4) Juegos infantiles Barrio el Carmen.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6) Juegos infantiles Barrio Zapamanga V.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7) Coliseo cubierto Barrio San Bernardo.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 Juegos Infantiles Barrio San Bernardo.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9) Espacio Comunal Barrio San Bernardo.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10) Reparación y mantenimiento de la Cancha de la Cumbre.</a:t>
                      </a:r>
                      <a:endParaRPr lang="es-CO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8713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4270" y="1548587"/>
            <a:ext cx="810909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131</a:t>
            </a: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el mejoramiento, integral y/o construcción de 28 equipamientos comunitarios urbanos, incluidas plazas de mercado. (Meta compartida con Infraestructura)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9973"/>
              </p:ext>
            </p:extLst>
          </p:nvPr>
        </p:nvGraphicFramePr>
        <p:xfrm>
          <a:off x="549221" y="2636524"/>
          <a:ext cx="7699195" cy="368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1634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5347561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35513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3314552">
                <a:tc>
                  <a:txBody>
                    <a:bodyPr/>
                    <a:lstStyle/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Avance de ejecución de la meta de 27 equipamientos construidos por parte del BIF.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11) Salón Comunal del reposo.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12) Parque con juegos infantiles el Reposo.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13) Salón Comunal barrio la Castellana.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14) Juegos infantiles barrio La Castellana.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15) Parque con Juegos Infantiles Lagos II.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16) Parque con Gimnasio al aire libre Lagos II.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17) Parque contemplativo barrio Villa Piedra del sol.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18) Parque Contemplativo barrio Las Villas.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19) Parque contemplativo Cañaveral – Las llaves.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20) Parque con gimnasio al aire libre Villas de San Francisco.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21) Diseño y construcción Parque Principal de Floridablanca.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22) Construcción de un módulo de integración social del Reposo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65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4270" y="1430453"/>
            <a:ext cx="8109098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82: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Desarrollar e implementar una herramienta tecnológica (visor geográfico) para la consulta en línea de predios públicos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444617"/>
              </p:ext>
            </p:extLst>
          </p:nvPr>
        </p:nvGraphicFramePr>
        <p:xfrm>
          <a:off x="457200" y="2102368"/>
          <a:ext cx="788323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1619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394161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27935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2374486">
                <a:tc>
                  <a:txBody>
                    <a:bodyPr/>
                    <a:lstStyle/>
                    <a:p>
                      <a:pPr algn="just"/>
                      <a:endParaRPr lang="es-CO" dirty="0"/>
                    </a:p>
                    <a:p>
                      <a:pPr algn="just"/>
                      <a:endParaRPr lang="es-CO" dirty="0"/>
                    </a:p>
                    <a:p>
                      <a:pPr algn="just"/>
                      <a:r>
                        <a:rPr lang="es-CO" dirty="0"/>
                        <a:t>95% de Avance en la Construcción de la herramienta Web.</a:t>
                      </a:r>
                    </a:p>
                    <a:p>
                      <a:pPr algn="just"/>
                      <a:endParaRPr lang="es-CO" dirty="0"/>
                    </a:p>
                    <a:p>
                      <a:pPr algn="just"/>
                      <a:r>
                        <a:rPr lang="es-CO" dirty="0"/>
                        <a:t>100% de Avance en la Herramienta de escritorio a través de la data del programa </a:t>
                      </a:r>
                      <a:r>
                        <a:rPr lang="es-CO" dirty="0" err="1"/>
                        <a:t>Qgis</a:t>
                      </a:r>
                      <a:r>
                        <a:rPr lang="es-CO" dirty="0"/>
                        <a:t>.</a:t>
                      </a:r>
                    </a:p>
                    <a:p>
                      <a:pPr algn="just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ha consolidado la herramienta de escritorio la cual ha sido socializada y entregada a diferentes secretarias de la alcaldía municipal y se está culminando el desarrollo de la plataforma web.  Se realizó la compra de varios equipos tecnológicos que han ayudado en los procesos topográficos y técnicos de la entidad, como lo son la estación de topografía, el GPS, la antena RTK y el </a:t>
                      </a:r>
                      <a:r>
                        <a:rPr lang="es-CO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Drone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Matrice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300. . 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7951024-ACDB-4FDD-820D-FBE47CAD03C2}"/>
              </a:ext>
            </a:extLst>
          </p:cNvPr>
          <p:cNvSpPr txBox="1"/>
          <p:nvPr/>
        </p:nvSpPr>
        <p:spPr>
          <a:xfrm>
            <a:off x="344270" y="5569740"/>
            <a:ext cx="7162799" cy="107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 quinientos setenta y siete millones doscientos ochenta mil setecientos ochenta y dos pesos ($1.577.280.782)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95%</a:t>
            </a:r>
            <a:endParaRPr lang="es-C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310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57200" y="1502029"/>
            <a:ext cx="810909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131</a:t>
            </a: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el mejoramiento, integral y/o construcción de 28 equipamientos comunitarios urbanos, incluidas plazas de mercado. (Meta compartida con Infraestructura)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092439"/>
              </p:ext>
            </p:extLst>
          </p:nvPr>
        </p:nvGraphicFramePr>
        <p:xfrm>
          <a:off x="567559" y="2600855"/>
          <a:ext cx="7788167" cy="179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261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4870906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308513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1426206">
                <a:tc>
                  <a:txBody>
                    <a:bodyPr/>
                    <a:lstStyle/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Avance de ejecución de la meta de 27 equipamientos construidos por parte del BIF.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.23) Construcción de cubierta deportiva Altamira.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24) Construcción Polideportivo cubierto Villabel.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25) Construcción de Juegos Infantiles Barrio Villabel.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26) Construcción de Gimnasio al aire libre barrio Villabel.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27) Construcción espacio recreativo barrio Alares. </a:t>
                      </a: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C8046C99-81DF-4F33-F532-74FFAE9106B3}"/>
              </a:ext>
            </a:extLst>
          </p:cNvPr>
          <p:cNvSpPr/>
          <p:nvPr/>
        </p:nvSpPr>
        <p:spPr>
          <a:xfrm>
            <a:off x="567559" y="4832531"/>
            <a:ext cx="6954982" cy="136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Treinta y seis mil setecientos veintinueve millones doscientos seis mil seiscientos treinta pesos con veintitrés centavos ($36,729,206,630.23)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97% de Cumplimiento.</a:t>
            </a:r>
            <a:endParaRPr lang="es-C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39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2023246" y="1833473"/>
            <a:ext cx="5008619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BARRIO ARRAYANES ANTES 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C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C17C86E-73A4-49C8-8DD9-4B853DB470AF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5" y="2374389"/>
            <a:ext cx="6890197" cy="15253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211416"/>
            <a:ext cx="4748214" cy="22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62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2023246" y="1833473"/>
            <a:ext cx="5008619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BARRIO ARRAYANES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11" y="2414032"/>
            <a:ext cx="2675890" cy="3574415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E4BE4CE-312D-C231-6995-8B8F4E40AAD5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DC777A-7AC7-C333-33E7-0C448F71D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53" y="2414032"/>
            <a:ext cx="2706589" cy="35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977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2023246" y="1833473"/>
            <a:ext cx="5111650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BARRIO ALTOS DE LA FLORIDA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3CF540D-E40E-43A5-AD7A-B3960DAD8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977" y="2308818"/>
            <a:ext cx="6468223" cy="252641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834019A-A095-FE20-1127-2D09F700BA34}"/>
              </a:ext>
            </a:extLst>
          </p:cNvPr>
          <p:cNvSpPr txBox="1"/>
          <p:nvPr/>
        </p:nvSpPr>
        <p:spPr>
          <a:xfrm>
            <a:off x="2023246" y="1408192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55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BARRIO ALTOS DE LA FLORIDA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46" y="2547050"/>
            <a:ext cx="2800350" cy="3409950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80" y="2575584"/>
            <a:ext cx="2813685" cy="342900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9BBA414-EDC9-DF2F-8173-1EC50DB5FB40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428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28800" y="1733500"/>
            <a:ext cx="5904679" cy="393644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Y JUEGOS INFANTILES BARRIO EL CARMEN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43" y="2276081"/>
            <a:ext cx="3997204" cy="39446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9" y="2276081"/>
            <a:ext cx="3174574" cy="420556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228B6F-28F5-2FDE-F071-F6DEDE64AC88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90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2"/>
            <a:ext cx="6070933" cy="467665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Y JUEGOS INFANTILES BARRIO EL CARMEN 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0F3550-6168-7E49-5B58-16483812718F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C8650F-11DB-E3CD-93A5-CCCB900A0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73" y="2616656"/>
            <a:ext cx="4144951" cy="23709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5801E8A-5409-DD38-2740-5014B97B5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98" y="2575585"/>
            <a:ext cx="3791828" cy="241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38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534104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BARRIO ZAPAMANGA V 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05" y="2790963"/>
            <a:ext cx="5823567" cy="22176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94EA3F3-47D8-969A-9ED0-15F70EA2DE80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4384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438512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GIMNASIO AL AIRE LIBRE BARRIO ZAPAMANGA V 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70" y="2695371"/>
            <a:ext cx="6333787" cy="25697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E9C4A1E-8A35-F2DF-F10F-FB81DFF4FBB6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365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COLISEO BARRIO SAN BERNARDO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28018"/>
          <a:stretch/>
        </p:blipFill>
        <p:spPr>
          <a:xfrm>
            <a:off x="1878001" y="2322871"/>
            <a:ext cx="5369227" cy="4039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6FAA5F-396A-EDAD-61F3-D0910FB075E6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05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4270" y="1430453"/>
            <a:ext cx="8109098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82: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Desarrollar e implementar una herramienta tecnológica (visor geográfico) para la consulta en línea de predios públicos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060262"/>
              </p:ext>
            </p:extLst>
          </p:nvPr>
        </p:nvGraphicFramePr>
        <p:xfrm>
          <a:off x="457200" y="2102368"/>
          <a:ext cx="8342530" cy="4049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1265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4171265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391916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3625220">
                <a:tc>
                  <a:txBody>
                    <a:bodyPr/>
                    <a:lstStyle/>
                    <a:p>
                      <a:pPr algn="just"/>
                      <a:endParaRPr lang="es-CO" dirty="0"/>
                    </a:p>
                    <a:p>
                      <a:pPr algn="just"/>
                      <a:endParaRPr lang="es-CO" dirty="0"/>
                    </a:p>
                    <a:p>
                      <a:pPr algn="just"/>
                      <a:r>
                        <a:rPr lang="es-CO" dirty="0"/>
                        <a:t>95% de Avance en la Construcción de la herramienta Web.</a:t>
                      </a:r>
                    </a:p>
                    <a:p>
                      <a:pPr algn="just"/>
                      <a:endParaRPr lang="es-CO" dirty="0"/>
                    </a:p>
                    <a:p>
                      <a:pPr algn="just"/>
                      <a:r>
                        <a:rPr lang="es-CO" dirty="0"/>
                        <a:t>100% de Avance en la Herramienta de escritorio a través de la data del programa </a:t>
                      </a:r>
                      <a:r>
                        <a:rPr lang="es-CO" dirty="0" err="1"/>
                        <a:t>Qgis</a:t>
                      </a:r>
                      <a:r>
                        <a:rPr lang="es-CO" dirty="0"/>
                        <a:t>.</a:t>
                      </a:r>
                    </a:p>
                    <a:p>
                      <a:pPr algn="just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Igual manera en la ejecución de estas metas se contó con diversos profesionales competentes en la materia con el fin de garantizar las visitas de reconocimiento de predios e iniciar los trámites jurídicos de restitución de cada uno de los predios identificados.</a:t>
                      </a:r>
                    </a:p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Así mismo se ejecutó la iniciativa denominada Taller de arquitectura de la cual se lograron diseñar varios equipamientos los cuales se mostrarán mas adelante.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898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COLISEO BARRIO SAN BERNARDO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C17C86E-73A4-49C8-8DD9-4B853DB470AF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2314894"/>
            <a:ext cx="3217149" cy="4085906"/>
          </a:xfrm>
          <a:prstGeom prst="rect">
            <a:avLst/>
          </a:prstGeom>
          <a:noFill/>
        </p:spPr>
      </p:pic>
      <p:pic>
        <p:nvPicPr>
          <p:cNvPr id="9" name="Imagen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15" y="2314894"/>
            <a:ext cx="3217149" cy="4099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30284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COLISEO BARRIO LA CUMBRE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2044"/>
            <a:ext cx="4116889" cy="22918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42044"/>
            <a:ext cx="3883813" cy="31749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33927B-B79E-7822-AC2B-47DA9137D8DA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5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COLISEO BARRIO LA CUMBRE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6"/>
          <a:stretch/>
        </p:blipFill>
        <p:spPr bwMode="auto">
          <a:xfrm>
            <a:off x="692726" y="2276262"/>
            <a:ext cx="4036361" cy="2647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535" y="3599789"/>
            <a:ext cx="3849776" cy="2647056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D38FCE-BD63-7CB9-E0B3-DE0521690794}"/>
              </a:ext>
            </a:extLst>
          </p:cNvPr>
          <p:cNvSpPr txBox="1"/>
          <p:nvPr/>
        </p:nvSpPr>
        <p:spPr>
          <a:xfrm>
            <a:off x="2035087" y="1365920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409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SALON COMUNAL Y PARQUE RECREATIVO EL REPOSO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64" y="2279364"/>
            <a:ext cx="5652038" cy="42019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1C056E-F2AE-2869-9CE4-7A1B67BC48FB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82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36922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SALON </a:t>
            </a:r>
            <a:r>
              <a:rPr lang="es-CO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COMUNAL Y PARQUE RECREATIVO EL </a:t>
            </a:r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REPOSO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0" y="2329713"/>
            <a:ext cx="4191000" cy="2790825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E9E207A-8AC3-1CCB-A2F7-716D588FA0E2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4C1527-F67D-EA7A-3AC2-F9E6342CD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869" y="2329713"/>
            <a:ext cx="4153509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488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SALON </a:t>
            </a:r>
            <a:r>
              <a:rPr lang="es-CO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COMUNAL Y PARQUE RECREATIVO LA CASTELLANA</a:t>
            </a:r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884" y="2848892"/>
            <a:ext cx="6624061" cy="30144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472DFF-A11A-B37F-E22E-1CB0EDC357D0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228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78001" y="169493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SALON </a:t>
            </a:r>
            <a:r>
              <a:rPr lang="es-CO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COMUNAL Y PARQUE RECREATIVO LA CASTELLANA</a:t>
            </a:r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4CF069-C3F3-35E1-3A57-F38452668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74" y="2118319"/>
            <a:ext cx="4500657" cy="28765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0A6303-A1B6-0583-CF89-EF6F12B3E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152" y="3485429"/>
            <a:ext cx="3835446" cy="287658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FFBB995-3B1F-B20B-AD2F-E4A16D6912EF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448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 JUEGOS INFANTILES LAGOS II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93" y="4503613"/>
            <a:ext cx="4022062" cy="2096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825" y="2276081"/>
            <a:ext cx="4548598" cy="204554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172A4F-FA86-1FEC-6163-4D1B877A1B28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915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 JUEGOS INFANTILES LAGOS II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E2549CD-FB42-706A-6D97-C48935D57671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99B95A-2EC9-C9E6-70E4-0D846978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837" y="3937946"/>
            <a:ext cx="3847172" cy="2437053"/>
          </a:xfrm>
          <a:prstGeom prst="rect">
            <a:avLst/>
          </a:prstGeom>
        </p:spPr>
      </p:pic>
      <p:pic>
        <p:nvPicPr>
          <p:cNvPr id="10" name="Imagen 9" descr="Imagen que contiene edificio, verde, tabla, hombre&#10;&#10;Descripción generada automáticamente">
            <a:extLst>
              <a:ext uri="{FF2B5EF4-FFF2-40B4-BE49-F238E27FC236}">
                <a16:creationId xmlns:a16="http://schemas.microsoft.com/office/drawing/2014/main" id="{AC0E9DDD-1449-06A5-1058-004B9C12F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0" y="2225734"/>
            <a:ext cx="4352324" cy="24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63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 JUEGOS INFANTILES LAGOS II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172A4F-FA86-1FEC-6163-4D1B877A1B28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E78AF71-6081-11C3-4E15-2007E393F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473" y="4287492"/>
            <a:ext cx="5289141" cy="22237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BC8B90-4DDB-58E4-2F88-6A0B6A8BF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276081"/>
            <a:ext cx="5470502" cy="2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7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4270" y="1548587"/>
            <a:ext cx="8109098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83: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Realizar el reconocimiento y/o titulación del 100% de los equipamientos de uso público que se requiera en municipio de Floridablanca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094345"/>
              </p:ext>
            </p:extLst>
          </p:nvPr>
        </p:nvGraphicFramePr>
        <p:xfrm>
          <a:off x="457200" y="2333799"/>
          <a:ext cx="788323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1619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394161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279351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2374486">
                <a:tc>
                  <a:txBody>
                    <a:bodyPr/>
                    <a:lstStyle/>
                    <a:p>
                      <a:pPr algn="just"/>
                      <a:endParaRPr lang="es-CO" dirty="0"/>
                    </a:p>
                    <a:p>
                      <a:pPr algn="just"/>
                      <a:r>
                        <a:rPr lang="es-MX" dirty="0"/>
                        <a:t>Avance de ejecución de la meta del 97% de los equipamientos de uso público reconocidos y/o titulados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Algunos de los equipamientos son: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educativo vereda Alsacia.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en el barrio la Cumbre.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Cesiones obligatorias del barrio portal de Santa Ana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Zonas de uso público de Zapamanga II, III, IV, V, VI y VII.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Cesiones obligatorias del barrio el Recreo.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AF930333-3D1A-35EA-10FB-E9AC67F7BFAE}"/>
              </a:ext>
            </a:extLst>
          </p:cNvPr>
          <p:cNvSpPr/>
          <p:nvPr/>
        </p:nvSpPr>
        <p:spPr>
          <a:xfrm>
            <a:off x="457200" y="5647496"/>
            <a:ext cx="6954982" cy="107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Doscientos cincuenta millones novecientos ochenta y tres mil trescientos treinta y tres pesos ($ 250,983,333.00)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97% de Cumplimiento.</a:t>
            </a:r>
            <a:endParaRPr lang="es-C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790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 JUEGOS INFANTILES LAGOS II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E2549CD-FB42-706A-6D97-C48935D57671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DFC5F45-A8E5-E455-C520-E99BAABB7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124" y="3544578"/>
            <a:ext cx="4263265" cy="2721976"/>
          </a:xfrm>
          <a:prstGeom prst="rect">
            <a:avLst/>
          </a:prstGeom>
        </p:spPr>
      </p:pic>
      <p:pic>
        <p:nvPicPr>
          <p:cNvPr id="5" name="Imagen 4" descr="Vista de un parque&#10;&#10;Descripción generada automáticamente con confianza media">
            <a:extLst>
              <a:ext uri="{FF2B5EF4-FFF2-40B4-BE49-F238E27FC236}">
                <a16:creationId xmlns:a16="http://schemas.microsoft.com/office/drawing/2014/main" id="{A82BD006-03CC-B091-2D2F-50BEDE413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7" y="2228869"/>
            <a:ext cx="4141172" cy="27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9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CONTEMPLATIVO VILLA PIEDRA DEL SOL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71" y="2410823"/>
            <a:ext cx="5218030" cy="30403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0B0274-C004-468D-2BF9-9D22FA8F36F8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543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CONTEMPLATIVO VILLA PIEDRA DEL SOL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2474800"/>
            <a:ext cx="4156364" cy="2290982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90F66BC-56E0-BB69-947D-A03339F35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542" y="2474800"/>
            <a:ext cx="3956515" cy="24424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678485-14DB-EB2A-DE0E-3955EC488FA5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64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CONTEMPLATIVO BARRIO LAS VILLAS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15" y="2570558"/>
            <a:ext cx="5317298" cy="31412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478FCF-646B-8C1D-C0EE-724D17AE6A49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135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CONTEMPLATIVO BARRIO LAS VILLAS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2106BA1-3D07-C8FE-0B5F-2031D00FEC59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7B7260-7570-81CB-072C-EB5472AFB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1" y="2348958"/>
            <a:ext cx="2962688" cy="42487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D40383-29FF-087B-E877-9D28DE04F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756" y="2398600"/>
            <a:ext cx="4907343" cy="26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808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CONTEMPLATIVO BARRIO LAS LLAVES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879" y="2304612"/>
            <a:ext cx="4271723" cy="23214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36" y="2394445"/>
            <a:ext cx="3502489" cy="40836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F272ED-3541-EA77-8A6A-EF92A435F893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341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881576" y="1833473"/>
            <a:ext cx="5523776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CONTEMPLATIVO BARRIO LAS LLAVES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7" y="2390776"/>
            <a:ext cx="3038475" cy="3448050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1817B5-5F8E-C94B-2383-FD63A9D25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626" y="2369994"/>
            <a:ext cx="4346598" cy="301718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64CB86-6B74-97FC-7A67-6D2632EF5E5C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537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519707" y="1833473"/>
            <a:ext cx="588564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 GIMNASIO AL AIRE LIBRE VILLAS DE SAN FRANCISCO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67" y="2256859"/>
            <a:ext cx="5441324" cy="342205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6DC4F0C-44A7-B8ED-9F6B-B93C17667634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52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481069" y="1833473"/>
            <a:ext cx="611746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PARQUE CON GIMNASIO AL AIRE LIBRE VILLAS DE SAN FRANCISCO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6702"/>
            <a:ext cx="3976255" cy="2662466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DE9BBA-5A9D-BB06-F19A-16F5300CC0ED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4ADB5C-D394-848D-6F5D-ADAC79549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92" y="2526702"/>
            <a:ext cx="4245871" cy="26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918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481069" y="1833473"/>
            <a:ext cx="611746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DISEÑO Y CONSTRUCCION PARQUE PRINCIPAL FLORIDABLANCA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79" y="2498047"/>
            <a:ext cx="4185633" cy="20530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2999"/>
            <a:ext cx="3644454" cy="29435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03DF9D-8B2F-EE12-85AD-C62A56A27D2E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3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4270" y="1396372"/>
            <a:ext cx="8109098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124: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8 estudios para adelantar el proceso de regularización en 7 barrios y un plan de mejoramiento integral para los centros poblados.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419AD68-D18F-9EFE-AED0-BD15DD788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854682"/>
              </p:ext>
            </p:extLst>
          </p:nvPr>
        </p:nvGraphicFramePr>
        <p:xfrm>
          <a:off x="457200" y="2042257"/>
          <a:ext cx="7883238" cy="3306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1619">
                  <a:extLst>
                    <a:ext uri="{9D8B030D-6E8A-4147-A177-3AD203B41FA5}">
                      <a16:colId xmlns:a16="http://schemas.microsoft.com/office/drawing/2014/main" val="2377557228"/>
                    </a:ext>
                  </a:extLst>
                </a:gridCol>
                <a:gridCol w="3941619">
                  <a:extLst>
                    <a:ext uri="{9D8B030D-6E8A-4147-A177-3AD203B41FA5}">
                      <a16:colId xmlns:a16="http://schemas.microsoft.com/office/drawing/2014/main" val="3858982412"/>
                    </a:ext>
                  </a:extLst>
                </a:gridCol>
              </a:tblGrid>
              <a:tr h="472148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Cumplimiento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solidFill>
                            <a:schemeClr val="tx1"/>
                          </a:solidFill>
                        </a:rPr>
                        <a:t>Logros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665203"/>
                  </a:ext>
                </a:extLst>
              </a:tr>
              <a:tr h="2759281">
                <a:tc>
                  <a:txBody>
                    <a:bodyPr/>
                    <a:lstStyle/>
                    <a:p>
                      <a:pPr algn="just"/>
                      <a:endParaRPr lang="es-CO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Avance de ejecución de la meta de 9 barrios regularizados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barrios regularizados son: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la Paz.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Villa Natalia.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Ciudadela Los Príncipes.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el Recreo.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Aviter.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Santa Fe</a:t>
                      </a:r>
                    </a:p>
                    <a:p>
                      <a:pPr marL="342900" indent="-342900" algn="just">
                        <a:buAutoNum type="arabicPeriod" startAt="7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Prados del Sur.</a:t>
                      </a:r>
                    </a:p>
                    <a:p>
                      <a:pPr marL="342900" indent="-342900" algn="just">
                        <a:buAutoNum type="arabicPeriod" startAt="7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Barrio Villa </a:t>
                      </a:r>
                      <a:r>
                        <a:rPr lang="es-CO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Tarel</a:t>
                      </a: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indent="-342900" algn="just">
                        <a:buAutoNum type="arabicPeriod" startAt="7"/>
                      </a:pPr>
                      <a:r>
                        <a:rPr lang="es-CO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Barrio Villa Yolanda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8600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B2FD4B1-4A31-40F4-8A88-E704F63A917F}"/>
              </a:ext>
            </a:extLst>
          </p:cNvPr>
          <p:cNvSpPr txBox="1"/>
          <p:nvPr/>
        </p:nvSpPr>
        <p:spPr>
          <a:xfrm>
            <a:off x="417786" y="5461628"/>
            <a:ext cx="8308427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Inversi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Veintinueve millones novecientos setenta y tres mil pesos ($ 29,973,000.00)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Cumplimiento: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113% de Cumplimiento.</a:t>
            </a:r>
            <a:endParaRPr lang="es-CO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358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481069" y="1833473"/>
            <a:ext cx="611746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DISEÑO Y CONSTRUCCION PARQUE PRINCIPAL FLORIDABLANCA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BB35C3-826B-762E-2661-71CB8A5AC5B4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6A06F3-F2AC-459C-09AF-1015C3BA9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240" y="2474330"/>
            <a:ext cx="4298541" cy="25964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162F04-71F2-DDA3-7FD8-BB9EE727E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55" y="2520036"/>
            <a:ext cx="3984066" cy="30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90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481069" y="1833473"/>
            <a:ext cx="611746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MODULO DE INTERACCIÓN SOCIAL EL REPOSO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001" y="2474800"/>
            <a:ext cx="5202071" cy="35947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88615A-04DE-B490-6B6A-787B35F009C3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026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481069" y="1833473"/>
            <a:ext cx="611746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MODULO DE INTERACCIÓN SOCIAL EL REPOSO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467092"/>
            <a:ext cx="3566171" cy="2672944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F21CC59-D38A-4ACF-4273-C4111AF682AA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9B50BC-DE00-CE01-0CC5-B5AA771BE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" y="2467092"/>
            <a:ext cx="4390428" cy="26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7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481069" y="1833473"/>
            <a:ext cx="611746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CUBIERTA POLIDEPORTIVO ALTAMIRA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334" y="2276081"/>
            <a:ext cx="5333333" cy="20857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940" y="4415167"/>
            <a:ext cx="3098119" cy="23132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E21370-CAD2-15E1-5962-124CF523C4C4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18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481069" y="1833473"/>
            <a:ext cx="6117465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CUBIERTA POLIDEPORTIVO ALTAMIRA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17" y="2468435"/>
            <a:ext cx="4958366" cy="37094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096870-75DA-23A0-1D77-224FA053D310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761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004552" y="1833473"/>
            <a:ext cx="710913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CONSTRUCCION CUBIERTA, POLIDEPORTIVO Y JUEGOS INFANTILES VILLABEL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AA07A91-38B0-5E98-11E6-8C0C945CACAE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E61490C-FA29-F7E9-C5D1-C1697CEAA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77" y="2474800"/>
            <a:ext cx="5989459" cy="31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954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004552" y="1833473"/>
            <a:ext cx="710913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CONSTRUCCION CUBIERTA, POLIDEPORTIVO Y JUEGOS INFANTILES VILLABEL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77EB0D-2471-2C8F-F3A4-61DE0B5F0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136" y="2291495"/>
            <a:ext cx="4348663" cy="31994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AD98FD-BB48-F891-A374-91FC93CBEB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5" y="4281055"/>
            <a:ext cx="4066011" cy="2396412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3D03A0E-78B0-D42F-1491-F2E3AABAD552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185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004552" y="1833473"/>
            <a:ext cx="710913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CONSTRUCCION ESPACIO RECREATIVO BARRIO ALARES ANTES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537" y="2276081"/>
            <a:ext cx="3827657" cy="42477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B23B094-0FF1-7115-BD3D-C07B3DDF8401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678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984"/>
            <a:ext cx="2743200" cy="12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04802"/>
            <a:ext cx="3340044" cy="994063"/>
          </a:xfrm>
          <a:prstGeom prst="rect">
            <a:avLst/>
          </a:prstGeom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29F121D0-997D-45A8-B22D-CEBA510836A5}"/>
              </a:ext>
            </a:extLst>
          </p:cNvPr>
          <p:cNvSpPr txBox="1"/>
          <p:nvPr/>
        </p:nvSpPr>
        <p:spPr>
          <a:xfrm>
            <a:off x="1004552" y="1833473"/>
            <a:ext cx="7109137" cy="331386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CONSTRUCCION ESPACIO RECREATIVO BARRIO ALARES DESPUES</a:t>
            </a:r>
            <a:endParaRPr lang="es-CO" sz="1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6753"/>
            <a:ext cx="2279898" cy="40531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47" y="2474800"/>
            <a:ext cx="5102042" cy="22959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FAB1B7-E9EB-3991-1B19-82256E6C84B7}"/>
              </a:ext>
            </a:extLst>
          </p:cNvPr>
          <p:cNvSpPr txBox="1"/>
          <p:nvPr/>
        </p:nvSpPr>
        <p:spPr>
          <a:xfrm>
            <a:off x="1878001" y="1352919"/>
            <a:ext cx="538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4.1. PROYECTOS </a:t>
            </a: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EJECUTADOS</a:t>
            </a:r>
            <a:endParaRPr lang="es-CO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206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76200" y="76200"/>
            <a:ext cx="8915400" cy="6705600"/>
          </a:xfrm>
          <a:prstGeom prst="roundRect">
            <a:avLst>
              <a:gd name="adj" fmla="val 9479"/>
            </a:avLst>
          </a:prstGeom>
          <a:noFill/>
          <a:ln w="508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7" y="106306"/>
            <a:ext cx="2278298" cy="105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94" y="269468"/>
            <a:ext cx="2998074" cy="8922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448FF2D-6C1C-49D7-813C-C434B8DD2C45}"/>
              </a:ext>
            </a:extLst>
          </p:cNvPr>
          <p:cNvSpPr txBox="1"/>
          <p:nvPr/>
        </p:nvSpPr>
        <p:spPr>
          <a:xfrm>
            <a:off x="451047" y="1255584"/>
            <a:ext cx="8235753" cy="155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4.2. GESTION PROYECTOS TALLER DE ARQUITECTURA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 82: </a:t>
            </a:r>
            <a:r>
              <a:rPr lang="es-C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Desarrollar e implementar una herramienta tecnológica (visor geográfico) para la consulta en línea de predios públicos</a:t>
            </a:r>
          </a:p>
          <a:p>
            <a:endParaRPr lang="es-CO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F59CE27-EA5F-47B1-A86D-3E590B625E9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42764"/>
            <a:ext cx="3154746" cy="239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C3E7C9-1297-4884-8B5B-E1E22DCE3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29" y="4702725"/>
            <a:ext cx="2823671" cy="1997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 de texto 31">
            <a:extLst>
              <a:ext uri="{FF2B5EF4-FFF2-40B4-BE49-F238E27FC236}">
                <a16:creationId xmlns:a16="http://schemas.microsoft.com/office/drawing/2014/main" id="{3030470E-D9C8-49D7-8E34-0C511030183C}"/>
              </a:ext>
            </a:extLst>
          </p:cNvPr>
          <p:cNvSpPr txBox="1"/>
          <p:nvPr/>
        </p:nvSpPr>
        <p:spPr>
          <a:xfrm>
            <a:off x="4394675" y="2184112"/>
            <a:ext cx="4209393" cy="369332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DISEÑO PARQUE COMTEMPLAITIV LAGOS III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245A9DB-AF38-475F-AAAC-32104C9AE7F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20" y="2530855"/>
            <a:ext cx="3363255" cy="20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5640B2D-5E7D-40CA-8FBC-050C8A5B223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70" y="4688712"/>
            <a:ext cx="3363256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 de texto 31">
            <a:extLst>
              <a:ext uri="{FF2B5EF4-FFF2-40B4-BE49-F238E27FC236}">
                <a16:creationId xmlns:a16="http://schemas.microsoft.com/office/drawing/2014/main" id="{34D4ED2F-8AAE-8907-AF28-B6E17705E3AB}"/>
              </a:ext>
            </a:extLst>
          </p:cNvPr>
          <p:cNvSpPr txBox="1"/>
          <p:nvPr/>
        </p:nvSpPr>
        <p:spPr>
          <a:xfrm>
            <a:off x="194540" y="2193629"/>
            <a:ext cx="3533683" cy="369332"/>
          </a:xfrm>
          <a:prstGeom prst="rect">
            <a:avLst/>
          </a:prstGeom>
          <a:solidFill>
            <a:srgbClr val="002060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DISEÑO GLORIETA EL CAMPANAZO</a:t>
            </a:r>
            <a:endParaRPr lang="es-CO" sz="1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42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2636</TotalTime>
  <Words>3859</Words>
  <Application>Microsoft Office PowerPoint</Application>
  <PresentationFormat>Presentación en pantalla (4:3)</PresentationFormat>
  <Paragraphs>510</Paragraphs>
  <Slides>116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116</vt:i4>
      </vt:variant>
    </vt:vector>
  </HeadingPairs>
  <TitlesOfParts>
    <vt:vector size="124" baseType="lpstr">
      <vt:lpstr>Arial</vt:lpstr>
      <vt:lpstr>Arial Black</vt:lpstr>
      <vt:lpstr>Calibri</vt:lpstr>
      <vt:lpstr>Calibri Light</vt:lpstr>
      <vt:lpstr>Maiandra GD</vt:lpstr>
      <vt:lpstr>Symbol</vt:lpstr>
      <vt:lpstr>Tema de Office</vt:lpstr>
      <vt:lpstr>PBrush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Dixguel03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BIF</dc:creator>
  <cp:lastModifiedBy>Javier Mauricio Morales Diettes</cp:lastModifiedBy>
  <cp:revision>78</cp:revision>
  <cp:lastPrinted>2021-11-11T19:53:09Z</cp:lastPrinted>
  <dcterms:created xsi:type="dcterms:W3CDTF">2021-06-09T12:31:17Z</dcterms:created>
  <dcterms:modified xsi:type="dcterms:W3CDTF">2023-12-19T22:02:13Z</dcterms:modified>
</cp:coreProperties>
</file>