
<file path=[Content_Types].xml><?xml version="1.0" encoding="utf-8"?>
<Types xmlns="http://schemas.openxmlformats.org/package/2006/content-types">
  <Default Extension="png" ContentType="image/png"/>
  <Default Extension="bin" ContentType="application/vnd.openxmlformats-officedocument.oleObject"/>
  <Default Extension="mp3" ContentType="audio/unknown"/>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50" r:id="rId4"/>
    <p:sldId id="347" r:id="rId5"/>
    <p:sldId id="351" r:id="rId6"/>
    <p:sldId id="353" r:id="rId7"/>
    <p:sldId id="264" r:id="rId8"/>
    <p:sldId id="258" r:id="rId9"/>
    <p:sldId id="262" r:id="rId10"/>
    <p:sldId id="261" r:id="rId11"/>
    <p:sldId id="259" r:id="rId12"/>
    <p:sldId id="260" r:id="rId13"/>
    <p:sldId id="263" r:id="rId14"/>
    <p:sldId id="399" r:id="rId15"/>
    <p:sldId id="274" r:id="rId16"/>
    <p:sldId id="276" r:id="rId17"/>
    <p:sldId id="356" r:id="rId18"/>
    <p:sldId id="357" r:id="rId19"/>
    <p:sldId id="359" r:id="rId20"/>
    <p:sldId id="358" r:id="rId21"/>
    <p:sldId id="438" r:id="rId22"/>
    <p:sldId id="266" r:id="rId23"/>
    <p:sldId id="439" r:id="rId24"/>
    <p:sldId id="269" r:id="rId25"/>
    <p:sldId id="360" r:id="rId26"/>
    <p:sldId id="270" r:id="rId27"/>
    <p:sldId id="361" r:id="rId28"/>
    <p:sldId id="267" r:id="rId29"/>
    <p:sldId id="382" r:id="rId30"/>
    <p:sldId id="346" r:id="rId31"/>
    <p:sldId id="432" r:id="rId32"/>
    <p:sldId id="431" r:id="rId33"/>
    <p:sldId id="433" r:id="rId34"/>
    <p:sldId id="434" r:id="rId35"/>
    <p:sldId id="435" r:id="rId36"/>
    <p:sldId id="436" r:id="rId37"/>
    <p:sldId id="437" r:id="rId38"/>
    <p:sldId id="265" r:id="rId39"/>
    <p:sldId id="362" r:id="rId40"/>
    <p:sldId id="364" r:id="rId41"/>
    <p:sldId id="365" r:id="rId42"/>
    <p:sldId id="367" r:id="rId43"/>
    <p:sldId id="368" r:id="rId44"/>
    <p:sldId id="369" r:id="rId45"/>
    <p:sldId id="371" r:id="rId46"/>
    <p:sldId id="373" r:id="rId47"/>
    <p:sldId id="375" r:id="rId48"/>
    <p:sldId id="380" r:id="rId49"/>
    <p:sldId id="384" r:id="rId50"/>
    <p:sldId id="385" r:id="rId51"/>
    <p:sldId id="383" r:id="rId52"/>
    <p:sldId id="386" r:id="rId53"/>
    <p:sldId id="387" r:id="rId54"/>
    <p:sldId id="388" r:id="rId55"/>
    <p:sldId id="389" r:id="rId56"/>
    <p:sldId id="390" r:id="rId57"/>
    <p:sldId id="391" r:id="rId58"/>
    <p:sldId id="392" r:id="rId59"/>
    <p:sldId id="393" r:id="rId60"/>
    <p:sldId id="394" r:id="rId61"/>
    <p:sldId id="398" r:id="rId62"/>
    <p:sldId id="395" r:id="rId63"/>
    <p:sldId id="277" r:id="rId64"/>
    <p:sldId id="279" r:id="rId65"/>
    <p:sldId id="290" r:id="rId66"/>
    <p:sldId id="284" r:id="rId67"/>
    <p:sldId id="306" r:id="rId68"/>
    <p:sldId id="320" r:id="rId69"/>
    <p:sldId id="340" r:id="rId70"/>
    <p:sldId id="440" r:id="rId71"/>
    <p:sldId id="377" r:id="rId72"/>
  </p:sldIdLst>
  <p:sldSz cx="12192000" cy="6858000"/>
  <p:notesSz cx="7102475" cy="9388475"/>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B183"/>
    <a:srgbClr val="FFCD26"/>
    <a:srgbClr val="00682F"/>
    <a:srgbClr val="005A7D"/>
    <a:srgbClr val="002F8E"/>
    <a:srgbClr val="00EA6A"/>
    <a:srgbClr val="9FD03D"/>
    <a:srgbClr val="FFA219"/>
    <a:srgbClr val="DAC2EC"/>
    <a:srgbClr val="F3FD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4" autoAdjust="0"/>
    <p:restoredTop sz="94660"/>
  </p:normalViewPr>
  <p:slideViewPr>
    <p:cSldViewPr snapToGrid="0">
      <p:cViewPr>
        <p:scale>
          <a:sx n="97" d="100"/>
          <a:sy n="97" d="100"/>
        </p:scale>
        <p:origin x="-72" y="3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38.svg"/><Relationship Id="rId2" Type="http://schemas.openxmlformats.org/officeDocument/2006/relationships/image" Target="../media/image28.svg"/><Relationship Id="rId1" Type="http://schemas.openxmlformats.org/officeDocument/2006/relationships/image" Target="../media/image19.png"/><Relationship Id="rId6" Type="http://schemas.openxmlformats.org/officeDocument/2006/relationships/image" Target="../media/image32.svg"/><Relationship Id="rId11" Type="http://schemas.openxmlformats.org/officeDocument/2006/relationships/image" Target="../media/image24.png"/><Relationship Id="rId5" Type="http://schemas.openxmlformats.org/officeDocument/2006/relationships/image" Target="../media/image2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23.png"/><Relationship Id="rId14" Type="http://schemas.openxmlformats.org/officeDocument/2006/relationships/image" Target="../media/image40.svg"/></Relationships>
</file>

<file path=ppt/diagrams/_rels/data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6.svg"/><Relationship Id="rId1" Type="http://schemas.openxmlformats.org/officeDocument/2006/relationships/image" Target="../media/image51.png"/><Relationship Id="rId6" Type="http://schemas.openxmlformats.org/officeDocument/2006/relationships/image" Target="../media/image80.svg"/><Relationship Id="rId5" Type="http://schemas.openxmlformats.org/officeDocument/2006/relationships/image" Target="../media/image53.png"/><Relationship Id="rId4" Type="http://schemas.openxmlformats.org/officeDocument/2006/relationships/image" Target="../media/image78.svg"/></Relationships>
</file>

<file path=ppt/diagrams/_rels/data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2.svg"/><Relationship Id="rId1" Type="http://schemas.openxmlformats.org/officeDocument/2006/relationships/image" Target="../media/image54.png"/><Relationship Id="rId6" Type="http://schemas.openxmlformats.org/officeDocument/2006/relationships/image" Target="../media/image86.svg"/><Relationship Id="rId5" Type="http://schemas.openxmlformats.org/officeDocument/2006/relationships/image" Target="../media/image56.png"/><Relationship Id="rId4" Type="http://schemas.openxmlformats.org/officeDocument/2006/relationships/image" Target="../media/image84.svg"/></Relationships>
</file>

<file path=ppt/diagrams/_rels/data13.xml.rels><?xml version="1.0" encoding="UTF-8" standalone="yes"?>
<Relationships xmlns="http://schemas.openxmlformats.org/package/2006/relationships"><Relationship Id="rId8" Type="http://schemas.openxmlformats.org/officeDocument/2006/relationships/image" Target="../media/image126.svg"/><Relationship Id="rId3" Type="http://schemas.openxmlformats.org/officeDocument/2006/relationships/image" Target="../media/image73.png"/><Relationship Id="rId7" Type="http://schemas.openxmlformats.org/officeDocument/2006/relationships/image" Target="../media/image75.png"/><Relationship Id="rId12" Type="http://schemas.openxmlformats.org/officeDocument/2006/relationships/image" Target="../media/image130.svg"/><Relationship Id="rId2" Type="http://schemas.openxmlformats.org/officeDocument/2006/relationships/image" Target="../media/image124.svg"/><Relationship Id="rId1" Type="http://schemas.openxmlformats.org/officeDocument/2006/relationships/image" Target="../media/image72.png"/><Relationship Id="rId6" Type="http://schemas.openxmlformats.org/officeDocument/2006/relationships/image" Target="../media/image103.svg"/><Relationship Id="rId11" Type="http://schemas.openxmlformats.org/officeDocument/2006/relationships/image" Target="../media/image77.png"/><Relationship Id="rId5" Type="http://schemas.openxmlformats.org/officeDocument/2006/relationships/image" Target="../media/image74.png"/><Relationship Id="rId10" Type="http://schemas.openxmlformats.org/officeDocument/2006/relationships/image" Target="../media/image128.svg"/><Relationship Id="rId4" Type="http://schemas.openxmlformats.org/officeDocument/2006/relationships/image" Target="../media/image101.svg"/><Relationship Id="rId9" Type="http://schemas.openxmlformats.org/officeDocument/2006/relationships/image" Target="../media/image76.png"/></Relationships>
</file>

<file path=ppt/diagrams/_rels/data1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image" Target="../media/image87.jpeg"/><Relationship Id="rId4" Type="http://schemas.openxmlformats.org/officeDocument/2006/relationships/image" Target="../media/image90.png"/></Relationships>
</file>

<file path=ppt/diagrams/_rels/data2.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33.png"/><Relationship Id="rId7" Type="http://schemas.openxmlformats.org/officeDocument/2006/relationships/image" Target="../media/image35.png"/><Relationship Id="rId12" Type="http://schemas.openxmlformats.org/officeDocument/2006/relationships/image" Target="../media/image59.svg"/><Relationship Id="rId2" Type="http://schemas.openxmlformats.org/officeDocument/2006/relationships/image" Target="../media/image49.svg"/><Relationship Id="rId1" Type="http://schemas.openxmlformats.org/officeDocument/2006/relationships/image" Target="../media/image32.png"/><Relationship Id="rId6" Type="http://schemas.openxmlformats.org/officeDocument/2006/relationships/image" Target="../media/image53.svg"/><Relationship Id="rId11" Type="http://schemas.openxmlformats.org/officeDocument/2006/relationships/image" Target="../media/image37.png"/><Relationship Id="rId5" Type="http://schemas.openxmlformats.org/officeDocument/2006/relationships/image" Target="../media/image34.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36.png"/></Relationships>
</file>

<file path=ppt/diagrams/_rels/data7.xml.rels><?xml version="1.0" encoding="UTF-8" standalone="yes"?>
<Relationships xmlns="http://schemas.openxmlformats.org/package/2006/relationships"><Relationship Id="rId1" Type="http://schemas.openxmlformats.org/officeDocument/2006/relationships/image" Target="../media/image49.png"/></Relationships>
</file>

<file path=ppt/diagrams/_rels/data8.xml.rels><?xml version="1.0" encoding="UTF-8" standalone="yes"?>
<Relationships xmlns="http://schemas.openxmlformats.org/package/2006/relationships"><Relationship Id="rId1" Type="http://schemas.openxmlformats.org/officeDocument/2006/relationships/image" Target="../media/image50.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38.svg"/><Relationship Id="rId2" Type="http://schemas.openxmlformats.org/officeDocument/2006/relationships/image" Target="../media/image28.svg"/><Relationship Id="rId1" Type="http://schemas.openxmlformats.org/officeDocument/2006/relationships/image" Target="../media/image19.png"/><Relationship Id="rId6" Type="http://schemas.openxmlformats.org/officeDocument/2006/relationships/image" Target="../media/image32.svg"/><Relationship Id="rId11" Type="http://schemas.openxmlformats.org/officeDocument/2006/relationships/image" Target="../media/image24.png"/><Relationship Id="rId5" Type="http://schemas.openxmlformats.org/officeDocument/2006/relationships/image" Target="../media/image2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23.png"/><Relationship Id="rId14" Type="http://schemas.openxmlformats.org/officeDocument/2006/relationships/image" Target="../media/image40.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6.svg"/><Relationship Id="rId1" Type="http://schemas.openxmlformats.org/officeDocument/2006/relationships/image" Target="../media/image51.png"/><Relationship Id="rId6" Type="http://schemas.openxmlformats.org/officeDocument/2006/relationships/image" Target="../media/image80.svg"/><Relationship Id="rId5" Type="http://schemas.openxmlformats.org/officeDocument/2006/relationships/image" Target="../media/image53.png"/><Relationship Id="rId4" Type="http://schemas.openxmlformats.org/officeDocument/2006/relationships/image" Target="../media/image78.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2.svg"/><Relationship Id="rId1" Type="http://schemas.openxmlformats.org/officeDocument/2006/relationships/image" Target="../media/image54.png"/><Relationship Id="rId6" Type="http://schemas.openxmlformats.org/officeDocument/2006/relationships/image" Target="../media/image86.svg"/><Relationship Id="rId5" Type="http://schemas.openxmlformats.org/officeDocument/2006/relationships/image" Target="../media/image56.png"/><Relationship Id="rId4" Type="http://schemas.openxmlformats.org/officeDocument/2006/relationships/image" Target="../media/image84.svg"/></Relationships>
</file>

<file path=ppt/diagrams/_rels/drawing13.xml.rels><?xml version="1.0" encoding="UTF-8" standalone="yes"?>
<Relationships xmlns="http://schemas.openxmlformats.org/package/2006/relationships"><Relationship Id="rId8" Type="http://schemas.openxmlformats.org/officeDocument/2006/relationships/image" Target="../media/image126.svg"/><Relationship Id="rId3" Type="http://schemas.openxmlformats.org/officeDocument/2006/relationships/image" Target="../media/image73.png"/><Relationship Id="rId7" Type="http://schemas.openxmlformats.org/officeDocument/2006/relationships/image" Target="../media/image75.png"/><Relationship Id="rId12" Type="http://schemas.openxmlformats.org/officeDocument/2006/relationships/image" Target="../media/image130.svg"/><Relationship Id="rId2" Type="http://schemas.openxmlformats.org/officeDocument/2006/relationships/image" Target="../media/image124.svg"/><Relationship Id="rId1" Type="http://schemas.openxmlformats.org/officeDocument/2006/relationships/image" Target="../media/image72.png"/><Relationship Id="rId6" Type="http://schemas.openxmlformats.org/officeDocument/2006/relationships/image" Target="../media/image103.svg"/><Relationship Id="rId11" Type="http://schemas.openxmlformats.org/officeDocument/2006/relationships/image" Target="../media/image77.png"/><Relationship Id="rId5" Type="http://schemas.openxmlformats.org/officeDocument/2006/relationships/image" Target="../media/image74.png"/><Relationship Id="rId10" Type="http://schemas.openxmlformats.org/officeDocument/2006/relationships/image" Target="../media/image128.svg"/><Relationship Id="rId4" Type="http://schemas.openxmlformats.org/officeDocument/2006/relationships/image" Target="../media/image101.svg"/><Relationship Id="rId9" Type="http://schemas.openxmlformats.org/officeDocument/2006/relationships/image" Target="../media/image76.png"/></Relationships>
</file>

<file path=ppt/diagrams/_rels/drawing1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image" Target="../media/image87.jpeg"/><Relationship Id="rId4" Type="http://schemas.openxmlformats.org/officeDocument/2006/relationships/image" Target="../media/image90.png"/></Relationships>
</file>

<file path=ppt/diagrams/_rels/drawing2.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33.png"/><Relationship Id="rId7" Type="http://schemas.openxmlformats.org/officeDocument/2006/relationships/image" Target="../media/image35.png"/><Relationship Id="rId12" Type="http://schemas.openxmlformats.org/officeDocument/2006/relationships/image" Target="../media/image59.svg"/><Relationship Id="rId2" Type="http://schemas.openxmlformats.org/officeDocument/2006/relationships/image" Target="../media/image49.svg"/><Relationship Id="rId1" Type="http://schemas.openxmlformats.org/officeDocument/2006/relationships/image" Target="../media/image32.png"/><Relationship Id="rId6" Type="http://schemas.openxmlformats.org/officeDocument/2006/relationships/image" Target="../media/image53.svg"/><Relationship Id="rId11" Type="http://schemas.openxmlformats.org/officeDocument/2006/relationships/image" Target="../media/image37.png"/><Relationship Id="rId5" Type="http://schemas.openxmlformats.org/officeDocument/2006/relationships/image" Target="../media/image34.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36.png"/></Relationships>
</file>

<file path=ppt/diagrams/_rels/drawing7.xml.rels><?xml version="1.0" encoding="UTF-8" standalone="yes"?>
<Relationships xmlns="http://schemas.openxmlformats.org/package/2006/relationships"><Relationship Id="rId1" Type="http://schemas.openxmlformats.org/officeDocument/2006/relationships/image" Target="../media/image49.png"/></Relationships>
</file>

<file path=ppt/diagrams/_rels/drawing8.xml.rels><?xml version="1.0" encoding="UTF-8" standalone="yes"?>
<Relationships xmlns="http://schemas.openxmlformats.org/package/2006/relationships"><Relationship Id="rId1" Type="http://schemas.openxmlformats.org/officeDocument/2006/relationships/image" Target="../media/image50.png"/></Relationships>
</file>

<file path=ppt/diagrams/colors1.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accent6_2">
  <dgm:title val=""/>
  <dgm:desc val=""/>
  <dgm:catLst>
    <dgm:cat type="accent6" pri="16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dgm:fillClrLst>
    <dgm:linClrLst meth="repeat">
      <a:schemeClr val="lt1">
        <a:alpha val="0"/>
      </a:schemeClr>
    </dgm:linClrLst>
    <dgm:effectClrLst/>
    <dgm:txLinClrLst/>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223739-683D-4ADC-85C8-DFA18D5663B7}" type="doc">
      <dgm:prSet loTypeId="urn:microsoft.com/office/officeart/2018/2/layout/IconCircleList" loCatId="icon" qsTypeId="urn:microsoft.com/office/officeart/2005/8/quickstyle/simple1" qsCatId="simple" csTypeId="urn:microsoft.com/office/officeart/2018/5/colors/Iconchunking_neutralbg_accent2_2" csCatId="accent2" phldr="1"/>
      <dgm:spPr/>
      <dgm:t>
        <a:bodyPr/>
        <a:lstStyle/>
        <a:p>
          <a:endParaRPr lang="es-CO"/>
        </a:p>
      </dgm:t>
    </dgm:pt>
    <dgm:pt modelId="{D9F02211-A2B1-472B-97AF-B4C5C906AACD}">
      <dgm:prSet phldrT="[Texto]"/>
      <dgm:spPr/>
      <dgm:t>
        <a:bodyPr/>
        <a:lstStyle/>
        <a:p>
          <a:pPr>
            <a:lnSpc>
              <a:spcPct val="100000"/>
            </a:lnSpc>
          </a:pPr>
          <a:r>
            <a:rPr lang="es-MX" b="1" dirty="0">
              <a:latin typeface="Arial Narrow" pitchFamily="34" charset="0"/>
            </a:rPr>
            <a:t>Primera Dimensión: Talento Humano</a:t>
          </a:r>
          <a:endParaRPr lang="es-CO" dirty="0">
            <a:latin typeface="Arial Narrow" pitchFamily="34" charset="0"/>
          </a:endParaRPr>
        </a:p>
      </dgm:t>
    </dgm:pt>
    <dgm:pt modelId="{44A79349-336E-4927-BB99-318C9900A02E}" type="parTrans" cxnId="{13FF9438-13A7-45F8-A7A3-00811ACBA16E}">
      <dgm:prSet/>
      <dgm:spPr/>
      <dgm:t>
        <a:bodyPr/>
        <a:lstStyle/>
        <a:p>
          <a:endParaRPr lang="es-CO" sz="1600">
            <a:latin typeface="Arial Narrow" pitchFamily="34" charset="0"/>
          </a:endParaRPr>
        </a:p>
      </dgm:t>
    </dgm:pt>
    <dgm:pt modelId="{529B4589-38E1-4FEC-A2CD-BDE8FF86B547}" type="sibTrans" cxnId="{13FF9438-13A7-45F8-A7A3-00811ACBA16E}">
      <dgm:prSet/>
      <dgm:spPr/>
      <dgm:t>
        <a:bodyPr/>
        <a:lstStyle/>
        <a:p>
          <a:pPr>
            <a:lnSpc>
              <a:spcPct val="100000"/>
            </a:lnSpc>
          </a:pPr>
          <a:endParaRPr lang="es-CO">
            <a:latin typeface="Arial Narrow" pitchFamily="34" charset="0"/>
          </a:endParaRPr>
        </a:p>
      </dgm:t>
    </dgm:pt>
    <dgm:pt modelId="{EA3DBF41-50D6-48AC-B1EF-0C4F24B69CD5}">
      <dgm:prSet phldrT="[Texto]"/>
      <dgm:spPr/>
      <dgm:t>
        <a:bodyPr/>
        <a:lstStyle/>
        <a:p>
          <a:pPr>
            <a:lnSpc>
              <a:spcPct val="100000"/>
            </a:lnSpc>
          </a:pPr>
          <a:r>
            <a:rPr lang="es-MX" b="1">
              <a:latin typeface="Arial Narrow" pitchFamily="34" charset="0"/>
            </a:rPr>
            <a:t>Segunda Dimensión: Direccionamiento Estratégico y Planeación</a:t>
          </a:r>
          <a:endParaRPr lang="es-CO">
            <a:latin typeface="Arial Narrow" pitchFamily="34" charset="0"/>
          </a:endParaRPr>
        </a:p>
      </dgm:t>
    </dgm:pt>
    <dgm:pt modelId="{34B3FBCC-8F95-437B-AA28-6BD0C874C6C9}" type="parTrans" cxnId="{52A3F9D1-32B0-4046-B29D-C24711E7897B}">
      <dgm:prSet/>
      <dgm:spPr/>
      <dgm:t>
        <a:bodyPr/>
        <a:lstStyle/>
        <a:p>
          <a:endParaRPr lang="es-CO" sz="1600">
            <a:latin typeface="Arial Narrow" pitchFamily="34" charset="0"/>
          </a:endParaRPr>
        </a:p>
      </dgm:t>
    </dgm:pt>
    <dgm:pt modelId="{5AC2A8A5-AFA9-4EE5-9418-5F5CA386C94F}" type="sibTrans" cxnId="{52A3F9D1-32B0-4046-B29D-C24711E7897B}">
      <dgm:prSet/>
      <dgm:spPr/>
      <dgm:t>
        <a:bodyPr/>
        <a:lstStyle/>
        <a:p>
          <a:pPr>
            <a:lnSpc>
              <a:spcPct val="100000"/>
            </a:lnSpc>
          </a:pPr>
          <a:endParaRPr lang="es-CO">
            <a:latin typeface="Arial Narrow" pitchFamily="34" charset="0"/>
          </a:endParaRPr>
        </a:p>
      </dgm:t>
    </dgm:pt>
    <dgm:pt modelId="{59A4F167-907F-4633-BFBF-2DFB95DED156}">
      <dgm:prSet phldrT="[Texto]"/>
      <dgm:spPr/>
      <dgm:t>
        <a:bodyPr/>
        <a:lstStyle/>
        <a:p>
          <a:pPr>
            <a:lnSpc>
              <a:spcPct val="100000"/>
            </a:lnSpc>
          </a:pPr>
          <a:r>
            <a:rPr lang="es-MX" b="1">
              <a:latin typeface="Arial Narrow" pitchFamily="34" charset="0"/>
            </a:rPr>
            <a:t>Tercera Dimensión: Gestión con Valores para Resultados</a:t>
          </a:r>
          <a:endParaRPr lang="es-CO">
            <a:latin typeface="Arial Narrow" pitchFamily="34" charset="0"/>
          </a:endParaRPr>
        </a:p>
      </dgm:t>
    </dgm:pt>
    <dgm:pt modelId="{4689AD83-E59A-4255-B2E8-82317EF641BC}" type="parTrans" cxnId="{4C1CD4FA-21E8-4D43-AAC4-5ACD86B55342}">
      <dgm:prSet/>
      <dgm:spPr/>
      <dgm:t>
        <a:bodyPr/>
        <a:lstStyle/>
        <a:p>
          <a:endParaRPr lang="es-CO" sz="1600">
            <a:latin typeface="Arial Narrow" pitchFamily="34" charset="0"/>
          </a:endParaRPr>
        </a:p>
      </dgm:t>
    </dgm:pt>
    <dgm:pt modelId="{2AC8E94D-AC6E-4FDE-BDC4-87A3F4485546}" type="sibTrans" cxnId="{4C1CD4FA-21E8-4D43-AAC4-5ACD86B55342}">
      <dgm:prSet/>
      <dgm:spPr/>
      <dgm:t>
        <a:bodyPr/>
        <a:lstStyle/>
        <a:p>
          <a:pPr>
            <a:lnSpc>
              <a:spcPct val="100000"/>
            </a:lnSpc>
          </a:pPr>
          <a:endParaRPr lang="es-CO">
            <a:latin typeface="Arial Narrow" pitchFamily="34" charset="0"/>
          </a:endParaRPr>
        </a:p>
      </dgm:t>
    </dgm:pt>
    <dgm:pt modelId="{22013A40-0E81-412B-9C31-C2CD4F7E1B3E}">
      <dgm:prSet phldrT="[Texto]"/>
      <dgm:spPr/>
      <dgm:t>
        <a:bodyPr/>
        <a:lstStyle/>
        <a:p>
          <a:pPr>
            <a:lnSpc>
              <a:spcPct val="100000"/>
            </a:lnSpc>
          </a:pPr>
          <a:r>
            <a:rPr lang="es-MX" b="1">
              <a:latin typeface="Arial Narrow" pitchFamily="34" charset="0"/>
            </a:rPr>
            <a:t>Cuarta Dimensión: Evaluación de Resultados</a:t>
          </a:r>
        </a:p>
      </dgm:t>
    </dgm:pt>
    <dgm:pt modelId="{101D9FAE-C7E6-45A2-9415-1E721F00A1D3}" type="parTrans" cxnId="{B55793F8-1341-48FE-A2BC-14E562D61D55}">
      <dgm:prSet/>
      <dgm:spPr/>
      <dgm:t>
        <a:bodyPr/>
        <a:lstStyle/>
        <a:p>
          <a:endParaRPr lang="es-CO" sz="1600">
            <a:latin typeface="Arial Narrow" pitchFamily="34" charset="0"/>
          </a:endParaRPr>
        </a:p>
      </dgm:t>
    </dgm:pt>
    <dgm:pt modelId="{08987056-52BF-4989-88D3-3D9B14F29020}" type="sibTrans" cxnId="{B55793F8-1341-48FE-A2BC-14E562D61D55}">
      <dgm:prSet/>
      <dgm:spPr/>
      <dgm:t>
        <a:bodyPr/>
        <a:lstStyle/>
        <a:p>
          <a:pPr>
            <a:lnSpc>
              <a:spcPct val="100000"/>
            </a:lnSpc>
          </a:pPr>
          <a:endParaRPr lang="es-CO">
            <a:latin typeface="Arial Narrow" pitchFamily="34" charset="0"/>
          </a:endParaRPr>
        </a:p>
      </dgm:t>
    </dgm:pt>
    <dgm:pt modelId="{AA52FA65-37DD-43D5-BF51-761EDC6C6A9A}">
      <dgm:prSet phldrT="[Texto]"/>
      <dgm:spPr/>
      <dgm:t>
        <a:bodyPr/>
        <a:lstStyle/>
        <a:p>
          <a:pPr>
            <a:lnSpc>
              <a:spcPct val="100000"/>
            </a:lnSpc>
          </a:pPr>
          <a:r>
            <a:rPr lang="es-MX" b="1" dirty="0">
              <a:latin typeface="Arial Narrow" pitchFamily="34" charset="0"/>
            </a:rPr>
            <a:t>Quinta Dimensión: Información y Comunicación</a:t>
          </a:r>
        </a:p>
      </dgm:t>
    </dgm:pt>
    <dgm:pt modelId="{11E8A76B-EF79-4F71-96D2-887AE15E451F}" type="parTrans" cxnId="{E7620176-73A6-4FF6-B731-D6CDC779329C}">
      <dgm:prSet/>
      <dgm:spPr/>
      <dgm:t>
        <a:bodyPr/>
        <a:lstStyle/>
        <a:p>
          <a:endParaRPr lang="es-CO" sz="1600">
            <a:latin typeface="Arial Narrow" pitchFamily="34" charset="0"/>
          </a:endParaRPr>
        </a:p>
      </dgm:t>
    </dgm:pt>
    <dgm:pt modelId="{9A5C7BCE-727C-432E-B776-0FC53108475E}" type="sibTrans" cxnId="{E7620176-73A6-4FF6-B731-D6CDC779329C}">
      <dgm:prSet/>
      <dgm:spPr/>
      <dgm:t>
        <a:bodyPr/>
        <a:lstStyle/>
        <a:p>
          <a:pPr>
            <a:lnSpc>
              <a:spcPct val="100000"/>
            </a:lnSpc>
          </a:pPr>
          <a:endParaRPr lang="es-CO">
            <a:latin typeface="Arial Narrow" pitchFamily="34" charset="0"/>
          </a:endParaRPr>
        </a:p>
      </dgm:t>
    </dgm:pt>
    <dgm:pt modelId="{64A3C00B-ED47-4215-84EE-9173CDB15CE2}">
      <dgm:prSet phldrT="[Texto]"/>
      <dgm:spPr/>
      <dgm:t>
        <a:bodyPr/>
        <a:lstStyle/>
        <a:p>
          <a:pPr>
            <a:lnSpc>
              <a:spcPct val="100000"/>
            </a:lnSpc>
          </a:pPr>
          <a:r>
            <a:rPr lang="es-MX" b="1">
              <a:latin typeface="Arial Narrow" pitchFamily="34" charset="0"/>
            </a:rPr>
            <a:t>Sexta Dimensión: Gestión del Conocimiento y la Innovación</a:t>
          </a:r>
        </a:p>
      </dgm:t>
    </dgm:pt>
    <dgm:pt modelId="{4DC381B5-2DC0-4DEF-A41A-3B08899C03E9}" type="parTrans" cxnId="{D530D47F-B67E-4C5B-BA33-F293304E71AA}">
      <dgm:prSet/>
      <dgm:spPr/>
      <dgm:t>
        <a:bodyPr/>
        <a:lstStyle/>
        <a:p>
          <a:endParaRPr lang="es-CO" sz="1600">
            <a:latin typeface="Arial Narrow" pitchFamily="34" charset="0"/>
          </a:endParaRPr>
        </a:p>
      </dgm:t>
    </dgm:pt>
    <dgm:pt modelId="{0D709A06-CFFD-4E70-AA78-9B4FD3564992}" type="sibTrans" cxnId="{D530D47F-B67E-4C5B-BA33-F293304E71AA}">
      <dgm:prSet/>
      <dgm:spPr/>
      <dgm:t>
        <a:bodyPr/>
        <a:lstStyle/>
        <a:p>
          <a:pPr>
            <a:lnSpc>
              <a:spcPct val="100000"/>
            </a:lnSpc>
          </a:pPr>
          <a:endParaRPr lang="es-CO">
            <a:latin typeface="Arial Narrow" pitchFamily="34" charset="0"/>
          </a:endParaRPr>
        </a:p>
      </dgm:t>
    </dgm:pt>
    <dgm:pt modelId="{00B938DE-F471-4E70-AFD2-5C28569F1F23}">
      <dgm:prSet phldrT="[Texto]"/>
      <dgm:spPr/>
      <dgm:t>
        <a:bodyPr/>
        <a:lstStyle/>
        <a:p>
          <a:pPr>
            <a:lnSpc>
              <a:spcPct val="100000"/>
            </a:lnSpc>
          </a:pPr>
          <a:r>
            <a:rPr lang="es-MX" b="1">
              <a:latin typeface="Arial Narrow" pitchFamily="34" charset="0"/>
            </a:rPr>
            <a:t>Séptima Dimensión: Control Interno</a:t>
          </a:r>
        </a:p>
      </dgm:t>
    </dgm:pt>
    <dgm:pt modelId="{C9EEA67D-B7F8-49CF-B377-E1739D2B6984}" type="parTrans" cxnId="{89AAB20C-ADBF-46C1-8DD4-F94994755A62}">
      <dgm:prSet/>
      <dgm:spPr/>
      <dgm:t>
        <a:bodyPr/>
        <a:lstStyle/>
        <a:p>
          <a:endParaRPr lang="es-CO" sz="1600">
            <a:latin typeface="Arial Narrow" pitchFamily="34" charset="0"/>
          </a:endParaRPr>
        </a:p>
      </dgm:t>
    </dgm:pt>
    <dgm:pt modelId="{D3D950B6-10F6-45EE-A4F1-E7C6A015E72B}" type="sibTrans" cxnId="{89AAB20C-ADBF-46C1-8DD4-F94994755A62}">
      <dgm:prSet/>
      <dgm:spPr/>
      <dgm:t>
        <a:bodyPr/>
        <a:lstStyle/>
        <a:p>
          <a:endParaRPr lang="es-CO">
            <a:latin typeface="Arial Narrow" pitchFamily="34" charset="0"/>
          </a:endParaRPr>
        </a:p>
      </dgm:t>
    </dgm:pt>
    <dgm:pt modelId="{794109E1-BA3B-4826-B3D7-13A0FD26A565}" type="pres">
      <dgm:prSet presAssocID="{E5223739-683D-4ADC-85C8-DFA18D5663B7}" presName="root" presStyleCnt="0">
        <dgm:presLayoutVars>
          <dgm:dir/>
          <dgm:resizeHandles val="exact"/>
        </dgm:presLayoutVars>
      </dgm:prSet>
      <dgm:spPr/>
      <dgm:t>
        <a:bodyPr/>
        <a:lstStyle/>
        <a:p>
          <a:endParaRPr lang="es-ES"/>
        </a:p>
      </dgm:t>
    </dgm:pt>
    <dgm:pt modelId="{263E7979-7E68-4E6D-BCDA-F463B37EC6C8}" type="pres">
      <dgm:prSet presAssocID="{E5223739-683D-4ADC-85C8-DFA18D5663B7}" presName="container" presStyleCnt="0">
        <dgm:presLayoutVars>
          <dgm:dir/>
          <dgm:resizeHandles val="exact"/>
        </dgm:presLayoutVars>
      </dgm:prSet>
      <dgm:spPr/>
    </dgm:pt>
    <dgm:pt modelId="{4491CB76-4331-47BE-88E3-62AE5936217E}" type="pres">
      <dgm:prSet presAssocID="{D9F02211-A2B1-472B-97AF-B4C5C906AACD}" presName="compNode" presStyleCnt="0"/>
      <dgm:spPr/>
    </dgm:pt>
    <dgm:pt modelId="{04308E86-9659-484A-A73C-94C8D47EBB4B}" type="pres">
      <dgm:prSet presAssocID="{D9F02211-A2B1-472B-97AF-B4C5C906AACD}" presName="iconBgRect" presStyleLbl="bgShp" presStyleIdx="0" presStyleCnt="7"/>
      <dgm:spPr/>
    </dgm:pt>
    <dgm:pt modelId="{35C68581-D6A2-4577-9AEB-492CE4D4FB26}" type="pres">
      <dgm:prSet presAssocID="{D9F02211-A2B1-472B-97AF-B4C5C906AACD}" presName="iconRect" presStyleLbl="node1" presStyleIdx="0" presStyleCnt="7"/>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s-ES"/>
        </a:p>
      </dgm:t>
      <dgm:extLst>
        <a:ext uri="{E40237B7-FDA0-4F09-8148-C483321AD2D9}">
          <dgm14:cNvPr xmlns:dgm14="http://schemas.microsoft.com/office/drawing/2010/diagram" id="0" name="" descr="Group"/>
        </a:ext>
      </dgm:extLst>
    </dgm:pt>
    <dgm:pt modelId="{685F7721-8771-4F24-9A17-5A75B1C85703}" type="pres">
      <dgm:prSet presAssocID="{D9F02211-A2B1-472B-97AF-B4C5C906AACD}" presName="spaceRect" presStyleCnt="0"/>
      <dgm:spPr/>
    </dgm:pt>
    <dgm:pt modelId="{9C1F1411-F37E-4FD4-9DF0-72631A96330B}" type="pres">
      <dgm:prSet presAssocID="{D9F02211-A2B1-472B-97AF-B4C5C906AACD}" presName="textRect" presStyleLbl="revTx" presStyleIdx="0" presStyleCnt="7">
        <dgm:presLayoutVars>
          <dgm:chMax val="1"/>
          <dgm:chPref val="1"/>
        </dgm:presLayoutVars>
      </dgm:prSet>
      <dgm:spPr/>
      <dgm:t>
        <a:bodyPr/>
        <a:lstStyle/>
        <a:p>
          <a:endParaRPr lang="es-ES"/>
        </a:p>
      </dgm:t>
    </dgm:pt>
    <dgm:pt modelId="{F0A57DC1-E328-49D2-9323-573F4E3B20B6}" type="pres">
      <dgm:prSet presAssocID="{529B4589-38E1-4FEC-A2CD-BDE8FF86B547}" presName="sibTrans" presStyleLbl="sibTrans2D1" presStyleIdx="0" presStyleCnt="0"/>
      <dgm:spPr/>
      <dgm:t>
        <a:bodyPr/>
        <a:lstStyle/>
        <a:p>
          <a:endParaRPr lang="es-ES"/>
        </a:p>
      </dgm:t>
    </dgm:pt>
    <dgm:pt modelId="{D2D2270D-3276-4AB5-AB09-C6DA310BE3B0}" type="pres">
      <dgm:prSet presAssocID="{EA3DBF41-50D6-48AC-B1EF-0C4F24B69CD5}" presName="compNode" presStyleCnt="0"/>
      <dgm:spPr/>
    </dgm:pt>
    <dgm:pt modelId="{12ED2227-E2B5-4A94-9B58-C0501ABB8BA1}" type="pres">
      <dgm:prSet presAssocID="{EA3DBF41-50D6-48AC-B1EF-0C4F24B69CD5}" presName="iconBgRect" presStyleLbl="bgShp" presStyleIdx="1" presStyleCnt="7"/>
      <dgm:spPr/>
    </dgm:pt>
    <dgm:pt modelId="{EBEB0868-A001-4BA4-9EC1-8A1C0A28EAC3}" type="pres">
      <dgm:prSet presAssocID="{EA3DBF41-50D6-48AC-B1EF-0C4F24B69CD5}" presName="iconRect" presStyleLbl="node1" presStyleIdx="1" presStyleCnt="7"/>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s-ES"/>
        </a:p>
      </dgm:t>
      <dgm:extLst>
        <a:ext uri="{E40237B7-FDA0-4F09-8148-C483321AD2D9}">
          <dgm14:cNvPr xmlns:dgm14="http://schemas.microsoft.com/office/drawing/2010/diagram" id="0" name="" descr="Questions"/>
        </a:ext>
      </dgm:extLst>
    </dgm:pt>
    <dgm:pt modelId="{7A4E8F2E-48F9-49F3-A047-DC1DED7CE486}" type="pres">
      <dgm:prSet presAssocID="{EA3DBF41-50D6-48AC-B1EF-0C4F24B69CD5}" presName="spaceRect" presStyleCnt="0"/>
      <dgm:spPr/>
    </dgm:pt>
    <dgm:pt modelId="{AFB710B7-8E3C-4F18-98D2-946BC9D62B8C}" type="pres">
      <dgm:prSet presAssocID="{EA3DBF41-50D6-48AC-B1EF-0C4F24B69CD5}" presName="textRect" presStyleLbl="revTx" presStyleIdx="1" presStyleCnt="7">
        <dgm:presLayoutVars>
          <dgm:chMax val="1"/>
          <dgm:chPref val="1"/>
        </dgm:presLayoutVars>
      </dgm:prSet>
      <dgm:spPr/>
      <dgm:t>
        <a:bodyPr/>
        <a:lstStyle/>
        <a:p>
          <a:endParaRPr lang="es-ES"/>
        </a:p>
      </dgm:t>
    </dgm:pt>
    <dgm:pt modelId="{4C86E1A1-53C5-4D11-998B-64CA1E2B831C}" type="pres">
      <dgm:prSet presAssocID="{5AC2A8A5-AFA9-4EE5-9418-5F5CA386C94F}" presName="sibTrans" presStyleLbl="sibTrans2D1" presStyleIdx="0" presStyleCnt="0"/>
      <dgm:spPr/>
      <dgm:t>
        <a:bodyPr/>
        <a:lstStyle/>
        <a:p>
          <a:endParaRPr lang="es-ES"/>
        </a:p>
      </dgm:t>
    </dgm:pt>
    <dgm:pt modelId="{D10A89FF-5C1C-48D7-8323-6B0A0C1F2CEA}" type="pres">
      <dgm:prSet presAssocID="{59A4F167-907F-4633-BFBF-2DFB95DED156}" presName="compNode" presStyleCnt="0"/>
      <dgm:spPr/>
    </dgm:pt>
    <dgm:pt modelId="{4262F086-2B55-4685-AAA6-9E3DA67C47F1}" type="pres">
      <dgm:prSet presAssocID="{59A4F167-907F-4633-BFBF-2DFB95DED156}" presName="iconBgRect" presStyleLbl="bgShp" presStyleIdx="2" presStyleCnt="7"/>
      <dgm:spPr/>
    </dgm:pt>
    <dgm:pt modelId="{E29245DB-E3DC-4E0B-855A-77285220E230}" type="pres">
      <dgm:prSet presAssocID="{59A4F167-907F-4633-BFBF-2DFB95DED156}" presName="iconRect" presStyleLbl="node1" presStyleIdx="2" presStyleCnt="7"/>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s-ES"/>
        </a:p>
      </dgm:t>
      <dgm:extLst>
        <a:ext uri="{E40237B7-FDA0-4F09-8148-C483321AD2D9}">
          <dgm14:cNvPr xmlns:dgm14="http://schemas.microsoft.com/office/drawing/2010/diagram" id="0" name="" descr="Hierarchy"/>
        </a:ext>
      </dgm:extLst>
    </dgm:pt>
    <dgm:pt modelId="{1DCFC625-1948-41FA-B622-194CD770BCFE}" type="pres">
      <dgm:prSet presAssocID="{59A4F167-907F-4633-BFBF-2DFB95DED156}" presName="spaceRect" presStyleCnt="0"/>
      <dgm:spPr/>
    </dgm:pt>
    <dgm:pt modelId="{2839C4A9-F6B3-4F65-95FB-9656800F8809}" type="pres">
      <dgm:prSet presAssocID="{59A4F167-907F-4633-BFBF-2DFB95DED156}" presName="textRect" presStyleLbl="revTx" presStyleIdx="2" presStyleCnt="7">
        <dgm:presLayoutVars>
          <dgm:chMax val="1"/>
          <dgm:chPref val="1"/>
        </dgm:presLayoutVars>
      </dgm:prSet>
      <dgm:spPr/>
      <dgm:t>
        <a:bodyPr/>
        <a:lstStyle/>
        <a:p>
          <a:endParaRPr lang="es-ES"/>
        </a:p>
      </dgm:t>
    </dgm:pt>
    <dgm:pt modelId="{BB06F62A-BB37-4500-B9FE-1BDF82DDD1AA}" type="pres">
      <dgm:prSet presAssocID="{2AC8E94D-AC6E-4FDE-BDC4-87A3F4485546}" presName="sibTrans" presStyleLbl="sibTrans2D1" presStyleIdx="0" presStyleCnt="0"/>
      <dgm:spPr/>
      <dgm:t>
        <a:bodyPr/>
        <a:lstStyle/>
        <a:p>
          <a:endParaRPr lang="es-ES"/>
        </a:p>
      </dgm:t>
    </dgm:pt>
    <dgm:pt modelId="{3FD1DA0D-B443-4D90-822D-68D6CDEA81B8}" type="pres">
      <dgm:prSet presAssocID="{22013A40-0E81-412B-9C31-C2CD4F7E1B3E}" presName="compNode" presStyleCnt="0"/>
      <dgm:spPr/>
    </dgm:pt>
    <dgm:pt modelId="{718DFD46-F129-4E20-9B4A-7EE4DF118C4B}" type="pres">
      <dgm:prSet presAssocID="{22013A40-0E81-412B-9C31-C2CD4F7E1B3E}" presName="iconBgRect" presStyleLbl="bgShp" presStyleIdx="3" presStyleCnt="7"/>
      <dgm:spPr/>
    </dgm:pt>
    <dgm:pt modelId="{2F91E156-E88F-4927-B70F-12B16536FED4}" type="pres">
      <dgm:prSet presAssocID="{22013A40-0E81-412B-9C31-C2CD4F7E1B3E}" presName="iconRect" presStyleLbl="node1" presStyleIdx="3" presStyleCnt="7"/>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t>
        <a:bodyPr/>
        <a:lstStyle/>
        <a:p>
          <a:endParaRPr lang="es-ES"/>
        </a:p>
      </dgm:t>
      <dgm:extLst>
        <a:ext uri="{E40237B7-FDA0-4F09-8148-C483321AD2D9}">
          <dgm14:cNvPr xmlns:dgm14="http://schemas.microsoft.com/office/drawing/2010/diagram" id="0" name="" descr="Presentation with Checklist"/>
        </a:ext>
      </dgm:extLst>
    </dgm:pt>
    <dgm:pt modelId="{C266B5C8-BDE7-449E-B6C8-A5B2E487D1A3}" type="pres">
      <dgm:prSet presAssocID="{22013A40-0E81-412B-9C31-C2CD4F7E1B3E}" presName="spaceRect" presStyleCnt="0"/>
      <dgm:spPr/>
    </dgm:pt>
    <dgm:pt modelId="{35E297C8-1CB6-481C-A8C2-9DFA62B5BB09}" type="pres">
      <dgm:prSet presAssocID="{22013A40-0E81-412B-9C31-C2CD4F7E1B3E}" presName="textRect" presStyleLbl="revTx" presStyleIdx="3" presStyleCnt="7">
        <dgm:presLayoutVars>
          <dgm:chMax val="1"/>
          <dgm:chPref val="1"/>
        </dgm:presLayoutVars>
      </dgm:prSet>
      <dgm:spPr/>
      <dgm:t>
        <a:bodyPr/>
        <a:lstStyle/>
        <a:p>
          <a:endParaRPr lang="es-ES"/>
        </a:p>
      </dgm:t>
    </dgm:pt>
    <dgm:pt modelId="{73DCC5AD-27C1-48FC-A9A1-B72E19BEA3ED}" type="pres">
      <dgm:prSet presAssocID="{08987056-52BF-4989-88D3-3D9B14F29020}" presName="sibTrans" presStyleLbl="sibTrans2D1" presStyleIdx="0" presStyleCnt="0"/>
      <dgm:spPr/>
      <dgm:t>
        <a:bodyPr/>
        <a:lstStyle/>
        <a:p>
          <a:endParaRPr lang="es-ES"/>
        </a:p>
      </dgm:t>
    </dgm:pt>
    <dgm:pt modelId="{CEDD5BDD-1705-4F68-A5B3-E97C991DDE72}" type="pres">
      <dgm:prSet presAssocID="{AA52FA65-37DD-43D5-BF51-761EDC6C6A9A}" presName="compNode" presStyleCnt="0"/>
      <dgm:spPr/>
    </dgm:pt>
    <dgm:pt modelId="{776C33BB-220E-40B7-9298-F793103E8F58}" type="pres">
      <dgm:prSet presAssocID="{AA52FA65-37DD-43D5-BF51-761EDC6C6A9A}" presName="iconBgRect" presStyleLbl="bgShp" presStyleIdx="4" presStyleCnt="7"/>
      <dgm:spPr/>
    </dgm:pt>
    <dgm:pt modelId="{E91DD8A8-39B3-4BFA-B655-4A6FBBB988E0}" type="pres">
      <dgm:prSet presAssocID="{AA52FA65-37DD-43D5-BF51-761EDC6C6A9A}" presName="iconRect" presStyleLbl="node1" presStyleIdx="4" presStyleCnt="7"/>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dgm:spPr>
      <dgm:t>
        <a:bodyPr/>
        <a:lstStyle/>
        <a:p>
          <a:endParaRPr lang="es-ES"/>
        </a:p>
      </dgm:t>
      <dgm:extLst>
        <a:ext uri="{E40237B7-FDA0-4F09-8148-C483321AD2D9}">
          <dgm14:cNvPr xmlns:dgm14="http://schemas.microsoft.com/office/drawing/2010/diagram" id="0" name="" descr="Megaphone"/>
        </a:ext>
      </dgm:extLst>
    </dgm:pt>
    <dgm:pt modelId="{CD52E8E5-F045-4E9F-AA47-E61DF4EBD521}" type="pres">
      <dgm:prSet presAssocID="{AA52FA65-37DD-43D5-BF51-761EDC6C6A9A}" presName="spaceRect" presStyleCnt="0"/>
      <dgm:spPr/>
    </dgm:pt>
    <dgm:pt modelId="{7C74FF2C-581B-4B14-BE76-3E68E537F268}" type="pres">
      <dgm:prSet presAssocID="{AA52FA65-37DD-43D5-BF51-761EDC6C6A9A}" presName="textRect" presStyleLbl="revTx" presStyleIdx="4" presStyleCnt="7">
        <dgm:presLayoutVars>
          <dgm:chMax val="1"/>
          <dgm:chPref val="1"/>
        </dgm:presLayoutVars>
      </dgm:prSet>
      <dgm:spPr/>
      <dgm:t>
        <a:bodyPr/>
        <a:lstStyle/>
        <a:p>
          <a:endParaRPr lang="es-ES"/>
        </a:p>
      </dgm:t>
    </dgm:pt>
    <dgm:pt modelId="{743059A5-3AF5-46E0-8484-FDEE993E0EB9}" type="pres">
      <dgm:prSet presAssocID="{9A5C7BCE-727C-432E-B776-0FC53108475E}" presName="sibTrans" presStyleLbl="sibTrans2D1" presStyleIdx="0" presStyleCnt="0"/>
      <dgm:spPr/>
      <dgm:t>
        <a:bodyPr/>
        <a:lstStyle/>
        <a:p>
          <a:endParaRPr lang="es-ES"/>
        </a:p>
      </dgm:t>
    </dgm:pt>
    <dgm:pt modelId="{E0F3F95B-1FA8-4A75-93A9-EAD90DBDC193}" type="pres">
      <dgm:prSet presAssocID="{64A3C00B-ED47-4215-84EE-9173CDB15CE2}" presName="compNode" presStyleCnt="0"/>
      <dgm:spPr/>
    </dgm:pt>
    <dgm:pt modelId="{B9E85365-3FF5-4586-9E25-AA30C5B9E6C3}" type="pres">
      <dgm:prSet presAssocID="{64A3C00B-ED47-4215-84EE-9173CDB15CE2}" presName="iconBgRect" presStyleLbl="bgShp" presStyleIdx="5" presStyleCnt="7"/>
      <dgm:spPr/>
    </dgm:pt>
    <dgm:pt modelId="{FBD9229B-8B3C-4AD4-8EF5-B36E42041BFB}" type="pres">
      <dgm:prSet presAssocID="{64A3C00B-ED47-4215-84EE-9173CDB15CE2}" presName="iconRect" presStyleLbl="node1" presStyleIdx="5" presStyleCnt="7"/>
      <dgm:spPr>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a:noFill/>
        </a:ln>
      </dgm:spPr>
      <dgm:t>
        <a:bodyPr/>
        <a:lstStyle/>
        <a:p>
          <a:endParaRPr lang="es-ES"/>
        </a:p>
      </dgm:t>
      <dgm:extLst>
        <a:ext uri="{E40237B7-FDA0-4F09-8148-C483321AD2D9}">
          <dgm14:cNvPr xmlns:dgm14="http://schemas.microsoft.com/office/drawing/2010/diagram" id="0" name="" descr="Light Bulb and Gear"/>
        </a:ext>
      </dgm:extLst>
    </dgm:pt>
    <dgm:pt modelId="{F8B163DF-3419-4267-8E06-508029599281}" type="pres">
      <dgm:prSet presAssocID="{64A3C00B-ED47-4215-84EE-9173CDB15CE2}" presName="spaceRect" presStyleCnt="0"/>
      <dgm:spPr/>
    </dgm:pt>
    <dgm:pt modelId="{70BEB90E-920B-4B09-A165-C696666913BD}" type="pres">
      <dgm:prSet presAssocID="{64A3C00B-ED47-4215-84EE-9173CDB15CE2}" presName="textRect" presStyleLbl="revTx" presStyleIdx="5" presStyleCnt="7">
        <dgm:presLayoutVars>
          <dgm:chMax val="1"/>
          <dgm:chPref val="1"/>
        </dgm:presLayoutVars>
      </dgm:prSet>
      <dgm:spPr/>
      <dgm:t>
        <a:bodyPr/>
        <a:lstStyle/>
        <a:p>
          <a:endParaRPr lang="es-ES"/>
        </a:p>
      </dgm:t>
    </dgm:pt>
    <dgm:pt modelId="{26A047DB-60BA-4738-ADC0-F04F8DF60B99}" type="pres">
      <dgm:prSet presAssocID="{0D709A06-CFFD-4E70-AA78-9B4FD3564992}" presName="sibTrans" presStyleLbl="sibTrans2D1" presStyleIdx="0" presStyleCnt="0"/>
      <dgm:spPr/>
      <dgm:t>
        <a:bodyPr/>
        <a:lstStyle/>
        <a:p>
          <a:endParaRPr lang="es-ES"/>
        </a:p>
      </dgm:t>
    </dgm:pt>
    <dgm:pt modelId="{BE507574-8EC8-411D-92A9-53A8B0B3C977}" type="pres">
      <dgm:prSet presAssocID="{00B938DE-F471-4E70-AFD2-5C28569F1F23}" presName="compNode" presStyleCnt="0"/>
      <dgm:spPr/>
    </dgm:pt>
    <dgm:pt modelId="{3068A93F-E521-4CCE-A42C-E548CD77CBA1}" type="pres">
      <dgm:prSet presAssocID="{00B938DE-F471-4E70-AFD2-5C28569F1F23}" presName="iconBgRect" presStyleLbl="bgShp" presStyleIdx="6" presStyleCnt="7"/>
      <dgm:spPr/>
    </dgm:pt>
    <dgm:pt modelId="{F70D5DF1-CB5F-4D44-9D7B-528BFECFFF28}" type="pres">
      <dgm:prSet presAssocID="{00B938DE-F471-4E70-AFD2-5C28569F1F23}" presName="iconRect" presStyleLbl="node1" presStyleIdx="6" presStyleCnt="7"/>
      <dgm:spPr>
        <a:blipFill>
          <a:blip xmlns:r="http://schemas.openxmlformats.org/officeDocument/2006/relationships"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a:blipFill>
        <a:ln>
          <a:noFill/>
        </a:ln>
      </dgm:spPr>
      <dgm:t>
        <a:bodyPr/>
        <a:lstStyle/>
        <a:p>
          <a:endParaRPr lang="es-ES"/>
        </a:p>
      </dgm:t>
      <dgm:extLst>
        <a:ext uri="{E40237B7-FDA0-4F09-8148-C483321AD2D9}">
          <dgm14:cNvPr xmlns:dgm14="http://schemas.microsoft.com/office/drawing/2010/diagram" id="0" name="" descr="User"/>
        </a:ext>
      </dgm:extLst>
    </dgm:pt>
    <dgm:pt modelId="{03305A2F-BC8C-4C98-B03F-07B8B5856F0E}" type="pres">
      <dgm:prSet presAssocID="{00B938DE-F471-4E70-AFD2-5C28569F1F23}" presName="spaceRect" presStyleCnt="0"/>
      <dgm:spPr/>
    </dgm:pt>
    <dgm:pt modelId="{F862479D-29FC-470B-BEBC-25D3CAF27EA9}" type="pres">
      <dgm:prSet presAssocID="{00B938DE-F471-4E70-AFD2-5C28569F1F23}" presName="textRect" presStyleLbl="revTx" presStyleIdx="6" presStyleCnt="7">
        <dgm:presLayoutVars>
          <dgm:chMax val="1"/>
          <dgm:chPref val="1"/>
        </dgm:presLayoutVars>
      </dgm:prSet>
      <dgm:spPr/>
      <dgm:t>
        <a:bodyPr/>
        <a:lstStyle/>
        <a:p>
          <a:endParaRPr lang="es-ES"/>
        </a:p>
      </dgm:t>
    </dgm:pt>
  </dgm:ptLst>
  <dgm:cxnLst>
    <dgm:cxn modelId="{83826BBF-4F79-49A8-BEE4-4506682B876A}" type="presOf" srcId="{EA3DBF41-50D6-48AC-B1EF-0C4F24B69CD5}" destId="{AFB710B7-8E3C-4F18-98D2-946BC9D62B8C}" srcOrd="0" destOrd="0" presId="urn:microsoft.com/office/officeart/2018/2/layout/IconCircleList"/>
    <dgm:cxn modelId="{B55793F8-1341-48FE-A2BC-14E562D61D55}" srcId="{E5223739-683D-4ADC-85C8-DFA18D5663B7}" destId="{22013A40-0E81-412B-9C31-C2CD4F7E1B3E}" srcOrd="3" destOrd="0" parTransId="{101D9FAE-C7E6-45A2-9415-1E721F00A1D3}" sibTransId="{08987056-52BF-4989-88D3-3D9B14F29020}"/>
    <dgm:cxn modelId="{89AAB20C-ADBF-46C1-8DD4-F94994755A62}" srcId="{E5223739-683D-4ADC-85C8-DFA18D5663B7}" destId="{00B938DE-F471-4E70-AFD2-5C28569F1F23}" srcOrd="6" destOrd="0" parTransId="{C9EEA67D-B7F8-49CF-B377-E1739D2B6984}" sibTransId="{D3D950B6-10F6-45EE-A4F1-E7C6A015E72B}"/>
    <dgm:cxn modelId="{E7620176-73A6-4FF6-B731-D6CDC779329C}" srcId="{E5223739-683D-4ADC-85C8-DFA18D5663B7}" destId="{AA52FA65-37DD-43D5-BF51-761EDC6C6A9A}" srcOrd="4" destOrd="0" parTransId="{11E8A76B-EF79-4F71-96D2-887AE15E451F}" sibTransId="{9A5C7BCE-727C-432E-B776-0FC53108475E}"/>
    <dgm:cxn modelId="{4C1CD4FA-21E8-4D43-AAC4-5ACD86B55342}" srcId="{E5223739-683D-4ADC-85C8-DFA18D5663B7}" destId="{59A4F167-907F-4633-BFBF-2DFB95DED156}" srcOrd="2" destOrd="0" parTransId="{4689AD83-E59A-4255-B2E8-82317EF641BC}" sibTransId="{2AC8E94D-AC6E-4FDE-BDC4-87A3F4485546}"/>
    <dgm:cxn modelId="{3BE200AE-CE44-4F0D-A17F-399225C49454}" type="presOf" srcId="{2AC8E94D-AC6E-4FDE-BDC4-87A3F4485546}" destId="{BB06F62A-BB37-4500-B9FE-1BDF82DDD1AA}" srcOrd="0" destOrd="0" presId="urn:microsoft.com/office/officeart/2018/2/layout/IconCircleList"/>
    <dgm:cxn modelId="{D530D47F-B67E-4C5B-BA33-F293304E71AA}" srcId="{E5223739-683D-4ADC-85C8-DFA18D5663B7}" destId="{64A3C00B-ED47-4215-84EE-9173CDB15CE2}" srcOrd="5" destOrd="0" parTransId="{4DC381B5-2DC0-4DEF-A41A-3B08899C03E9}" sibTransId="{0D709A06-CFFD-4E70-AA78-9B4FD3564992}"/>
    <dgm:cxn modelId="{0A666EE2-B85F-4F9B-9483-9D62978F9DE3}" type="presOf" srcId="{529B4589-38E1-4FEC-A2CD-BDE8FF86B547}" destId="{F0A57DC1-E328-49D2-9323-573F4E3B20B6}" srcOrd="0" destOrd="0" presId="urn:microsoft.com/office/officeart/2018/2/layout/IconCircleList"/>
    <dgm:cxn modelId="{2AB08DE9-57E3-4D09-8FC0-B0A77C33E5D5}" type="presOf" srcId="{59A4F167-907F-4633-BFBF-2DFB95DED156}" destId="{2839C4A9-F6B3-4F65-95FB-9656800F8809}" srcOrd="0" destOrd="0" presId="urn:microsoft.com/office/officeart/2018/2/layout/IconCircleList"/>
    <dgm:cxn modelId="{6011A6CB-43A1-4DB7-BBEC-8173A36505FC}" type="presOf" srcId="{00B938DE-F471-4E70-AFD2-5C28569F1F23}" destId="{F862479D-29FC-470B-BEBC-25D3CAF27EA9}" srcOrd="0" destOrd="0" presId="urn:microsoft.com/office/officeart/2018/2/layout/IconCircleList"/>
    <dgm:cxn modelId="{4E9DCB58-90A0-4D5E-ADB7-7CDAB5F5DD1F}" type="presOf" srcId="{64A3C00B-ED47-4215-84EE-9173CDB15CE2}" destId="{70BEB90E-920B-4B09-A165-C696666913BD}" srcOrd="0" destOrd="0" presId="urn:microsoft.com/office/officeart/2018/2/layout/IconCircleList"/>
    <dgm:cxn modelId="{B0FE1FEB-490A-4B7D-85A3-41C8A36740DE}" type="presOf" srcId="{AA52FA65-37DD-43D5-BF51-761EDC6C6A9A}" destId="{7C74FF2C-581B-4B14-BE76-3E68E537F268}" srcOrd="0" destOrd="0" presId="urn:microsoft.com/office/officeart/2018/2/layout/IconCircleList"/>
    <dgm:cxn modelId="{52A3F9D1-32B0-4046-B29D-C24711E7897B}" srcId="{E5223739-683D-4ADC-85C8-DFA18D5663B7}" destId="{EA3DBF41-50D6-48AC-B1EF-0C4F24B69CD5}" srcOrd="1" destOrd="0" parTransId="{34B3FBCC-8F95-437B-AA28-6BD0C874C6C9}" sibTransId="{5AC2A8A5-AFA9-4EE5-9418-5F5CA386C94F}"/>
    <dgm:cxn modelId="{2B7B4C5B-94F1-4980-B65F-73EE195EA0B2}" type="presOf" srcId="{9A5C7BCE-727C-432E-B776-0FC53108475E}" destId="{743059A5-3AF5-46E0-8484-FDEE993E0EB9}" srcOrd="0" destOrd="0" presId="urn:microsoft.com/office/officeart/2018/2/layout/IconCircleList"/>
    <dgm:cxn modelId="{DA883388-0A75-4737-9338-62D019286F52}" type="presOf" srcId="{0D709A06-CFFD-4E70-AA78-9B4FD3564992}" destId="{26A047DB-60BA-4738-ADC0-F04F8DF60B99}" srcOrd="0" destOrd="0" presId="urn:microsoft.com/office/officeart/2018/2/layout/IconCircleList"/>
    <dgm:cxn modelId="{13FF9438-13A7-45F8-A7A3-00811ACBA16E}" srcId="{E5223739-683D-4ADC-85C8-DFA18D5663B7}" destId="{D9F02211-A2B1-472B-97AF-B4C5C906AACD}" srcOrd="0" destOrd="0" parTransId="{44A79349-336E-4927-BB99-318C9900A02E}" sibTransId="{529B4589-38E1-4FEC-A2CD-BDE8FF86B547}"/>
    <dgm:cxn modelId="{C2F4FEA0-B857-4167-8405-7BDDDFF31314}" type="presOf" srcId="{22013A40-0E81-412B-9C31-C2CD4F7E1B3E}" destId="{35E297C8-1CB6-481C-A8C2-9DFA62B5BB09}" srcOrd="0" destOrd="0" presId="urn:microsoft.com/office/officeart/2018/2/layout/IconCircleList"/>
    <dgm:cxn modelId="{7303D580-DABA-44E8-B083-B22C8D21D02F}" type="presOf" srcId="{08987056-52BF-4989-88D3-3D9B14F29020}" destId="{73DCC5AD-27C1-48FC-A9A1-B72E19BEA3ED}" srcOrd="0" destOrd="0" presId="urn:microsoft.com/office/officeart/2018/2/layout/IconCircleList"/>
    <dgm:cxn modelId="{F213F42C-73AA-4299-89D3-1AFD5A55E029}" type="presOf" srcId="{E5223739-683D-4ADC-85C8-DFA18D5663B7}" destId="{794109E1-BA3B-4826-B3D7-13A0FD26A565}" srcOrd="0" destOrd="0" presId="urn:microsoft.com/office/officeart/2018/2/layout/IconCircleList"/>
    <dgm:cxn modelId="{795F9B54-C667-4847-B864-5CCE71153FEE}" type="presOf" srcId="{5AC2A8A5-AFA9-4EE5-9418-5F5CA386C94F}" destId="{4C86E1A1-53C5-4D11-998B-64CA1E2B831C}" srcOrd="0" destOrd="0" presId="urn:microsoft.com/office/officeart/2018/2/layout/IconCircleList"/>
    <dgm:cxn modelId="{10D47BAA-DBF5-419D-99A1-D4F82CD17F45}" type="presOf" srcId="{D9F02211-A2B1-472B-97AF-B4C5C906AACD}" destId="{9C1F1411-F37E-4FD4-9DF0-72631A96330B}" srcOrd="0" destOrd="0" presId="urn:microsoft.com/office/officeart/2018/2/layout/IconCircleList"/>
    <dgm:cxn modelId="{89C5E406-144A-4BAD-982D-0D1C371A14AE}" type="presParOf" srcId="{794109E1-BA3B-4826-B3D7-13A0FD26A565}" destId="{263E7979-7E68-4E6D-BCDA-F463B37EC6C8}" srcOrd="0" destOrd="0" presId="urn:microsoft.com/office/officeart/2018/2/layout/IconCircleList"/>
    <dgm:cxn modelId="{05C1A971-A93D-4EE3-A9BB-F09EBB118E90}" type="presParOf" srcId="{263E7979-7E68-4E6D-BCDA-F463B37EC6C8}" destId="{4491CB76-4331-47BE-88E3-62AE5936217E}" srcOrd="0" destOrd="0" presId="urn:microsoft.com/office/officeart/2018/2/layout/IconCircleList"/>
    <dgm:cxn modelId="{38D8DA2A-104F-40EB-9B0A-46503018507B}" type="presParOf" srcId="{4491CB76-4331-47BE-88E3-62AE5936217E}" destId="{04308E86-9659-484A-A73C-94C8D47EBB4B}" srcOrd="0" destOrd="0" presId="urn:microsoft.com/office/officeart/2018/2/layout/IconCircleList"/>
    <dgm:cxn modelId="{2F591BD7-AE48-4984-A034-96BDFEECFB4A}" type="presParOf" srcId="{4491CB76-4331-47BE-88E3-62AE5936217E}" destId="{35C68581-D6A2-4577-9AEB-492CE4D4FB26}" srcOrd="1" destOrd="0" presId="urn:microsoft.com/office/officeart/2018/2/layout/IconCircleList"/>
    <dgm:cxn modelId="{B65EF3F9-429F-431A-A00B-7E95C06E5857}" type="presParOf" srcId="{4491CB76-4331-47BE-88E3-62AE5936217E}" destId="{685F7721-8771-4F24-9A17-5A75B1C85703}" srcOrd="2" destOrd="0" presId="urn:microsoft.com/office/officeart/2018/2/layout/IconCircleList"/>
    <dgm:cxn modelId="{36EB8136-2B31-4D2E-8A39-A3E59820A105}" type="presParOf" srcId="{4491CB76-4331-47BE-88E3-62AE5936217E}" destId="{9C1F1411-F37E-4FD4-9DF0-72631A96330B}" srcOrd="3" destOrd="0" presId="urn:microsoft.com/office/officeart/2018/2/layout/IconCircleList"/>
    <dgm:cxn modelId="{96F29997-B2A6-4F73-924E-61052E981461}" type="presParOf" srcId="{263E7979-7E68-4E6D-BCDA-F463B37EC6C8}" destId="{F0A57DC1-E328-49D2-9323-573F4E3B20B6}" srcOrd="1" destOrd="0" presId="urn:microsoft.com/office/officeart/2018/2/layout/IconCircleList"/>
    <dgm:cxn modelId="{959D8E2F-E0B7-463F-A3C2-5AC4F85168A9}" type="presParOf" srcId="{263E7979-7E68-4E6D-BCDA-F463B37EC6C8}" destId="{D2D2270D-3276-4AB5-AB09-C6DA310BE3B0}" srcOrd="2" destOrd="0" presId="urn:microsoft.com/office/officeart/2018/2/layout/IconCircleList"/>
    <dgm:cxn modelId="{2FDE1F54-359E-44F0-8DDF-561283A48B76}" type="presParOf" srcId="{D2D2270D-3276-4AB5-AB09-C6DA310BE3B0}" destId="{12ED2227-E2B5-4A94-9B58-C0501ABB8BA1}" srcOrd="0" destOrd="0" presId="urn:microsoft.com/office/officeart/2018/2/layout/IconCircleList"/>
    <dgm:cxn modelId="{A7811A9C-8129-431C-AC6C-B06690C8A160}" type="presParOf" srcId="{D2D2270D-3276-4AB5-AB09-C6DA310BE3B0}" destId="{EBEB0868-A001-4BA4-9EC1-8A1C0A28EAC3}" srcOrd="1" destOrd="0" presId="urn:microsoft.com/office/officeart/2018/2/layout/IconCircleList"/>
    <dgm:cxn modelId="{53B845C5-0759-4851-BD34-086FC8EA144D}" type="presParOf" srcId="{D2D2270D-3276-4AB5-AB09-C6DA310BE3B0}" destId="{7A4E8F2E-48F9-49F3-A047-DC1DED7CE486}" srcOrd="2" destOrd="0" presId="urn:microsoft.com/office/officeart/2018/2/layout/IconCircleList"/>
    <dgm:cxn modelId="{57C41044-990F-4C67-BAF3-9507760EEC1E}" type="presParOf" srcId="{D2D2270D-3276-4AB5-AB09-C6DA310BE3B0}" destId="{AFB710B7-8E3C-4F18-98D2-946BC9D62B8C}" srcOrd="3" destOrd="0" presId="urn:microsoft.com/office/officeart/2018/2/layout/IconCircleList"/>
    <dgm:cxn modelId="{AC53DCF2-3595-4AFE-A1DB-2E4DFCB93C5D}" type="presParOf" srcId="{263E7979-7E68-4E6D-BCDA-F463B37EC6C8}" destId="{4C86E1A1-53C5-4D11-998B-64CA1E2B831C}" srcOrd="3" destOrd="0" presId="urn:microsoft.com/office/officeart/2018/2/layout/IconCircleList"/>
    <dgm:cxn modelId="{CC16B023-308C-46F9-91FB-FE7C8997A394}" type="presParOf" srcId="{263E7979-7E68-4E6D-BCDA-F463B37EC6C8}" destId="{D10A89FF-5C1C-48D7-8323-6B0A0C1F2CEA}" srcOrd="4" destOrd="0" presId="urn:microsoft.com/office/officeart/2018/2/layout/IconCircleList"/>
    <dgm:cxn modelId="{17B2F2E2-1DFC-42F6-8190-4EE1D2974B82}" type="presParOf" srcId="{D10A89FF-5C1C-48D7-8323-6B0A0C1F2CEA}" destId="{4262F086-2B55-4685-AAA6-9E3DA67C47F1}" srcOrd="0" destOrd="0" presId="urn:microsoft.com/office/officeart/2018/2/layout/IconCircleList"/>
    <dgm:cxn modelId="{D1D8EB16-C2E5-4D03-9801-1F503648E24D}" type="presParOf" srcId="{D10A89FF-5C1C-48D7-8323-6B0A0C1F2CEA}" destId="{E29245DB-E3DC-4E0B-855A-77285220E230}" srcOrd="1" destOrd="0" presId="urn:microsoft.com/office/officeart/2018/2/layout/IconCircleList"/>
    <dgm:cxn modelId="{A57F6962-959E-4ED0-9B47-FD2A0D321D47}" type="presParOf" srcId="{D10A89FF-5C1C-48D7-8323-6B0A0C1F2CEA}" destId="{1DCFC625-1948-41FA-B622-194CD770BCFE}" srcOrd="2" destOrd="0" presId="urn:microsoft.com/office/officeart/2018/2/layout/IconCircleList"/>
    <dgm:cxn modelId="{AD90B1C1-1602-454D-976B-050BCCE15F96}" type="presParOf" srcId="{D10A89FF-5C1C-48D7-8323-6B0A0C1F2CEA}" destId="{2839C4A9-F6B3-4F65-95FB-9656800F8809}" srcOrd="3" destOrd="0" presId="urn:microsoft.com/office/officeart/2018/2/layout/IconCircleList"/>
    <dgm:cxn modelId="{B9F45C67-BBD7-4097-99AC-94A0617F3CFD}" type="presParOf" srcId="{263E7979-7E68-4E6D-BCDA-F463B37EC6C8}" destId="{BB06F62A-BB37-4500-B9FE-1BDF82DDD1AA}" srcOrd="5" destOrd="0" presId="urn:microsoft.com/office/officeart/2018/2/layout/IconCircleList"/>
    <dgm:cxn modelId="{FC1A6FA0-EF3E-43B4-8E0F-BB0C04272034}" type="presParOf" srcId="{263E7979-7E68-4E6D-BCDA-F463B37EC6C8}" destId="{3FD1DA0D-B443-4D90-822D-68D6CDEA81B8}" srcOrd="6" destOrd="0" presId="urn:microsoft.com/office/officeart/2018/2/layout/IconCircleList"/>
    <dgm:cxn modelId="{B22689EE-41DC-48EE-9651-955BA79A8874}" type="presParOf" srcId="{3FD1DA0D-B443-4D90-822D-68D6CDEA81B8}" destId="{718DFD46-F129-4E20-9B4A-7EE4DF118C4B}" srcOrd="0" destOrd="0" presId="urn:microsoft.com/office/officeart/2018/2/layout/IconCircleList"/>
    <dgm:cxn modelId="{87320D0A-8EB6-4F1F-8DCF-26E3CF19AD4E}" type="presParOf" srcId="{3FD1DA0D-B443-4D90-822D-68D6CDEA81B8}" destId="{2F91E156-E88F-4927-B70F-12B16536FED4}" srcOrd="1" destOrd="0" presId="urn:microsoft.com/office/officeart/2018/2/layout/IconCircleList"/>
    <dgm:cxn modelId="{4127B06A-045D-4040-B1EB-61D3D063C42F}" type="presParOf" srcId="{3FD1DA0D-B443-4D90-822D-68D6CDEA81B8}" destId="{C266B5C8-BDE7-449E-B6C8-A5B2E487D1A3}" srcOrd="2" destOrd="0" presId="urn:microsoft.com/office/officeart/2018/2/layout/IconCircleList"/>
    <dgm:cxn modelId="{578C8816-D0AB-4B91-8FA9-94D99F113E50}" type="presParOf" srcId="{3FD1DA0D-B443-4D90-822D-68D6CDEA81B8}" destId="{35E297C8-1CB6-481C-A8C2-9DFA62B5BB09}" srcOrd="3" destOrd="0" presId="urn:microsoft.com/office/officeart/2018/2/layout/IconCircleList"/>
    <dgm:cxn modelId="{2E39964A-B264-47DE-9070-C547F9CA213C}" type="presParOf" srcId="{263E7979-7E68-4E6D-BCDA-F463B37EC6C8}" destId="{73DCC5AD-27C1-48FC-A9A1-B72E19BEA3ED}" srcOrd="7" destOrd="0" presId="urn:microsoft.com/office/officeart/2018/2/layout/IconCircleList"/>
    <dgm:cxn modelId="{54D11605-24F8-4787-B013-9C7BC63CF441}" type="presParOf" srcId="{263E7979-7E68-4E6D-BCDA-F463B37EC6C8}" destId="{CEDD5BDD-1705-4F68-A5B3-E97C991DDE72}" srcOrd="8" destOrd="0" presId="urn:microsoft.com/office/officeart/2018/2/layout/IconCircleList"/>
    <dgm:cxn modelId="{C417938F-A29B-420D-90ED-36A6CCA7E682}" type="presParOf" srcId="{CEDD5BDD-1705-4F68-A5B3-E97C991DDE72}" destId="{776C33BB-220E-40B7-9298-F793103E8F58}" srcOrd="0" destOrd="0" presId="urn:microsoft.com/office/officeart/2018/2/layout/IconCircleList"/>
    <dgm:cxn modelId="{2EE87F23-ECDC-4548-A2BC-20BDBD170999}" type="presParOf" srcId="{CEDD5BDD-1705-4F68-A5B3-E97C991DDE72}" destId="{E91DD8A8-39B3-4BFA-B655-4A6FBBB988E0}" srcOrd="1" destOrd="0" presId="urn:microsoft.com/office/officeart/2018/2/layout/IconCircleList"/>
    <dgm:cxn modelId="{F832A1B0-6E13-4C31-A145-EA19DD0F7D0C}" type="presParOf" srcId="{CEDD5BDD-1705-4F68-A5B3-E97C991DDE72}" destId="{CD52E8E5-F045-4E9F-AA47-E61DF4EBD521}" srcOrd="2" destOrd="0" presId="urn:microsoft.com/office/officeart/2018/2/layout/IconCircleList"/>
    <dgm:cxn modelId="{48D12597-7812-4CBA-897E-60117CE1797B}" type="presParOf" srcId="{CEDD5BDD-1705-4F68-A5B3-E97C991DDE72}" destId="{7C74FF2C-581B-4B14-BE76-3E68E537F268}" srcOrd="3" destOrd="0" presId="urn:microsoft.com/office/officeart/2018/2/layout/IconCircleList"/>
    <dgm:cxn modelId="{AD84BF89-87A3-40DB-83ED-A59A55631B30}" type="presParOf" srcId="{263E7979-7E68-4E6D-BCDA-F463B37EC6C8}" destId="{743059A5-3AF5-46E0-8484-FDEE993E0EB9}" srcOrd="9" destOrd="0" presId="urn:microsoft.com/office/officeart/2018/2/layout/IconCircleList"/>
    <dgm:cxn modelId="{4CE25FAF-9035-442F-95A0-FA1A5FF2897E}" type="presParOf" srcId="{263E7979-7E68-4E6D-BCDA-F463B37EC6C8}" destId="{E0F3F95B-1FA8-4A75-93A9-EAD90DBDC193}" srcOrd="10" destOrd="0" presId="urn:microsoft.com/office/officeart/2018/2/layout/IconCircleList"/>
    <dgm:cxn modelId="{3A62CCDD-BFCC-454F-A739-285C10D319FA}" type="presParOf" srcId="{E0F3F95B-1FA8-4A75-93A9-EAD90DBDC193}" destId="{B9E85365-3FF5-4586-9E25-AA30C5B9E6C3}" srcOrd="0" destOrd="0" presId="urn:microsoft.com/office/officeart/2018/2/layout/IconCircleList"/>
    <dgm:cxn modelId="{77F52055-C62D-4900-BEC3-FDA3A44E69FC}" type="presParOf" srcId="{E0F3F95B-1FA8-4A75-93A9-EAD90DBDC193}" destId="{FBD9229B-8B3C-4AD4-8EF5-B36E42041BFB}" srcOrd="1" destOrd="0" presId="urn:microsoft.com/office/officeart/2018/2/layout/IconCircleList"/>
    <dgm:cxn modelId="{BE7BF0B1-9201-4CF3-AF80-32850A608170}" type="presParOf" srcId="{E0F3F95B-1FA8-4A75-93A9-EAD90DBDC193}" destId="{F8B163DF-3419-4267-8E06-508029599281}" srcOrd="2" destOrd="0" presId="urn:microsoft.com/office/officeart/2018/2/layout/IconCircleList"/>
    <dgm:cxn modelId="{4E57C37B-F3A6-4C0E-A654-EBE7461DC66D}" type="presParOf" srcId="{E0F3F95B-1FA8-4A75-93A9-EAD90DBDC193}" destId="{70BEB90E-920B-4B09-A165-C696666913BD}" srcOrd="3" destOrd="0" presId="urn:microsoft.com/office/officeart/2018/2/layout/IconCircleList"/>
    <dgm:cxn modelId="{E94864AD-0B72-4855-8D31-3CDE1E33075D}" type="presParOf" srcId="{263E7979-7E68-4E6D-BCDA-F463B37EC6C8}" destId="{26A047DB-60BA-4738-ADC0-F04F8DF60B99}" srcOrd="11" destOrd="0" presId="urn:microsoft.com/office/officeart/2018/2/layout/IconCircleList"/>
    <dgm:cxn modelId="{9AEF3F2B-67E9-447E-8028-48CCB13CB8A6}" type="presParOf" srcId="{263E7979-7E68-4E6D-BCDA-F463B37EC6C8}" destId="{BE507574-8EC8-411D-92A9-53A8B0B3C977}" srcOrd="12" destOrd="0" presId="urn:microsoft.com/office/officeart/2018/2/layout/IconCircleList"/>
    <dgm:cxn modelId="{CF0601C1-0607-4E2C-8B39-91B9E920AC05}" type="presParOf" srcId="{BE507574-8EC8-411D-92A9-53A8B0B3C977}" destId="{3068A93F-E521-4CCE-A42C-E548CD77CBA1}" srcOrd="0" destOrd="0" presId="urn:microsoft.com/office/officeart/2018/2/layout/IconCircleList"/>
    <dgm:cxn modelId="{8CC2FE9B-6FBE-4018-BEDD-0BAC9110DF51}" type="presParOf" srcId="{BE507574-8EC8-411D-92A9-53A8B0B3C977}" destId="{F70D5DF1-CB5F-4D44-9D7B-528BFECFFF28}" srcOrd="1" destOrd="0" presId="urn:microsoft.com/office/officeart/2018/2/layout/IconCircleList"/>
    <dgm:cxn modelId="{308503D3-FC36-4D3C-9E17-63B2DB596740}" type="presParOf" srcId="{BE507574-8EC8-411D-92A9-53A8B0B3C977}" destId="{03305A2F-BC8C-4C98-B03F-07B8B5856F0E}" srcOrd="2" destOrd="0" presId="urn:microsoft.com/office/officeart/2018/2/layout/IconCircleList"/>
    <dgm:cxn modelId="{2AF674C8-EEDA-4598-95B2-EC8A431E9AC7}" type="presParOf" srcId="{BE507574-8EC8-411D-92A9-53A8B0B3C977}" destId="{F862479D-29FC-470B-BEBC-25D3CAF27EA9}"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221AD12-9C70-4C01-BEAE-14E80845D262}"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s-CO"/>
        </a:p>
      </dgm:t>
    </dgm:pt>
    <dgm:pt modelId="{B533CA1A-DC06-4759-855F-CDE666157E86}">
      <dgm:prSet phldrT="[Texto]" custT="1"/>
      <dgm:spPr/>
      <dgm:t>
        <a:bodyPr/>
        <a:lstStyle/>
        <a:p>
          <a:r>
            <a:rPr lang="es-CO" sz="1600" dirty="0">
              <a:solidFill>
                <a:schemeClr val="tx1"/>
              </a:solidFill>
            </a:rPr>
            <a:t>Tomo decisiones informadas y objetivas basadas en evidencias y datos confiables.</a:t>
          </a:r>
          <a:r>
            <a:rPr lang="es-CO" sz="1600" b="1" dirty="0">
              <a:solidFill>
                <a:schemeClr val="tx1"/>
              </a:solidFill>
            </a:rPr>
            <a:t> Es muy grave fallar en mis actuaciones por no tener las cosas claras.</a:t>
          </a:r>
          <a:endParaRPr lang="es-CO" sz="1600" dirty="0">
            <a:solidFill>
              <a:schemeClr val="tx1"/>
            </a:solidFill>
          </a:endParaRPr>
        </a:p>
      </dgm:t>
    </dgm:pt>
    <dgm:pt modelId="{467C54F5-36EB-492D-B3AD-7C5600B95BDA}" type="parTrans" cxnId="{3A0A8BE9-D1EC-44B4-B3D7-B6FDE067EFED}">
      <dgm:prSet/>
      <dgm:spPr/>
      <dgm:t>
        <a:bodyPr/>
        <a:lstStyle/>
        <a:p>
          <a:endParaRPr lang="es-CO"/>
        </a:p>
      </dgm:t>
    </dgm:pt>
    <dgm:pt modelId="{CCCF9C6E-4282-45A0-BF24-1D425944674F}" type="sibTrans" cxnId="{3A0A8BE9-D1EC-44B4-B3D7-B6FDE067EFED}">
      <dgm:prSet/>
      <dgm:spPr/>
      <dgm:t>
        <a:bodyPr/>
        <a:lstStyle/>
        <a:p>
          <a:endParaRPr lang="es-CO"/>
        </a:p>
      </dgm:t>
    </dgm:pt>
    <dgm:pt modelId="{A3660BBA-FCF5-406C-A574-29C9D0B291D9}">
      <dgm:prSet phldrT="[Texto]"/>
      <dgm:spPr/>
      <dgm:t>
        <a:bodyPr/>
        <a:lstStyle/>
        <a:p>
          <a:r>
            <a:rPr lang="es-CO" dirty="0">
              <a:solidFill>
                <a:schemeClr val="tx1"/>
              </a:solidFill>
            </a:rPr>
            <a:t>Reconozco y protejo los derechos de cada persona de acuerdo con sus necesidades y condiciones.</a:t>
          </a:r>
        </a:p>
      </dgm:t>
    </dgm:pt>
    <dgm:pt modelId="{2CCC27B5-0BED-43AB-A73E-E1078B84E6A4}" type="parTrans" cxnId="{D54C414B-7CD3-4A45-A0C3-AF235AB410A8}">
      <dgm:prSet/>
      <dgm:spPr/>
      <dgm:t>
        <a:bodyPr/>
        <a:lstStyle/>
        <a:p>
          <a:endParaRPr lang="es-CO"/>
        </a:p>
      </dgm:t>
    </dgm:pt>
    <dgm:pt modelId="{9C93378D-0B6D-43B1-988E-FDCDB8C0FEC7}" type="sibTrans" cxnId="{D54C414B-7CD3-4A45-A0C3-AF235AB410A8}">
      <dgm:prSet/>
      <dgm:spPr/>
      <dgm:t>
        <a:bodyPr/>
        <a:lstStyle/>
        <a:p>
          <a:endParaRPr lang="es-CO"/>
        </a:p>
      </dgm:t>
    </dgm:pt>
    <dgm:pt modelId="{47302203-0AFC-415C-B2A9-9D5CCDFDDFCF}">
      <dgm:prSet phldrT="[Texto]"/>
      <dgm:spPr/>
      <dgm:t>
        <a:bodyPr/>
        <a:lstStyle/>
        <a:p>
          <a:r>
            <a:rPr lang="es-CO" dirty="0">
              <a:solidFill>
                <a:schemeClr val="tx1"/>
              </a:solidFill>
            </a:rPr>
            <a:t>Tomo decisiones estableciendo mecanismos de diálogo y concertación con todas las partes involucradas.</a:t>
          </a:r>
        </a:p>
      </dgm:t>
    </dgm:pt>
    <dgm:pt modelId="{EA812A27-8B3F-48AB-A7B9-D1D1891388A5}" type="parTrans" cxnId="{EB778F23-77A9-453B-B2A9-4113B387D325}">
      <dgm:prSet/>
      <dgm:spPr/>
      <dgm:t>
        <a:bodyPr/>
        <a:lstStyle/>
        <a:p>
          <a:endParaRPr lang="es-CO"/>
        </a:p>
      </dgm:t>
    </dgm:pt>
    <dgm:pt modelId="{67CB9519-E738-49D1-97D1-B6FA95EDEC49}" type="sibTrans" cxnId="{EB778F23-77A9-453B-B2A9-4113B387D325}">
      <dgm:prSet/>
      <dgm:spPr/>
      <dgm:t>
        <a:bodyPr/>
        <a:lstStyle/>
        <a:p>
          <a:endParaRPr lang="es-CO"/>
        </a:p>
      </dgm:t>
    </dgm:pt>
    <dgm:pt modelId="{B47583F6-6D50-4576-8984-BA46A8DB1FED}" type="pres">
      <dgm:prSet presAssocID="{0221AD12-9C70-4C01-BEAE-14E80845D262}" presName="Name0" presStyleCnt="0">
        <dgm:presLayoutVars>
          <dgm:dir/>
          <dgm:resizeHandles val="exact"/>
        </dgm:presLayoutVars>
      </dgm:prSet>
      <dgm:spPr/>
      <dgm:t>
        <a:bodyPr/>
        <a:lstStyle/>
        <a:p>
          <a:endParaRPr lang="es-ES"/>
        </a:p>
      </dgm:t>
    </dgm:pt>
    <dgm:pt modelId="{16E0D59A-8911-4C1A-B979-3BA751E76165}" type="pres">
      <dgm:prSet presAssocID="{B533CA1A-DC06-4759-855F-CDE666157E86}" presName="composite" presStyleCnt="0"/>
      <dgm:spPr/>
    </dgm:pt>
    <dgm:pt modelId="{0ED3C2F2-8AF1-43A1-9483-5660CCD3BD13}" type="pres">
      <dgm:prSet presAssocID="{B533CA1A-DC06-4759-855F-CDE666157E86}" presName="rect1" presStyleLbl="trAlignAcc1" presStyleIdx="0" presStyleCnt="3">
        <dgm:presLayoutVars>
          <dgm:bulletEnabled val="1"/>
        </dgm:presLayoutVars>
      </dgm:prSet>
      <dgm:spPr/>
      <dgm:t>
        <a:bodyPr/>
        <a:lstStyle/>
        <a:p>
          <a:endParaRPr lang="es-ES"/>
        </a:p>
      </dgm:t>
    </dgm:pt>
    <dgm:pt modelId="{F431B55B-C03D-4DC1-9926-934058754958}" type="pres">
      <dgm:prSet presAssocID="{B533CA1A-DC06-4759-855F-CDE666157E86}" presName="rect2"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rcRect/>
          <a:stretch>
            <a:fillRect l="-25000" r="-25000"/>
          </a:stretch>
        </a:blipFill>
      </dgm:spPr>
      <dgm:t>
        <a:bodyPr/>
        <a:lstStyle/>
        <a:p>
          <a:endParaRPr lang="es-ES"/>
        </a:p>
      </dgm:t>
      <dgm:extLst>
        <a:ext uri="{E40237B7-FDA0-4F09-8148-C483321AD2D9}">
          <dgm14:cNvPr xmlns:dgm14="http://schemas.microsoft.com/office/drawing/2010/diagram" id="0" name="" descr="Cerebro en cabeza"/>
        </a:ext>
      </dgm:extLst>
    </dgm:pt>
    <dgm:pt modelId="{A84E7276-A59F-4B4D-8292-95CE588023CF}" type="pres">
      <dgm:prSet presAssocID="{CCCF9C6E-4282-45A0-BF24-1D425944674F}" presName="sibTrans" presStyleCnt="0"/>
      <dgm:spPr/>
    </dgm:pt>
    <dgm:pt modelId="{DC28F671-A1C7-4D4F-B53A-43ED9E78977B}" type="pres">
      <dgm:prSet presAssocID="{A3660BBA-FCF5-406C-A574-29C9D0B291D9}" presName="composite" presStyleCnt="0"/>
      <dgm:spPr/>
    </dgm:pt>
    <dgm:pt modelId="{CEA1D0DA-E487-4AA4-9FE2-FB77E7A2386C}" type="pres">
      <dgm:prSet presAssocID="{A3660BBA-FCF5-406C-A574-29C9D0B291D9}" presName="rect1" presStyleLbl="trAlignAcc1" presStyleIdx="1" presStyleCnt="3">
        <dgm:presLayoutVars>
          <dgm:bulletEnabled val="1"/>
        </dgm:presLayoutVars>
      </dgm:prSet>
      <dgm:spPr/>
      <dgm:t>
        <a:bodyPr/>
        <a:lstStyle/>
        <a:p>
          <a:endParaRPr lang="es-ES"/>
        </a:p>
      </dgm:t>
    </dgm:pt>
    <dgm:pt modelId="{5F6C26D3-007C-4187-A5BF-A44D02F201B3}" type="pres">
      <dgm:prSet presAssocID="{A3660BBA-FCF5-406C-A574-29C9D0B291D9}" presName="rect2" presStyleLbl="fgImgPlac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l="-25000" r="-25000"/>
          </a:stretch>
        </a:blipFill>
      </dgm:spPr>
      <dgm:t>
        <a:bodyPr/>
        <a:lstStyle/>
        <a:p>
          <a:endParaRPr lang="es-ES"/>
        </a:p>
      </dgm:t>
      <dgm:extLst>
        <a:ext uri="{E40237B7-FDA0-4F09-8148-C483321AD2D9}">
          <dgm14:cNvPr xmlns:dgm14="http://schemas.microsoft.com/office/drawing/2010/diagram" id="0" name="" descr="Balanza de la Justicia"/>
        </a:ext>
      </dgm:extLst>
    </dgm:pt>
    <dgm:pt modelId="{DF76ED7A-F48B-4D66-AFA7-9869277060E1}" type="pres">
      <dgm:prSet presAssocID="{9C93378D-0B6D-43B1-988E-FDCDB8C0FEC7}" presName="sibTrans" presStyleCnt="0"/>
      <dgm:spPr/>
    </dgm:pt>
    <dgm:pt modelId="{14E2B505-46EA-4799-99C8-4651BDB3B3BA}" type="pres">
      <dgm:prSet presAssocID="{47302203-0AFC-415C-B2A9-9D5CCDFDDFCF}" presName="composite" presStyleCnt="0"/>
      <dgm:spPr/>
    </dgm:pt>
    <dgm:pt modelId="{8B68C11B-8F71-4B46-BEDE-86E7EB9D2F50}" type="pres">
      <dgm:prSet presAssocID="{47302203-0AFC-415C-B2A9-9D5CCDFDDFCF}" presName="rect1" presStyleLbl="trAlignAcc1" presStyleIdx="2" presStyleCnt="3">
        <dgm:presLayoutVars>
          <dgm:bulletEnabled val="1"/>
        </dgm:presLayoutVars>
      </dgm:prSet>
      <dgm:spPr/>
      <dgm:t>
        <a:bodyPr/>
        <a:lstStyle/>
        <a:p>
          <a:endParaRPr lang="es-ES"/>
        </a:p>
      </dgm:t>
    </dgm:pt>
    <dgm:pt modelId="{FE9E9F08-EDB4-440D-8329-D2E44C452597}" type="pres">
      <dgm:prSet presAssocID="{47302203-0AFC-415C-B2A9-9D5CCDFDDFCF}" presName="rect2"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l="-25000" r="-25000"/>
          </a:stretch>
        </a:blipFill>
      </dgm:spPr>
      <dgm:t>
        <a:bodyPr/>
        <a:lstStyle/>
        <a:p>
          <a:endParaRPr lang="es-ES"/>
        </a:p>
      </dgm:t>
      <dgm:extLst>
        <a:ext uri="{E40237B7-FDA0-4F09-8148-C483321AD2D9}">
          <dgm14:cNvPr xmlns:dgm14="http://schemas.microsoft.com/office/drawing/2010/diagram" id="0" name="" descr="Martillo de juez"/>
        </a:ext>
      </dgm:extLst>
    </dgm:pt>
  </dgm:ptLst>
  <dgm:cxnLst>
    <dgm:cxn modelId="{28120BE5-23AB-4447-8856-05D7F5358A49}" type="presOf" srcId="{B533CA1A-DC06-4759-855F-CDE666157E86}" destId="{0ED3C2F2-8AF1-43A1-9483-5660CCD3BD13}" srcOrd="0" destOrd="0" presId="urn:microsoft.com/office/officeart/2008/layout/PictureStrips"/>
    <dgm:cxn modelId="{3A0A8BE9-D1EC-44B4-B3D7-B6FDE067EFED}" srcId="{0221AD12-9C70-4C01-BEAE-14E80845D262}" destId="{B533CA1A-DC06-4759-855F-CDE666157E86}" srcOrd="0" destOrd="0" parTransId="{467C54F5-36EB-492D-B3AD-7C5600B95BDA}" sibTransId="{CCCF9C6E-4282-45A0-BF24-1D425944674F}"/>
    <dgm:cxn modelId="{D54C414B-7CD3-4A45-A0C3-AF235AB410A8}" srcId="{0221AD12-9C70-4C01-BEAE-14E80845D262}" destId="{A3660BBA-FCF5-406C-A574-29C9D0B291D9}" srcOrd="1" destOrd="0" parTransId="{2CCC27B5-0BED-43AB-A73E-E1078B84E6A4}" sibTransId="{9C93378D-0B6D-43B1-988E-FDCDB8C0FEC7}"/>
    <dgm:cxn modelId="{AA0D7DEB-0F2D-49B1-ABFB-577C48901D0C}" type="presOf" srcId="{47302203-0AFC-415C-B2A9-9D5CCDFDDFCF}" destId="{8B68C11B-8F71-4B46-BEDE-86E7EB9D2F50}" srcOrd="0" destOrd="0" presId="urn:microsoft.com/office/officeart/2008/layout/PictureStrips"/>
    <dgm:cxn modelId="{A870EF08-8D47-41A6-B705-AA2F2104BBE7}" type="presOf" srcId="{A3660BBA-FCF5-406C-A574-29C9D0B291D9}" destId="{CEA1D0DA-E487-4AA4-9FE2-FB77E7A2386C}" srcOrd="0" destOrd="0" presId="urn:microsoft.com/office/officeart/2008/layout/PictureStrips"/>
    <dgm:cxn modelId="{EB778F23-77A9-453B-B2A9-4113B387D325}" srcId="{0221AD12-9C70-4C01-BEAE-14E80845D262}" destId="{47302203-0AFC-415C-B2A9-9D5CCDFDDFCF}" srcOrd="2" destOrd="0" parTransId="{EA812A27-8B3F-48AB-A7B9-D1D1891388A5}" sibTransId="{67CB9519-E738-49D1-97D1-B6FA95EDEC49}"/>
    <dgm:cxn modelId="{415E91AC-EB0C-4422-9D72-938BF1AF5349}" type="presOf" srcId="{0221AD12-9C70-4C01-BEAE-14E80845D262}" destId="{B47583F6-6D50-4576-8984-BA46A8DB1FED}" srcOrd="0" destOrd="0" presId="urn:microsoft.com/office/officeart/2008/layout/PictureStrips"/>
    <dgm:cxn modelId="{8C428C38-0E04-40C2-9DD0-D84FA0AB0FD2}" type="presParOf" srcId="{B47583F6-6D50-4576-8984-BA46A8DB1FED}" destId="{16E0D59A-8911-4C1A-B979-3BA751E76165}" srcOrd="0" destOrd="0" presId="urn:microsoft.com/office/officeart/2008/layout/PictureStrips"/>
    <dgm:cxn modelId="{D8A906CE-2DD3-4279-ABF9-C5C5AC9382C9}" type="presParOf" srcId="{16E0D59A-8911-4C1A-B979-3BA751E76165}" destId="{0ED3C2F2-8AF1-43A1-9483-5660CCD3BD13}" srcOrd="0" destOrd="0" presId="urn:microsoft.com/office/officeart/2008/layout/PictureStrips"/>
    <dgm:cxn modelId="{E4EB53E0-3E2A-4B24-B639-148B9CAA2B47}" type="presParOf" srcId="{16E0D59A-8911-4C1A-B979-3BA751E76165}" destId="{F431B55B-C03D-4DC1-9926-934058754958}" srcOrd="1" destOrd="0" presId="urn:microsoft.com/office/officeart/2008/layout/PictureStrips"/>
    <dgm:cxn modelId="{F4D66E5C-97E4-4628-8C11-F589304F8988}" type="presParOf" srcId="{B47583F6-6D50-4576-8984-BA46A8DB1FED}" destId="{A84E7276-A59F-4B4D-8292-95CE588023CF}" srcOrd="1" destOrd="0" presId="urn:microsoft.com/office/officeart/2008/layout/PictureStrips"/>
    <dgm:cxn modelId="{C75B2970-1397-4CB1-93E3-1CBAD0FC14AF}" type="presParOf" srcId="{B47583F6-6D50-4576-8984-BA46A8DB1FED}" destId="{DC28F671-A1C7-4D4F-B53A-43ED9E78977B}" srcOrd="2" destOrd="0" presId="urn:microsoft.com/office/officeart/2008/layout/PictureStrips"/>
    <dgm:cxn modelId="{DD54B00C-F1AD-401B-9602-794F50F12533}" type="presParOf" srcId="{DC28F671-A1C7-4D4F-B53A-43ED9E78977B}" destId="{CEA1D0DA-E487-4AA4-9FE2-FB77E7A2386C}" srcOrd="0" destOrd="0" presId="urn:microsoft.com/office/officeart/2008/layout/PictureStrips"/>
    <dgm:cxn modelId="{884B1780-CD1A-4B01-9E5A-9B7E60C6553A}" type="presParOf" srcId="{DC28F671-A1C7-4D4F-B53A-43ED9E78977B}" destId="{5F6C26D3-007C-4187-A5BF-A44D02F201B3}" srcOrd="1" destOrd="0" presId="urn:microsoft.com/office/officeart/2008/layout/PictureStrips"/>
    <dgm:cxn modelId="{AFEC5446-1733-412A-AADF-76E5EA0D0986}" type="presParOf" srcId="{B47583F6-6D50-4576-8984-BA46A8DB1FED}" destId="{DF76ED7A-F48B-4D66-AFA7-9869277060E1}" srcOrd="3" destOrd="0" presId="urn:microsoft.com/office/officeart/2008/layout/PictureStrips"/>
    <dgm:cxn modelId="{EFD0625B-E134-4EA3-BADD-E003D72344B1}" type="presParOf" srcId="{B47583F6-6D50-4576-8984-BA46A8DB1FED}" destId="{14E2B505-46EA-4799-99C8-4651BDB3B3BA}" srcOrd="4" destOrd="0" presId="urn:microsoft.com/office/officeart/2008/layout/PictureStrips"/>
    <dgm:cxn modelId="{9B909A45-67C3-4BE6-AA46-CB52538C98B0}" type="presParOf" srcId="{14E2B505-46EA-4799-99C8-4651BDB3B3BA}" destId="{8B68C11B-8F71-4B46-BEDE-86E7EB9D2F50}" srcOrd="0" destOrd="0" presId="urn:microsoft.com/office/officeart/2008/layout/PictureStrips"/>
    <dgm:cxn modelId="{C4C3087C-D615-4B3B-B529-0D2593873512}" type="presParOf" srcId="{14E2B505-46EA-4799-99C8-4651BDB3B3BA}" destId="{FE9E9F08-EDB4-440D-8329-D2E44C452597}"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24A2600-99B0-4D46-85AC-DA25BB883B8E}"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s-CO"/>
        </a:p>
      </dgm:t>
    </dgm:pt>
    <dgm:pt modelId="{170DA77F-67FD-4BE2-84EA-CB2034013E46}">
      <dgm:prSet phldrT="[Texto]" custT="1"/>
      <dgm:spPr/>
      <dgm:t>
        <a:bodyPr/>
        <a:lstStyle/>
        <a:p>
          <a:r>
            <a:rPr lang="es-CO" sz="1600" dirty="0">
              <a:solidFill>
                <a:schemeClr val="tx1"/>
              </a:solidFill>
            </a:rPr>
            <a:t>No promuevo ni ejecuto políticas, programas o medidas que afectan la igualdad y la libertad de personas</a:t>
          </a:r>
        </a:p>
      </dgm:t>
    </dgm:pt>
    <dgm:pt modelId="{FA842B97-3B28-4281-957F-1B69A04D76AE}" type="parTrans" cxnId="{FB2C039F-DB51-4380-9041-34E942EE55EA}">
      <dgm:prSet/>
      <dgm:spPr/>
      <dgm:t>
        <a:bodyPr/>
        <a:lstStyle/>
        <a:p>
          <a:endParaRPr lang="es-CO"/>
        </a:p>
      </dgm:t>
    </dgm:pt>
    <dgm:pt modelId="{DD87FBE8-6E9B-47FD-ACDC-0655845E5120}" type="sibTrans" cxnId="{FB2C039F-DB51-4380-9041-34E942EE55EA}">
      <dgm:prSet/>
      <dgm:spPr/>
      <dgm:t>
        <a:bodyPr/>
        <a:lstStyle/>
        <a:p>
          <a:endParaRPr lang="es-CO"/>
        </a:p>
      </dgm:t>
    </dgm:pt>
    <dgm:pt modelId="{F44E65DA-ECF3-4369-9B2A-390444BA02BE}">
      <dgm:prSet phldrT="[Texto]" custT="1"/>
      <dgm:spPr/>
      <dgm:t>
        <a:bodyPr/>
        <a:lstStyle/>
        <a:p>
          <a:r>
            <a:rPr lang="es-CO" sz="1600" dirty="0">
              <a:solidFill>
                <a:schemeClr val="tx1"/>
              </a:solidFill>
            </a:rPr>
            <a:t>No favorezco el punto de vista de un grupo de interés sin </a:t>
          </a:r>
          <a:r>
            <a:rPr lang="es-CO" sz="1600" b="1" dirty="0">
              <a:solidFill>
                <a:schemeClr val="tx1"/>
              </a:solidFill>
            </a:rPr>
            <a:t>tener en cuenta a todos los actores involucrados en una situación</a:t>
          </a:r>
          <a:r>
            <a:rPr lang="es-CO" sz="1600" dirty="0">
              <a:solidFill>
                <a:schemeClr val="tx1"/>
              </a:solidFill>
            </a:rPr>
            <a:t>. </a:t>
          </a:r>
        </a:p>
      </dgm:t>
    </dgm:pt>
    <dgm:pt modelId="{107E7751-18CB-4F27-91F9-36A7E9751F23}" type="parTrans" cxnId="{7164E90E-D793-4ABA-BF54-86AB15436D2C}">
      <dgm:prSet/>
      <dgm:spPr/>
      <dgm:t>
        <a:bodyPr/>
        <a:lstStyle/>
        <a:p>
          <a:endParaRPr lang="es-CO"/>
        </a:p>
      </dgm:t>
    </dgm:pt>
    <dgm:pt modelId="{7C001813-2B6D-4AB1-B85F-53EE1E5A5F66}" type="sibTrans" cxnId="{7164E90E-D793-4ABA-BF54-86AB15436D2C}">
      <dgm:prSet/>
      <dgm:spPr/>
      <dgm:t>
        <a:bodyPr/>
        <a:lstStyle/>
        <a:p>
          <a:endParaRPr lang="es-CO"/>
        </a:p>
      </dgm:t>
    </dgm:pt>
    <dgm:pt modelId="{DF36ADF6-78D9-4486-93C1-D89AF9D317E7}">
      <dgm:prSet phldrT="[Texto]" custT="1"/>
      <dgm:spPr/>
      <dgm:t>
        <a:bodyPr/>
        <a:lstStyle/>
        <a:p>
          <a:r>
            <a:rPr lang="es-CO" sz="1600" dirty="0">
              <a:solidFill>
                <a:schemeClr val="tx1"/>
              </a:solidFill>
            </a:rPr>
            <a:t>Nunca permito que odios, simpatías, antipatías, caprichos, presiones o intereses de orden personal o grupal interfieran en mi criterio, toma de decisión y gestión pública.</a:t>
          </a:r>
        </a:p>
      </dgm:t>
    </dgm:pt>
    <dgm:pt modelId="{ACD2B3B4-D000-4CBB-B4E4-116817DC36B5}" type="parTrans" cxnId="{BA9C9D34-8CB2-4DC3-8C22-5356C8FB9D1C}">
      <dgm:prSet/>
      <dgm:spPr/>
      <dgm:t>
        <a:bodyPr/>
        <a:lstStyle/>
        <a:p>
          <a:endParaRPr lang="es-CO"/>
        </a:p>
      </dgm:t>
    </dgm:pt>
    <dgm:pt modelId="{02DA7840-9374-47CC-81A0-B2B2D1889B11}" type="sibTrans" cxnId="{BA9C9D34-8CB2-4DC3-8C22-5356C8FB9D1C}">
      <dgm:prSet/>
      <dgm:spPr/>
      <dgm:t>
        <a:bodyPr/>
        <a:lstStyle/>
        <a:p>
          <a:endParaRPr lang="es-CO"/>
        </a:p>
      </dgm:t>
    </dgm:pt>
    <dgm:pt modelId="{E09F7E65-18F1-4258-BB78-CA7E595E3271}" type="pres">
      <dgm:prSet presAssocID="{024A2600-99B0-4D46-85AC-DA25BB883B8E}" presName="Name0" presStyleCnt="0">
        <dgm:presLayoutVars>
          <dgm:dir/>
          <dgm:resizeHandles val="exact"/>
        </dgm:presLayoutVars>
      </dgm:prSet>
      <dgm:spPr/>
      <dgm:t>
        <a:bodyPr/>
        <a:lstStyle/>
        <a:p>
          <a:endParaRPr lang="es-ES"/>
        </a:p>
      </dgm:t>
    </dgm:pt>
    <dgm:pt modelId="{8B2E2DB3-2915-4082-AFB2-496239E47387}" type="pres">
      <dgm:prSet presAssocID="{170DA77F-67FD-4BE2-84EA-CB2034013E46}" presName="composite" presStyleCnt="0"/>
      <dgm:spPr/>
    </dgm:pt>
    <dgm:pt modelId="{6979F0D1-3E99-44CB-A7C0-3DF18B7C6BD9}" type="pres">
      <dgm:prSet presAssocID="{170DA77F-67FD-4BE2-84EA-CB2034013E46}" presName="rect1" presStyleLbl="trAlignAcc1" presStyleIdx="0" presStyleCnt="3">
        <dgm:presLayoutVars>
          <dgm:bulletEnabled val="1"/>
        </dgm:presLayoutVars>
      </dgm:prSet>
      <dgm:spPr/>
      <dgm:t>
        <a:bodyPr/>
        <a:lstStyle/>
        <a:p>
          <a:endParaRPr lang="es-ES"/>
        </a:p>
      </dgm:t>
    </dgm:pt>
    <dgm:pt modelId="{884627BC-800A-4517-B3F7-2A5CE146AC7F}" type="pres">
      <dgm:prSet presAssocID="{170DA77F-67FD-4BE2-84EA-CB2034013E46}" presName="rect2"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rcRect/>
          <a:stretch>
            <a:fillRect l="-25000" r="-25000"/>
          </a:stretch>
        </a:blipFill>
      </dgm:spPr>
      <dgm:t>
        <a:bodyPr/>
        <a:lstStyle/>
        <a:p>
          <a:endParaRPr lang="es-ES"/>
        </a:p>
      </dgm:t>
      <dgm:extLst>
        <a:ext uri="{E40237B7-FDA0-4F09-8148-C483321AD2D9}">
          <dgm14:cNvPr xmlns:dgm14="http://schemas.microsoft.com/office/drawing/2010/diagram" id="0" name="" descr="Mano con dedo índice apuntando a la derecha "/>
        </a:ext>
      </dgm:extLst>
    </dgm:pt>
    <dgm:pt modelId="{EE66A69B-2A56-48D4-8145-6769E9299DC5}" type="pres">
      <dgm:prSet presAssocID="{DD87FBE8-6E9B-47FD-ACDC-0655845E5120}" presName="sibTrans" presStyleCnt="0"/>
      <dgm:spPr/>
    </dgm:pt>
    <dgm:pt modelId="{F3FB5646-0354-4D7B-A06D-380909B976F7}" type="pres">
      <dgm:prSet presAssocID="{F44E65DA-ECF3-4369-9B2A-390444BA02BE}" presName="composite" presStyleCnt="0"/>
      <dgm:spPr/>
    </dgm:pt>
    <dgm:pt modelId="{3A47626F-71E4-4597-A124-006BBA1FB359}" type="pres">
      <dgm:prSet presAssocID="{F44E65DA-ECF3-4369-9B2A-390444BA02BE}" presName="rect1" presStyleLbl="trAlignAcc1" presStyleIdx="1" presStyleCnt="3">
        <dgm:presLayoutVars>
          <dgm:bulletEnabled val="1"/>
        </dgm:presLayoutVars>
      </dgm:prSet>
      <dgm:spPr/>
      <dgm:t>
        <a:bodyPr/>
        <a:lstStyle/>
        <a:p>
          <a:endParaRPr lang="es-ES"/>
        </a:p>
      </dgm:t>
    </dgm:pt>
    <dgm:pt modelId="{2B414FE4-EA08-4073-9D79-21F9AE56C38B}" type="pres">
      <dgm:prSet presAssocID="{F44E65DA-ECF3-4369-9B2A-390444BA02BE}" presName="rect2" presStyleLbl="fgImgPlac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l="-25000" r="-25000"/>
          </a:stretch>
        </a:blipFill>
      </dgm:spPr>
      <dgm:t>
        <a:bodyPr/>
        <a:lstStyle/>
        <a:p>
          <a:endParaRPr lang="es-ES"/>
        </a:p>
      </dgm:t>
      <dgm:extLst>
        <a:ext uri="{E40237B7-FDA0-4F09-8148-C483321AD2D9}">
          <dgm14:cNvPr xmlns:dgm14="http://schemas.microsoft.com/office/drawing/2010/diagram" id="0" name="" descr="Equipo"/>
        </a:ext>
      </dgm:extLst>
    </dgm:pt>
    <dgm:pt modelId="{4572F421-9C7A-45E6-A99B-B07B5082B02B}" type="pres">
      <dgm:prSet presAssocID="{7C001813-2B6D-4AB1-B85F-53EE1E5A5F66}" presName="sibTrans" presStyleCnt="0"/>
      <dgm:spPr/>
    </dgm:pt>
    <dgm:pt modelId="{E27AFEF3-2F08-4F8A-8E07-985B772CA96B}" type="pres">
      <dgm:prSet presAssocID="{DF36ADF6-78D9-4486-93C1-D89AF9D317E7}" presName="composite" presStyleCnt="0"/>
      <dgm:spPr/>
    </dgm:pt>
    <dgm:pt modelId="{12197936-E7F5-42F5-ABBF-5A6912839950}" type="pres">
      <dgm:prSet presAssocID="{DF36ADF6-78D9-4486-93C1-D89AF9D317E7}" presName="rect1" presStyleLbl="trAlignAcc1" presStyleIdx="2" presStyleCnt="3">
        <dgm:presLayoutVars>
          <dgm:bulletEnabled val="1"/>
        </dgm:presLayoutVars>
      </dgm:prSet>
      <dgm:spPr/>
      <dgm:t>
        <a:bodyPr/>
        <a:lstStyle/>
        <a:p>
          <a:endParaRPr lang="es-ES"/>
        </a:p>
      </dgm:t>
    </dgm:pt>
    <dgm:pt modelId="{5D6993F3-1806-4765-9B13-D1498C2085A3}" type="pres">
      <dgm:prSet presAssocID="{DF36ADF6-78D9-4486-93C1-D89AF9D317E7}" presName="rect2"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l="-25000" r="-25000"/>
          </a:stretch>
        </a:blipFill>
      </dgm:spPr>
      <dgm:t>
        <a:bodyPr/>
        <a:lstStyle/>
        <a:p>
          <a:endParaRPr lang="es-ES"/>
        </a:p>
      </dgm:t>
      <dgm:extLst>
        <a:ext uri="{E40237B7-FDA0-4F09-8148-C483321AD2D9}">
          <dgm14:cNvPr xmlns:dgm14="http://schemas.microsoft.com/office/drawing/2010/diagram" id="0" name="" descr="Baile"/>
        </a:ext>
      </dgm:extLst>
    </dgm:pt>
  </dgm:ptLst>
  <dgm:cxnLst>
    <dgm:cxn modelId="{FB2C039F-DB51-4380-9041-34E942EE55EA}" srcId="{024A2600-99B0-4D46-85AC-DA25BB883B8E}" destId="{170DA77F-67FD-4BE2-84EA-CB2034013E46}" srcOrd="0" destOrd="0" parTransId="{FA842B97-3B28-4281-957F-1B69A04D76AE}" sibTransId="{DD87FBE8-6E9B-47FD-ACDC-0655845E5120}"/>
    <dgm:cxn modelId="{00941991-534D-486F-B9D3-21EC66E08ED6}" type="presOf" srcId="{170DA77F-67FD-4BE2-84EA-CB2034013E46}" destId="{6979F0D1-3E99-44CB-A7C0-3DF18B7C6BD9}" srcOrd="0" destOrd="0" presId="urn:microsoft.com/office/officeart/2008/layout/PictureStrips"/>
    <dgm:cxn modelId="{7164E90E-D793-4ABA-BF54-86AB15436D2C}" srcId="{024A2600-99B0-4D46-85AC-DA25BB883B8E}" destId="{F44E65DA-ECF3-4369-9B2A-390444BA02BE}" srcOrd="1" destOrd="0" parTransId="{107E7751-18CB-4F27-91F9-36A7E9751F23}" sibTransId="{7C001813-2B6D-4AB1-B85F-53EE1E5A5F66}"/>
    <dgm:cxn modelId="{BA9C9D34-8CB2-4DC3-8C22-5356C8FB9D1C}" srcId="{024A2600-99B0-4D46-85AC-DA25BB883B8E}" destId="{DF36ADF6-78D9-4486-93C1-D89AF9D317E7}" srcOrd="2" destOrd="0" parTransId="{ACD2B3B4-D000-4CBB-B4E4-116817DC36B5}" sibTransId="{02DA7840-9374-47CC-81A0-B2B2D1889B11}"/>
    <dgm:cxn modelId="{42110256-8A79-43D8-B7C7-F05C26980B33}" type="presOf" srcId="{F44E65DA-ECF3-4369-9B2A-390444BA02BE}" destId="{3A47626F-71E4-4597-A124-006BBA1FB359}" srcOrd="0" destOrd="0" presId="urn:microsoft.com/office/officeart/2008/layout/PictureStrips"/>
    <dgm:cxn modelId="{9427DC76-EAFA-4975-BD4A-6B9FD565C4A2}" type="presOf" srcId="{024A2600-99B0-4D46-85AC-DA25BB883B8E}" destId="{E09F7E65-18F1-4258-BB78-CA7E595E3271}" srcOrd="0" destOrd="0" presId="urn:microsoft.com/office/officeart/2008/layout/PictureStrips"/>
    <dgm:cxn modelId="{F4DC3AAE-BEB3-4A49-BA77-846665035351}" type="presOf" srcId="{DF36ADF6-78D9-4486-93C1-D89AF9D317E7}" destId="{12197936-E7F5-42F5-ABBF-5A6912839950}" srcOrd="0" destOrd="0" presId="urn:microsoft.com/office/officeart/2008/layout/PictureStrips"/>
    <dgm:cxn modelId="{8128987B-2F54-41C8-B54D-EF9DB7991ABC}" type="presParOf" srcId="{E09F7E65-18F1-4258-BB78-CA7E595E3271}" destId="{8B2E2DB3-2915-4082-AFB2-496239E47387}" srcOrd="0" destOrd="0" presId="urn:microsoft.com/office/officeart/2008/layout/PictureStrips"/>
    <dgm:cxn modelId="{519049BB-8C4E-4BFA-9AA6-E29B57E964E0}" type="presParOf" srcId="{8B2E2DB3-2915-4082-AFB2-496239E47387}" destId="{6979F0D1-3E99-44CB-A7C0-3DF18B7C6BD9}" srcOrd="0" destOrd="0" presId="urn:microsoft.com/office/officeart/2008/layout/PictureStrips"/>
    <dgm:cxn modelId="{5156D122-B904-4C9B-9F99-5D5E527343F9}" type="presParOf" srcId="{8B2E2DB3-2915-4082-AFB2-496239E47387}" destId="{884627BC-800A-4517-B3F7-2A5CE146AC7F}" srcOrd="1" destOrd="0" presId="urn:microsoft.com/office/officeart/2008/layout/PictureStrips"/>
    <dgm:cxn modelId="{E130DBF8-C5F5-446B-A30F-0A7F274805E4}" type="presParOf" srcId="{E09F7E65-18F1-4258-BB78-CA7E595E3271}" destId="{EE66A69B-2A56-48D4-8145-6769E9299DC5}" srcOrd="1" destOrd="0" presId="urn:microsoft.com/office/officeart/2008/layout/PictureStrips"/>
    <dgm:cxn modelId="{C876173B-D14B-4C91-A30D-1E0CDAB22528}" type="presParOf" srcId="{E09F7E65-18F1-4258-BB78-CA7E595E3271}" destId="{F3FB5646-0354-4D7B-A06D-380909B976F7}" srcOrd="2" destOrd="0" presId="urn:microsoft.com/office/officeart/2008/layout/PictureStrips"/>
    <dgm:cxn modelId="{812F418A-81AB-4B4D-BE75-6D385F4DB1C5}" type="presParOf" srcId="{F3FB5646-0354-4D7B-A06D-380909B976F7}" destId="{3A47626F-71E4-4597-A124-006BBA1FB359}" srcOrd="0" destOrd="0" presId="urn:microsoft.com/office/officeart/2008/layout/PictureStrips"/>
    <dgm:cxn modelId="{316983C9-90C5-454D-AFC2-0A29AC4E6D8A}" type="presParOf" srcId="{F3FB5646-0354-4D7B-A06D-380909B976F7}" destId="{2B414FE4-EA08-4073-9D79-21F9AE56C38B}" srcOrd="1" destOrd="0" presId="urn:microsoft.com/office/officeart/2008/layout/PictureStrips"/>
    <dgm:cxn modelId="{16E54117-F2A6-4654-A43A-5E422A45F399}" type="presParOf" srcId="{E09F7E65-18F1-4258-BB78-CA7E595E3271}" destId="{4572F421-9C7A-45E6-A99B-B07B5082B02B}" srcOrd="3" destOrd="0" presId="urn:microsoft.com/office/officeart/2008/layout/PictureStrips"/>
    <dgm:cxn modelId="{8570E6CF-7ECE-4AAB-8643-75396121E35F}" type="presParOf" srcId="{E09F7E65-18F1-4258-BB78-CA7E595E3271}" destId="{E27AFEF3-2F08-4F8A-8E07-985B772CA96B}" srcOrd="4" destOrd="0" presId="urn:microsoft.com/office/officeart/2008/layout/PictureStrips"/>
    <dgm:cxn modelId="{835D7773-AE33-40F3-AEA8-3DB15AC0B698}" type="presParOf" srcId="{E27AFEF3-2F08-4F8A-8E07-985B772CA96B}" destId="{12197936-E7F5-42F5-ABBF-5A6912839950}" srcOrd="0" destOrd="0" presId="urn:microsoft.com/office/officeart/2008/layout/PictureStrips"/>
    <dgm:cxn modelId="{60E3D3DE-4AE7-4961-8EBC-2156BD1CA3CD}" type="presParOf" srcId="{E27AFEF3-2F08-4F8A-8E07-985B772CA96B}" destId="{5D6993F3-1806-4765-9B13-D1498C2085A3}" srcOrd="1" destOrd="0" presId="urn:microsoft.com/office/officeart/2008/layout/PictureStrip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27036EE-8BDA-46E3-83D6-1007CDE59DD2}"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79097BA7-BCC8-4FD6-AE2C-346871C869ED}">
      <dgm:prSet/>
      <dgm:spPr/>
      <dgm:t>
        <a:bodyPr/>
        <a:lstStyle/>
        <a:p>
          <a:r>
            <a:rPr lang="es-ES_tradnl"/>
            <a:t>El Banco Inmobiliario de Floridablanca, pensando en el bienestar físico y emocional de sus trabajadores y contratistas define las siguientes directrices en cuanto al consumo de tabaco, alcohol y/o otras drogas o sustancias que afecten la salud de las personas: </a:t>
          </a:r>
          <a:endParaRPr lang="en-US"/>
        </a:p>
      </dgm:t>
    </dgm:pt>
    <dgm:pt modelId="{CD1CE5AD-C4BE-4D10-AC7C-E37C634E4254}" type="parTrans" cxnId="{38470963-8057-4F44-BD90-5B594C3A93F4}">
      <dgm:prSet/>
      <dgm:spPr/>
      <dgm:t>
        <a:bodyPr/>
        <a:lstStyle/>
        <a:p>
          <a:endParaRPr lang="en-US"/>
        </a:p>
      </dgm:t>
    </dgm:pt>
    <dgm:pt modelId="{69D0C247-D170-45CB-A567-D8BE61C3C22F}" type="sibTrans" cxnId="{38470963-8057-4F44-BD90-5B594C3A93F4}">
      <dgm:prSet/>
      <dgm:spPr/>
      <dgm:t>
        <a:bodyPr/>
        <a:lstStyle/>
        <a:p>
          <a:endParaRPr lang="en-US"/>
        </a:p>
      </dgm:t>
    </dgm:pt>
    <dgm:pt modelId="{99329365-94E6-4B89-B2E0-D9ACC468AEF1}">
      <dgm:prSet/>
      <dgm:spPr/>
      <dgm:t>
        <a:bodyPr/>
        <a:lstStyle/>
        <a:p>
          <a:r>
            <a:rPr lang="es-ES_tradnl"/>
            <a:t>Los servidores públicos y contratistas del Banco Inmobiliario de Floridablanca, deben ejecutar sus actividades libres de los efectos de sustancias psicoactivas. </a:t>
          </a:r>
          <a:endParaRPr lang="en-US"/>
        </a:p>
      </dgm:t>
    </dgm:pt>
    <dgm:pt modelId="{F8DCD04B-461B-4FFB-BDE2-5C3E16D3C42E}" type="parTrans" cxnId="{FF929232-F954-406C-973A-C452011A6F32}">
      <dgm:prSet/>
      <dgm:spPr/>
      <dgm:t>
        <a:bodyPr/>
        <a:lstStyle/>
        <a:p>
          <a:endParaRPr lang="en-US"/>
        </a:p>
      </dgm:t>
    </dgm:pt>
    <dgm:pt modelId="{7E4C8AE9-C0FF-4E2C-A6FC-D9ED9238E791}" type="sibTrans" cxnId="{FF929232-F954-406C-973A-C452011A6F32}">
      <dgm:prSet/>
      <dgm:spPr/>
      <dgm:t>
        <a:bodyPr/>
        <a:lstStyle/>
        <a:p>
          <a:endParaRPr lang="en-US"/>
        </a:p>
      </dgm:t>
    </dgm:pt>
    <dgm:pt modelId="{6E681E4C-5187-41DE-8364-D1A0ABF29136}">
      <dgm:prSet/>
      <dgm:spPr/>
      <dgm:t>
        <a:bodyPr/>
        <a:lstStyle/>
        <a:p>
          <a:r>
            <a:rPr lang="es-CO"/>
            <a:t>Se prohíbe el consumo de tabaco en las instalaciones de la entidad incluyendo todos los lugares conexos y anexos, donde se genere afectación a la salud de los demás servidores públicos, contratistas y visitantes.</a:t>
          </a:r>
          <a:endParaRPr lang="en-US"/>
        </a:p>
      </dgm:t>
    </dgm:pt>
    <dgm:pt modelId="{AAF03530-0A75-414F-B230-C8C68F905468}" type="parTrans" cxnId="{953CF2BE-E0CA-4C2D-974F-1F1CD1D8F9E8}">
      <dgm:prSet/>
      <dgm:spPr/>
      <dgm:t>
        <a:bodyPr/>
        <a:lstStyle/>
        <a:p>
          <a:endParaRPr lang="en-US"/>
        </a:p>
      </dgm:t>
    </dgm:pt>
    <dgm:pt modelId="{6B13DCA7-627B-4BBC-AB37-A0063BE73C4E}" type="sibTrans" cxnId="{953CF2BE-E0CA-4C2D-974F-1F1CD1D8F9E8}">
      <dgm:prSet/>
      <dgm:spPr/>
      <dgm:t>
        <a:bodyPr/>
        <a:lstStyle/>
        <a:p>
          <a:endParaRPr lang="en-US"/>
        </a:p>
      </dgm:t>
    </dgm:pt>
    <dgm:pt modelId="{9B493825-F0B7-40BD-BBED-A16B2200D8C5}">
      <dgm:prSet/>
      <dgm:spPr/>
      <dgm:t>
        <a:bodyPr/>
        <a:lstStyle/>
        <a:p>
          <a:r>
            <a:rPr lang="es-ES_tradnl" dirty="0"/>
            <a:t>Establecer mecanismos para dar a conocer a nuestros colaboradores el daño que se genera por el consumo de estas sustancias. </a:t>
          </a:r>
          <a:endParaRPr lang="en-US" dirty="0"/>
        </a:p>
      </dgm:t>
    </dgm:pt>
    <dgm:pt modelId="{7A89FC06-45F6-4887-AB70-B3A6E868CB1E}" type="parTrans" cxnId="{5414AC39-8316-4860-A7E6-B186BE679E0E}">
      <dgm:prSet/>
      <dgm:spPr/>
      <dgm:t>
        <a:bodyPr/>
        <a:lstStyle/>
        <a:p>
          <a:endParaRPr lang="en-US"/>
        </a:p>
      </dgm:t>
    </dgm:pt>
    <dgm:pt modelId="{D882E260-F536-4905-BA75-53EA4A688928}" type="sibTrans" cxnId="{5414AC39-8316-4860-A7E6-B186BE679E0E}">
      <dgm:prSet/>
      <dgm:spPr/>
      <dgm:t>
        <a:bodyPr/>
        <a:lstStyle/>
        <a:p>
          <a:endParaRPr lang="en-US"/>
        </a:p>
      </dgm:t>
    </dgm:pt>
    <dgm:pt modelId="{01AB3F3A-88BF-4BC3-8790-E4D03160808F}">
      <dgm:prSet/>
      <dgm:spPr/>
      <dgm:t>
        <a:bodyPr/>
        <a:lstStyle/>
        <a:p>
          <a:r>
            <a:rPr lang="es-CO"/>
            <a:t>Motivar a los trabajadores afectados por el consumo de estas sustancias, para que participen en programas para su tratamiento. </a:t>
          </a:r>
          <a:endParaRPr lang="en-US"/>
        </a:p>
      </dgm:t>
    </dgm:pt>
    <dgm:pt modelId="{595D8FC9-0647-47EE-8267-C5AD88F4ECAB}" type="parTrans" cxnId="{188D5146-47FB-4B45-A087-FDDD6F3A4CB5}">
      <dgm:prSet/>
      <dgm:spPr/>
      <dgm:t>
        <a:bodyPr/>
        <a:lstStyle/>
        <a:p>
          <a:endParaRPr lang="en-US"/>
        </a:p>
      </dgm:t>
    </dgm:pt>
    <dgm:pt modelId="{9181AAC8-2C8D-491A-B207-C6E421C85F7D}" type="sibTrans" cxnId="{188D5146-47FB-4B45-A087-FDDD6F3A4CB5}">
      <dgm:prSet/>
      <dgm:spPr/>
      <dgm:t>
        <a:bodyPr/>
        <a:lstStyle/>
        <a:p>
          <a:endParaRPr lang="en-US"/>
        </a:p>
      </dgm:t>
    </dgm:pt>
    <dgm:pt modelId="{2EEE5E9F-6322-4AB9-A7AB-748613F53F46}">
      <dgm:prSet/>
      <dgm:spPr/>
      <dgm:t>
        <a:bodyPr/>
        <a:lstStyle/>
        <a:p>
          <a:r>
            <a:rPr lang="es-CO"/>
            <a:t>La empresa se reserva el derecho de realizar pruebas de alcoholemia y/o de consumo de drogas ilícitas o de convocar a terceros para que las hagan.</a:t>
          </a:r>
          <a:endParaRPr lang="en-US"/>
        </a:p>
      </dgm:t>
    </dgm:pt>
    <dgm:pt modelId="{AC481E4D-12C9-4B71-90E0-24373AFDD6A3}" type="parTrans" cxnId="{16DA6B38-896A-4876-88CB-037ED265F2C1}">
      <dgm:prSet/>
      <dgm:spPr/>
      <dgm:t>
        <a:bodyPr/>
        <a:lstStyle/>
        <a:p>
          <a:endParaRPr lang="en-US"/>
        </a:p>
      </dgm:t>
    </dgm:pt>
    <dgm:pt modelId="{EA3BDA11-EC5C-431B-BDFF-4A7C5389D289}" type="sibTrans" cxnId="{16DA6B38-896A-4876-88CB-037ED265F2C1}">
      <dgm:prSet/>
      <dgm:spPr/>
      <dgm:t>
        <a:bodyPr/>
        <a:lstStyle/>
        <a:p>
          <a:endParaRPr lang="en-US"/>
        </a:p>
      </dgm:t>
    </dgm:pt>
    <dgm:pt modelId="{36BCEA4C-70F0-40F9-80EB-66C7EA4DD1E7}">
      <dgm:prSet/>
      <dgm:spPr/>
      <dgm:t>
        <a:bodyPr/>
        <a:lstStyle/>
        <a:p>
          <a:r>
            <a:rPr lang="es-CO"/>
            <a:t>Quien incumpla con esta política deberá someterse a lo definido en el reglamento interno de trabajo. </a:t>
          </a:r>
          <a:endParaRPr lang="en-US"/>
        </a:p>
      </dgm:t>
    </dgm:pt>
    <dgm:pt modelId="{624DB413-875A-4F16-A0D4-59E093B2C5EA}" type="parTrans" cxnId="{630633BF-B04A-4315-914D-450026D12C5A}">
      <dgm:prSet/>
      <dgm:spPr/>
      <dgm:t>
        <a:bodyPr/>
        <a:lstStyle/>
        <a:p>
          <a:endParaRPr lang="en-US"/>
        </a:p>
      </dgm:t>
    </dgm:pt>
    <dgm:pt modelId="{C5C62595-5EAD-4249-BBD3-74D89A692771}" type="sibTrans" cxnId="{630633BF-B04A-4315-914D-450026D12C5A}">
      <dgm:prSet/>
      <dgm:spPr/>
      <dgm:t>
        <a:bodyPr/>
        <a:lstStyle/>
        <a:p>
          <a:endParaRPr lang="en-US"/>
        </a:p>
      </dgm:t>
    </dgm:pt>
    <dgm:pt modelId="{C9A5C54E-9DA1-42FD-BBD0-FB3DDEE4E6B1}" type="pres">
      <dgm:prSet presAssocID="{127036EE-8BDA-46E3-83D6-1007CDE59DD2}" presName="linear" presStyleCnt="0">
        <dgm:presLayoutVars>
          <dgm:animLvl val="lvl"/>
          <dgm:resizeHandles val="exact"/>
        </dgm:presLayoutVars>
      </dgm:prSet>
      <dgm:spPr/>
      <dgm:t>
        <a:bodyPr/>
        <a:lstStyle/>
        <a:p>
          <a:endParaRPr lang="es-ES"/>
        </a:p>
      </dgm:t>
    </dgm:pt>
    <dgm:pt modelId="{5699E30D-274B-4AB9-82A5-11F691A51076}" type="pres">
      <dgm:prSet presAssocID="{79097BA7-BCC8-4FD6-AE2C-346871C869ED}" presName="parentText" presStyleLbl="node1" presStyleIdx="0" presStyleCnt="1">
        <dgm:presLayoutVars>
          <dgm:chMax val="0"/>
          <dgm:bulletEnabled val="1"/>
        </dgm:presLayoutVars>
      </dgm:prSet>
      <dgm:spPr/>
      <dgm:t>
        <a:bodyPr/>
        <a:lstStyle/>
        <a:p>
          <a:endParaRPr lang="es-ES"/>
        </a:p>
      </dgm:t>
    </dgm:pt>
    <dgm:pt modelId="{9E66F925-8F29-4134-A01B-FA5C335C1DA1}" type="pres">
      <dgm:prSet presAssocID="{79097BA7-BCC8-4FD6-AE2C-346871C869ED}" presName="childText" presStyleLbl="revTx" presStyleIdx="0" presStyleCnt="1">
        <dgm:presLayoutVars>
          <dgm:bulletEnabled val="1"/>
        </dgm:presLayoutVars>
      </dgm:prSet>
      <dgm:spPr/>
      <dgm:t>
        <a:bodyPr/>
        <a:lstStyle/>
        <a:p>
          <a:endParaRPr lang="es-ES"/>
        </a:p>
      </dgm:t>
    </dgm:pt>
  </dgm:ptLst>
  <dgm:cxnLst>
    <dgm:cxn modelId="{82A2CE0B-A28C-453A-A337-3C4E727C2B60}" type="presOf" srcId="{99329365-94E6-4B89-B2E0-D9ACC468AEF1}" destId="{9E66F925-8F29-4134-A01B-FA5C335C1DA1}" srcOrd="0" destOrd="0" presId="urn:microsoft.com/office/officeart/2005/8/layout/vList2"/>
    <dgm:cxn modelId="{630633BF-B04A-4315-914D-450026D12C5A}" srcId="{79097BA7-BCC8-4FD6-AE2C-346871C869ED}" destId="{36BCEA4C-70F0-40F9-80EB-66C7EA4DD1E7}" srcOrd="5" destOrd="0" parTransId="{624DB413-875A-4F16-A0D4-59E093B2C5EA}" sibTransId="{C5C62595-5EAD-4249-BBD3-74D89A692771}"/>
    <dgm:cxn modelId="{FF929232-F954-406C-973A-C452011A6F32}" srcId="{79097BA7-BCC8-4FD6-AE2C-346871C869ED}" destId="{99329365-94E6-4B89-B2E0-D9ACC468AEF1}" srcOrd="0" destOrd="0" parTransId="{F8DCD04B-461B-4FFB-BDE2-5C3E16D3C42E}" sibTransId="{7E4C8AE9-C0FF-4E2C-A6FC-D9ED9238E791}"/>
    <dgm:cxn modelId="{953CF2BE-E0CA-4C2D-974F-1F1CD1D8F9E8}" srcId="{79097BA7-BCC8-4FD6-AE2C-346871C869ED}" destId="{6E681E4C-5187-41DE-8364-D1A0ABF29136}" srcOrd="1" destOrd="0" parTransId="{AAF03530-0A75-414F-B230-C8C68F905468}" sibTransId="{6B13DCA7-627B-4BBC-AB37-A0063BE73C4E}"/>
    <dgm:cxn modelId="{43BD02A1-AAF0-4E00-9868-452A3B7EA306}" type="presOf" srcId="{79097BA7-BCC8-4FD6-AE2C-346871C869ED}" destId="{5699E30D-274B-4AB9-82A5-11F691A51076}" srcOrd="0" destOrd="0" presId="urn:microsoft.com/office/officeart/2005/8/layout/vList2"/>
    <dgm:cxn modelId="{0805B99F-CBC4-422E-8A3F-4D63DAE207E0}" type="presOf" srcId="{36BCEA4C-70F0-40F9-80EB-66C7EA4DD1E7}" destId="{9E66F925-8F29-4134-A01B-FA5C335C1DA1}" srcOrd="0" destOrd="5" presId="urn:microsoft.com/office/officeart/2005/8/layout/vList2"/>
    <dgm:cxn modelId="{7309D9A7-6EBD-48B8-B5F2-F989A364BE6D}" type="presOf" srcId="{127036EE-8BDA-46E3-83D6-1007CDE59DD2}" destId="{C9A5C54E-9DA1-42FD-BBD0-FB3DDEE4E6B1}" srcOrd="0" destOrd="0" presId="urn:microsoft.com/office/officeart/2005/8/layout/vList2"/>
    <dgm:cxn modelId="{B473685B-271B-4296-B326-24DE8D67F263}" type="presOf" srcId="{6E681E4C-5187-41DE-8364-D1A0ABF29136}" destId="{9E66F925-8F29-4134-A01B-FA5C335C1DA1}" srcOrd="0" destOrd="1" presId="urn:microsoft.com/office/officeart/2005/8/layout/vList2"/>
    <dgm:cxn modelId="{5414AC39-8316-4860-A7E6-B186BE679E0E}" srcId="{79097BA7-BCC8-4FD6-AE2C-346871C869ED}" destId="{9B493825-F0B7-40BD-BBED-A16B2200D8C5}" srcOrd="2" destOrd="0" parTransId="{7A89FC06-45F6-4887-AB70-B3A6E868CB1E}" sibTransId="{D882E260-F536-4905-BA75-53EA4A688928}"/>
    <dgm:cxn modelId="{188D5146-47FB-4B45-A087-FDDD6F3A4CB5}" srcId="{79097BA7-BCC8-4FD6-AE2C-346871C869ED}" destId="{01AB3F3A-88BF-4BC3-8790-E4D03160808F}" srcOrd="3" destOrd="0" parTransId="{595D8FC9-0647-47EE-8267-C5AD88F4ECAB}" sibTransId="{9181AAC8-2C8D-491A-B207-C6E421C85F7D}"/>
    <dgm:cxn modelId="{16DA6B38-896A-4876-88CB-037ED265F2C1}" srcId="{79097BA7-BCC8-4FD6-AE2C-346871C869ED}" destId="{2EEE5E9F-6322-4AB9-A7AB-748613F53F46}" srcOrd="4" destOrd="0" parTransId="{AC481E4D-12C9-4B71-90E0-24373AFDD6A3}" sibTransId="{EA3BDA11-EC5C-431B-BDFF-4A7C5389D289}"/>
    <dgm:cxn modelId="{BDC05133-3407-4BCF-A447-F6A46AA9A453}" type="presOf" srcId="{9B493825-F0B7-40BD-BBED-A16B2200D8C5}" destId="{9E66F925-8F29-4134-A01B-FA5C335C1DA1}" srcOrd="0" destOrd="2" presId="urn:microsoft.com/office/officeart/2005/8/layout/vList2"/>
    <dgm:cxn modelId="{38470963-8057-4F44-BD90-5B594C3A93F4}" srcId="{127036EE-8BDA-46E3-83D6-1007CDE59DD2}" destId="{79097BA7-BCC8-4FD6-AE2C-346871C869ED}" srcOrd="0" destOrd="0" parTransId="{CD1CE5AD-C4BE-4D10-AC7C-E37C634E4254}" sibTransId="{69D0C247-D170-45CB-A567-D8BE61C3C22F}"/>
    <dgm:cxn modelId="{7305E756-8F45-49FA-B494-18664918515A}" type="presOf" srcId="{01AB3F3A-88BF-4BC3-8790-E4D03160808F}" destId="{9E66F925-8F29-4134-A01B-FA5C335C1DA1}" srcOrd="0" destOrd="3" presId="urn:microsoft.com/office/officeart/2005/8/layout/vList2"/>
    <dgm:cxn modelId="{D94E2A03-22BE-4B25-8E19-BFB4FB49A924}" type="presOf" srcId="{2EEE5E9F-6322-4AB9-A7AB-748613F53F46}" destId="{9E66F925-8F29-4134-A01B-FA5C335C1DA1}" srcOrd="0" destOrd="4" presId="urn:microsoft.com/office/officeart/2005/8/layout/vList2"/>
    <dgm:cxn modelId="{588B702F-533A-43B6-907F-12FAC5F45D6E}" type="presParOf" srcId="{C9A5C54E-9DA1-42FD-BBD0-FB3DDEE4E6B1}" destId="{5699E30D-274B-4AB9-82A5-11F691A51076}" srcOrd="0" destOrd="0" presId="urn:microsoft.com/office/officeart/2005/8/layout/vList2"/>
    <dgm:cxn modelId="{CFB0FBC3-419E-4DB0-A8A3-7FFB2FF71EA0}" type="presParOf" srcId="{C9A5C54E-9DA1-42FD-BBD0-FB3DDEE4E6B1}" destId="{9E66F925-8F29-4134-A01B-FA5C335C1DA1}"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FC99D22-7FB5-4AC6-A0DE-EB353EA57679}"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92730B0E-EF1C-4EC8-AF0C-7BC8FAF8D5EC}">
      <dgm:prSet custT="1"/>
      <dgm:spPr/>
      <dgm:t>
        <a:bodyPr/>
        <a:lstStyle/>
        <a:p>
          <a:pPr>
            <a:lnSpc>
              <a:spcPct val="100000"/>
            </a:lnSpc>
            <a:defRPr cap="all"/>
          </a:pPr>
          <a:r>
            <a:rPr lang="es-CO" sz="1400"/>
            <a:t>Procurar el cuidado integral de nuestra salud.</a:t>
          </a:r>
          <a:endParaRPr lang="en-US" sz="1400"/>
        </a:p>
      </dgm:t>
    </dgm:pt>
    <dgm:pt modelId="{4C79826F-8A5F-4239-BB83-D90E9A253DB7}" type="parTrans" cxnId="{7C9A512F-7098-49EA-B36D-4A6A627433DC}">
      <dgm:prSet/>
      <dgm:spPr/>
      <dgm:t>
        <a:bodyPr/>
        <a:lstStyle/>
        <a:p>
          <a:endParaRPr lang="en-US" sz="2800"/>
        </a:p>
      </dgm:t>
    </dgm:pt>
    <dgm:pt modelId="{F7ECBF1B-377B-4825-B46F-96672CE9E1E0}" type="sibTrans" cxnId="{7C9A512F-7098-49EA-B36D-4A6A627433DC}">
      <dgm:prSet/>
      <dgm:spPr/>
      <dgm:t>
        <a:bodyPr/>
        <a:lstStyle/>
        <a:p>
          <a:endParaRPr lang="en-US" sz="2400"/>
        </a:p>
      </dgm:t>
    </dgm:pt>
    <dgm:pt modelId="{A72DA143-1816-450D-A171-F68BB1B9EB2F}">
      <dgm:prSet custT="1"/>
      <dgm:spPr/>
      <dgm:t>
        <a:bodyPr/>
        <a:lstStyle/>
        <a:p>
          <a:pPr>
            <a:lnSpc>
              <a:spcPct val="100000"/>
            </a:lnSpc>
            <a:defRPr cap="all"/>
          </a:pPr>
          <a:r>
            <a:rPr lang="es-CO" sz="1400"/>
            <a:t>2. Suministrar información clara, veraz y completa sobre su estado de salud.</a:t>
          </a:r>
          <a:endParaRPr lang="en-US" sz="1400"/>
        </a:p>
      </dgm:t>
    </dgm:pt>
    <dgm:pt modelId="{37E1DAC6-7A90-4552-BF00-49693CA17253}" type="parTrans" cxnId="{96B7B300-E506-4DCD-B9BF-3595B9E6D329}">
      <dgm:prSet/>
      <dgm:spPr/>
      <dgm:t>
        <a:bodyPr/>
        <a:lstStyle/>
        <a:p>
          <a:endParaRPr lang="en-US" sz="2800"/>
        </a:p>
      </dgm:t>
    </dgm:pt>
    <dgm:pt modelId="{881D93DA-6260-4A22-9472-36DFA725977D}" type="sibTrans" cxnId="{96B7B300-E506-4DCD-B9BF-3595B9E6D329}">
      <dgm:prSet/>
      <dgm:spPr/>
      <dgm:t>
        <a:bodyPr/>
        <a:lstStyle/>
        <a:p>
          <a:endParaRPr lang="en-US" sz="2400"/>
        </a:p>
      </dgm:t>
    </dgm:pt>
    <dgm:pt modelId="{5208C45B-7FB8-4E25-93AD-794171BDEB49}">
      <dgm:prSet custT="1"/>
      <dgm:spPr/>
      <dgm:t>
        <a:bodyPr/>
        <a:lstStyle/>
        <a:p>
          <a:pPr>
            <a:lnSpc>
              <a:spcPct val="100000"/>
            </a:lnSpc>
            <a:defRPr cap="all"/>
          </a:pPr>
          <a:r>
            <a:rPr lang="es-CO" sz="1400" dirty="0"/>
            <a:t>Cumplir las normas, reglamentos e instrucciones del Sistema de Gestión de Seguridad y Salud en el Trabajo.</a:t>
          </a:r>
          <a:endParaRPr lang="en-US" sz="1400" dirty="0"/>
        </a:p>
      </dgm:t>
    </dgm:pt>
    <dgm:pt modelId="{FE93B4A7-32D7-4F37-B247-ABDB205139D8}" type="parTrans" cxnId="{313AE761-DB52-43A8-AC86-DF9A7467AA27}">
      <dgm:prSet/>
      <dgm:spPr/>
      <dgm:t>
        <a:bodyPr/>
        <a:lstStyle/>
        <a:p>
          <a:endParaRPr lang="en-US" sz="2800"/>
        </a:p>
      </dgm:t>
    </dgm:pt>
    <dgm:pt modelId="{CF92AADE-2AE0-4507-B443-C63AC8A151F2}" type="sibTrans" cxnId="{313AE761-DB52-43A8-AC86-DF9A7467AA27}">
      <dgm:prSet/>
      <dgm:spPr/>
      <dgm:t>
        <a:bodyPr/>
        <a:lstStyle/>
        <a:p>
          <a:endParaRPr lang="en-US" sz="2400"/>
        </a:p>
      </dgm:t>
    </dgm:pt>
    <dgm:pt modelId="{455E0B43-B0B7-4823-9930-2E72E3AC5063}">
      <dgm:prSet custT="1"/>
      <dgm:spPr/>
      <dgm:t>
        <a:bodyPr/>
        <a:lstStyle/>
        <a:p>
          <a:pPr>
            <a:lnSpc>
              <a:spcPct val="100000"/>
            </a:lnSpc>
            <a:defRPr cap="all"/>
          </a:pPr>
          <a:r>
            <a:rPr lang="es-CO" sz="1400" dirty="0"/>
            <a:t>Informar oportunamente al empleador acerca de los peligros y riesgos latentes en nuestro sitio de trabajo.</a:t>
          </a:r>
          <a:endParaRPr lang="en-US" sz="1400" dirty="0"/>
        </a:p>
      </dgm:t>
    </dgm:pt>
    <dgm:pt modelId="{EE4007FC-44E7-420A-8CC2-5DD6E7E8CE4F}" type="parTrans" cxnId="{FAF3B531-A30B-458B-86F6-CCC79B884284}">
      <dgm:prSet/>
      <dgm:spPr/>
      <dgm:t>
        <a:bodyPr/>
        <a:lstStyle/>
        <a:p>
          <a:endParaRPr lang="en-US" sz="2800"/>
        </a:p>
      </dgm:t>
    </dgm:pt>
    <dgm:pt modelId="{68A75245-DA51-4216-91B1-2A66E158F9AC}" type="sibTrans" cxnId="{FAF3B531-A30B-458B-86F6-CCC79B884284}">
      <dgm:prSet/>
      <dgm:spPr/>
      <dgm:t>
        <a:bodyPr/>
        <a:lstStyle/>
        <a:p>
          <a:endParaRPr lang="en-US" sz="2400"/>
        </a:p>
      </dgm:t>
    </dgm:pt>
    <dgm:pt modelId="{91AE0588-9912-4B8F-AB5F-1ED6252801B8}">
      <dgm:prSet custT="1"/>
      <dgm:spPr/>
      <dgm:t>
        <a:bodyPr/>
        <a:lstStyle/>
        <a:p>
          <a:pPr>
            <a:lnSpc>
              <a:spcPct val="100000"/>
            </a:lnSpc>
            <a:defRPr cap="all"/>
          </a:pPr>
          <a:r>
            <a:rPr lang="es-CO" sz="1400" dirty="0"/>
            <a:t>Participar en las actividades de capacitación en Seguridad y Salud en el Trabajo definido en el plan de capacitación del SG-SST</a:t>
          </a:r>
          <a:endParaRPr lang="en-US" sz="1400" dirty="0"/>
        </a:p>
      </dgm:t>
    </dgm:pt>
    <dgm:pt modelId="{8C72BD1C-CF7E-49CE-BD66-98BD4F952661}" type="parTrans" cxnId="{3D7B82CA-59DC-4AC9-8931-CCFDBD7AFD42}">
      <dgm:prSet/>
      <dgm:spPr/>
      <dgm:t>
        <a:bodyPr/>
        <a:lstStyle/>
        <a:p>
          <a:endParaRPr lang="en-US" sz="2800"/>
        </a:p>
      </dgm:t>
    </dgm:pt>
    <dgm:pt modelId="{6CBA912B-A3CB-4985-907F-FAC14F343F44}" type="sibTrans" cxnId="{3D7B82CA-59DC-4AC9-8931-CCFDBD7AFD42}">
      <dgm:prSet/>
      <dgm:spPr/>
      <dgm:t>
        <a:bodyPr/>
        <a:lstStyle/>
        <a:p>
          <a:endParaRPr lang="en-US" sz="2400"/>
        </a:p>
      </dgm:t>
    </dgm:pt>
    <dgm:pt modelId="{A3E8F7A4-EB0A-4FF7-A1E4-FE57FE213DC6}">
      <dgm:prSet custT="1"/>
      <dgm:spPr/>
      <dgm:t>
        <a:bodyPr/>
        <a:lstStyle/>
        <a:p>
          <a:pPr>
            <a:lnSpc>
              <a:spcPct val="100000"/>
            </a:lnSpc>
            <a:defRPr cap="all"/>
          </a:pPr>
          <a:r>
            <a:rPr lang="es-CO" sz="1400" dirty="0"/>
            <a:t>Participar y contribuir al cumplimiento de los objetivos del  Sistema de Gestión de Seguridad y Salud en el Trabajo SG-SST.</a:t>
          </a:r>
          <a:endParaRPr lang="en-US" sz="1400" dirty="0"/>
        </a:p>
      </dgm:t>
    </dgm:pt>
    <dgm:pt modelId="{D9E72E25-9A29-4164-A779-29BD8AD03F09}" type="parTrans" cxnId="{A71C278C-1599-44B7-B375-B486F78B6034}">
      <dgm:prSet/>
      <dgm:spPr/>
      <dgm:t>
        <a:bodyPr/>
        <a:lstStyle/>
        <a:p>
          <a:endParaRPr lang="en-US" sz="2800"/>
        </a:p>
      </dgm:t>
    </dgm:pt>
    <dgm:pt modelId="{6C9BEB4B-ADDE-4C3E-9791-19EDD09BC528}" type="sibTrans" cxnId="{A71C278C-1599-44B7-B375-B486F78B6034}">
      <dgm:prSet/>
      <dgm:spPr/>
      <dgm:t>
        <a:bodyPr/>
        <a:lstStyle/>
        <a:p>
          <a:endParaRPr lang="en-US" sz="2400"/>
        </a:p>
      </dgm:t>
    </dgm:pt>
    <dgm:pt modelId="{92C6371D-FA12-4190-80CD-61C43C60971C}" type="pres">
      <dgm:prSet presAssocID="{BFC99D22-7FB5-4AC6-A0DE-EB353EA57679}" presName="root" presStyleCnt="0">
        <dgm:presLayoutVars>
          <dgm:dir/>
          <dgm:resizeHandles val="exact"/>
        </dgm:presLayoutVars>
      </dgm:prSet>
      <dgm:spPr/>
      <dgm:t>
        <a:bodyPr/>
        <a:lstStyle/>
        <a:p>
          <a:endParaRPr lang="es-ES"/>
        </a:p>
      </dgm:t>
    </dgm:pt>
    <dgm:pt modelId="{32396A6D-83AC-45CB-9EC2-8A67B264BD8B}" type="pres">
      <dgm:prSet presAssocID="{92730B0E-EF1C-4EC8-AF0C-7BC8FAF8D5EC}" presName="compNode" presStyleCnt="0"/>
      <dgm:spPr/>
    </dgm:pt>
    <dgm:pt modelId="{44BA4622-E2DB-477D-A2C1-C5A9C28A1719}" type="pres">
      <dgm:prSet presAssocID="{92730B0E-EF1C-4EC8-AF0C-7BC8FAF8D5EC}" presName="iconBgRect" presStyleLbl="bgShp" presStyleIdx="0" presStyleCnt="6"/>
      <dgm:spPr/>
    </dgm:pt>
    <dgm:pt modelId="{727240E5-3C25-47AA-920C-82B90D03E201}" type="pres">
      <dgm:prSet presAssocID="{92730B0E-EF1C-4EC8-AF0C-7BC8FAF8D5EC}" presName="iconRect" presStyleLbl="node1" presStyleIdx="0" presStyleCnt="6"/>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s-ES"/>
        </a:p>
      </dgm:t>
      <dgm:extLst>
        <a:ext uri="{E40237B7-FDA0-4F09-8148-C483321AD2D9}">
          <dgm14:cNvPr xmlns:dgm14="http://schemas.microsoft.com/office/drawing/2010/diagram" id="0" name="" descr="Skeleton"/>
        </a:ext>
      </dgm:extLst>
    </dgm:pt>
    <dgm:pt modelId="{782342F0-5283-4484-8DEF-8933E45F879C}" type="pres">
      <dgm:prSet presAssocID="{92730B0E-EF1C-4EC8-AF0C-7BC8FAF8D5EC}" presName="spaceRect" presStyleCnt="0"/>
      <dgm:spPr/>
    </dgm:pt>
    <dgm:pt modelId="{4A02AE16-9B67-40FF-9B47-3F27C700AF8C}" type="pres">
      <dgm:prSet presAssocID="{92730B0E-EF1C-4EC8-AF0C-7BC8FAF8D5EC}" presName="textRect" presStyleLbl="revTx" presStyleIdx="0" presStyleCnt="6">
        <dgm:presLayoutVars>
          <dgm:chMax val="1"/>
          <dgm:chPref val="1"/>
        </dgm:presLayoutVars>
      </dgm:prSet>
      <dgm:spPr/>
      <dgm:t>
        <a:bodyPr/>
        <a:lstStyle/>
        <a:p>
          <a:endParaRPr lang="es-ES"/>
        </a:p>
      </dgm:t>
    </dgm:pt>
    <dgm:pt modelId="{B103ABF2-4B0A-4BAF-97D2-DF915C1C30A3}" type="pres">
      <dgm:prSet presAssocID="{F7ECBF1B-377B-4825-B46F-96672CE9E1E0}" presName="sibTrans" presStyleCnt="0"/>
      <dgm:spPr/>
    </dgm:pt>
    <dgm:pt modelId="{08B73F9A-3517-4359-B261-0ED6E3254FD8}" type="pres">
      <dgm:prSet presAssocID="{A72DA143-1816-450D-A171-F68BB1B9EB2F}" presName="compNode" presStyleCnt="0"/>
      <dgm:spPr/>
    </dgm:pt>
    <dgm:pt modelId="{842C4DAF-FFF7-4ABB-938D-74ECB4ACAA80}" type="pres">
      <dgm:prSet presAssocID="{A72DA143-1816-450D-A171-F68BB1B9EB2F}" presName="iconBgRect" presStyleLbl="bgShp" presStyleIdx="1" presStyleCnt="6"/>
      <dgm:spPr/>
    </dgm:pt>
    <dgm:pt modelId="{B2C2CF98-4A06-42B1-BD73-3919C0DDD2E3}" type="pres">
      <dgm:prSet presAssocID="{A72DA143-1816-450D-A171-F68BB1B9EB2F}" presName="iconRect" presStyleLbl="node1" presStyleIdx="1" presStyleCnt="6"/>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s-ES"/>
        </a:p>
      </dgm:t>
      <dgm:extLst>
        <a:ext uri="{E40237B7-FDA0-4F09-8148-C483321AD2D9}">
          <dgm14:cNvPr xmlns:dgm14="http://schemas.microsoft.com/office/drawing/2010/diagram" id="0" name="" descr="Presentation with Checklist"/>
        </a:ext>
      </dgm:extLst>
    </dgm:pt>
    <dgm:pt modelId="{44DF4834-6038-4147-8F53-59A208D8AECA}" type="pres">
      <dgm:prSet presAssocID="{A72DA143-1816-450D-A171-F68BB1B9EB2F}" presName="spaceRect" presStyleCnt="0"/>
      <dgm:spPr/>
    </dgm:pt>
    <dgm:pt modelId="{4E09CAE0-F1CC-4AA1-993E-A8B81A76ADED}" type="pres">
      <dgm:prSet presAssocID="{A72DA143-1816-450D-A171-F68BB1B9EB2F}" presName="textRect" presStyleLbl="revTx" presStyleIdx="1" presStyleCnt="6">
        <dgm:presLayoutVars>
          <dgm:chMax val="1"/>
          <dgm:chPref val="1"/>
        </dgm:presLayoutVars>
      </dgm:prSet>
      <dgm:spPr/>
      <dgm:t>
        <a:bodyPr/>
        <a:lstStyle/>
        <a:p>
          <a:endParaRPr lang="es-ES"/>
        </a:p>
      </dgm:t>
    </dgm:pt>
    <dgm:pt modelId="{36C2F943-C708-4957-A014-B7EAE658A525}" type="pres">
      <dgm:prSet presAssocID="{881D93DA-6260-4A22-9472-36DFA725977D}" presName="sibTrans" presStyleCnt="0"/>
      <dgm:spPr/>
    </dgm:pt>
    <dgm:pt modelId="{F96236CB-6DBE-43E8-A568-563B1AD7E880}" type="pres">
      <dgm:prSet presAssocID="{5208C45B-7FB8-4E25-93AD-794171BDEB49}" presName="compNode" presStyleCnt="0"/>
      <dgm:spPr/>
    </dgm:pt>
    <dgm:pt modelId="{5BD3DD7C-42F2-4423-84FB-5E4AF0F2964B}" type="pres">
      <dgm:prSet presAssocID="{5208C45B-7FB8-4E25-93AD-794171BDEB49}" presName="iconBgRect" presStyleLbl="bgShp" presStyleIdx="2" presStyleCnt="6"/>
      <dgm:spPr/>
    </dgm:pt>
    <dgm:pt modelId="{F74B3590-D859-404F-9F40-ADF3F105B52B}" type="pres">
      <dgm:prSet presAssocID="{5208C45B-7FB8-4E25-93AD-794171BDEB49}" presName="iconRect" presStyleLbl="node1" presStyleIdx="2" presStyleCnt="6"/>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s-ES"/>
        </a:p>
      </dgm:t>
      <dgm:extLst>
        <a:ext uri="{E40237B7-FDA0-4F09-8148-C483321AD2D9}">
          <dgm14:cNvPr xmlns:dgm14="http://schemas.microsoft.com/office/drawing/2010/diagram" id="0" name="" descr="Judge"/>
        </a:ext>
      </dgm:extLst>
    </dgm:pt>
    <dgm:pt modelId="{9501E068-3BD9-4927-AA18-09B02E4CAECD}" type="pres">
      <dgm:prSet presAssocID="{5208C45B-7FB8-4E25-93AD-794171BDEB49}" presName="spaceRect" presStyleCnt="0"/>
      <dgm:spPr/>
    </dgm:pt>
    <dgm:pt modelId="{7CC5D03F-E0BE-4155-9EE1-2C2351891DF7}" type="pres">
      <dgm:prSet presAssocID="{5208C45B-7FB8-4E25-93AD-794171BDEB49}" presName="textRect" presStyleLbl="revTx" presStyleIdx="2" presStyleCnt="6" custScaleX="148531">
        <dgm:presLayoutVars>
          <dgm:chMax val="1"/>
          <dgm:chPref val="1"/>
        </dgm:presLayoutVars>
      </dgm:prSet>
      <dgm:spPr/>
      <dgm:t>
        <a:bodyPr/>
        <a:lstStyle/>
        <a:p>
          <a:endParaRPr lang="es-ES"/>
        </a:p>
      </dgm:t>
    </dgm:pt>
    <dgm:pt modelId="{2154BC74-D50D-403D-8D8F-1ACD387D5D6A}" type="pres">
      <dgm:prSet presAssocID="{CF92AADE-2AE0-4507-B443-C63AC8A151F2}" presName="sibTrans" presStyleCnt="0"/>
      <dgm:spPr/>
    </dgm:pt>
    <dgm:pt modelId="{D1035517-7CA1-465B-A495-41821923E5C1}" type="pres">
      <dgm:prSet presAssocID="{455E0B43-B0B7-4823-9930-2E72E3AC5063}" presName="compNode" presStyleCnt="0"/>
      <dgm:spPr/>
    </dgm:pt>
    <dgm:pt modelId="{29910BD3-B74A-4E7E-A2AE-66DBDE7FB240}" type="pres">
      <dgm:prSet presAssocID="{455E0B43-B0B7-4823-9930-2E72E3AC5063}" presName="iconBgRect" presStyleLbl="bgShp" presStyleIdx="3" presStyleCnt="6"/>
      <dgm:spPr/>
    </dgm:pt>
    <dgm:pt modelId="{241212D0-9C2D-48DB-8DBA-BB2FB7728B3A}" type="pres">
      <dgm:prSet presAssocID="{455E0B43-B0B7-4823-9930-2E72E3AC5063}" presName="iconRect" presStyleLbl="node1" presStyleIdx="3" presStyleCnt="6"/>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t>
        <a:bodyPr/>
        <a:lstStyle/>
        <a:p>
          <a:endParaRPr lang="es-ES"/>
        </a:p>
      </dgm:t>
      <dgm:extLst>
        <a:ext uri="{E40237B7-FDA0-4F09-8148-C483321AD2D9}">
          <dgm14:cNvPr xmlns:dgm14="http://schemas.microsoft.com/office/drawing/2010/diagram" id="0" name="" descr="Danger"/>
        </a:ext>
      </dgm:extLst>
    </dgm:pt>
    <dgm:pt modelId="{FAF60B60-D954-4FCB-A231-A5C164682620}" type="pres">
      <dgm:prSet presAssocID="{455E0B43-B0B7-4823-9930-2E72E3AC5063}" presName="spaceRect" presStyleCnt="0"/>
      <dgm:spPr/>
    </dgm:pt>
    <dgm:pt modelId="{84025A11-44D9-4214-B72A-4D39645AEE3A}" type="pres">
      <dgm:prSet presAssocID="{455E0B43-B0B7-4823-9930-2E72E3AC5063}" presName="textRect" presStyleLbl="revTx" presStyleIdx="3" presStyleCnt="6" custScaleX="109483">
        <dgm:presLayoutVars>
          <dgm:chMax val="1"/>
          <dgm:chPref val="1"/>
        </dgm:presLayoutVars>
      </dgm:prSet>
      <dgm:spPr/>
      <dgm:t>
        <a:bodyPr/>
        <a:lstStyle/>
        <a:p>
          <a:endParaRPr lang="es-ES"/>
        </a:p>
      </dgm:t>
    </dgm:pt>
    <dgm:pt modelId="{2EE03D64-7C57-49A0-A294-010488D8A860}" type="pres">
      <dgm:prSet presAssocID="{68A75245-DA51-4216-91B1-2A66E158F9AC}" presName="sibTrans" presStyleCnt="0"/>
      <dgm:spPr/>
    </dgm:pt>
    <dgm:pt modelId="{AE349753-7BC6-41CD-8B02-7B9D366CB36A}" type="pres">
      <dgm:prSet presAssocID="{91AE0588-9912-4B8F-AB5F-1ED6252801B8}" presName="compNode" presStyleCnt="0"/>
      <dgm:spPr/>
    </dgm:pt>
    <dgm:pt modelId="{24742B67-D110-4964-9E05-7C44747BE518}" type="pres">
      <dgm:prSet presAssocID="{91AE0588-9912-4B8F-AB5F-1ED6252801B8}" presName="iconBgRect" presStyleLbl="bgShp" presStyleIdx="4" presStyleCnt="6"/>
      <dgm:spPr/>
    </dgm:pt>
    <dgm:pt modelId="{DCA7EC6C-E73D-4B19-A8A5-B93F239BC16E}" type="pres">
      <dgm:prSet presAssocID="{91AE0588-9912-4B8F-AB5F-1ED6252801B8}" presName="iconRect" presStyleLbl="node1" presStyleIdx="4" presStyleCnt="6"/>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dgm:spPr>
      <dgm:t>
        <a:bodyPr/>
        <a:lstStyle/>
        <a:p>
          <a:endParaRPr lang="es-ES"/>
        </a:p>
      </dgm:t>
      <dgm:extLst>
        <a:ext uri="{E40237B7-FDA0-4F09-8148-C483321AD2D9}">
          <dgm14:cNvPr xmlns:dgm14="http://schemas.microsoft.com/office/drawing/2010/diagram" id="0" name="" descr="Meeting"/>
        </a:ext>
      </dgm:extLst>
    </dgm:pt>
    <dgm:pt modelId="{DFE4F32E-0F38-448D-926D-E7FA71E01E13}" type="pres">
      <dgm:prSet presAssocID="{91AE0588-9912-4B8F-AB5F-1ED6252801B8}" presName="spaceRect" presStyleCnt="0"/>
      <dgm:spPr/>
    </dgm:pt>
    <dgm:pt modelId="{24878559-8669-486E-8CC4-58E673C7A543}" type="pres">
      <dgm:prSet presAssocID="{91AE0588-9912-4B8F-AB5F-1ED6252801B8}" presName="textRect" presStyleLbl="revTx" presStyleIdx="4" presStyleCnt="6" custScaleX="137525">
        <dgm:presLayoutVars>
          <dgm:chMax val="1"/>
          <dgm:chPref val="1"/>
        </dgm:presLayoutVars>
      </dgm:prSet>
      <dgm:spPr/>
      <dgm:t>
        <a:bodyPr/>
        <a:lstStyle/>
        <a:p>
          <a:endParaRPr lang="es-ES"/>
        </a:p>
      </dgm:t>
    </dgm:pt>
    <dgm:pt modelId="{279CBB0C-0D9B-4DE4-BF2E-4DCDAC939D34}" type="pres">
      <dgm:prSet presAssocID="{6CBA912B-A3CB-4985-907F-FAC14F343F44}" presName="sibTrans" presStyleCnt="0"/>
      <dgm:spPr/>
    </dgm:pt>
    <dgm:pt modelId="{B9A578DC-A043-4781-90EE-BBAD799D50AA}" type="pres">
      <dgm:prSet presAssocID="{A3E8F7A4-EB0A-4FF7-A1E4-FE57FE213DC6}" presName="compNode" presStyleCnt="0"/>
      <dgm:spPr/>
    </dgm:pt>
    <dgm:pt modelId="{BCC8BB3C-737F-4423-81C4-E179AF619DF5}" type="pres">
      <dgm:prSet presAssocID="{A3E8F7A4-EB0A-4FF7-A1E4-FE57FE213DC6}" presName="iconBgRect" presStyleLbl="bgShp" presStyleIdx="5" presStyleCnt="6"/>
      <dgm:spPr/>
    </dgm:pt>
    <dgm:pt modelId="{37F67A10-F7A6-43B1-BA00-7CA955B6F301}" type="pres">
      <dgm:prSet presAssocID="{A3E8F7A4-EB0A-4FF7-A1E4-FE57FE213DC6}" presName="iconRect" presStyleLbl="node1" presStyleIdx="5" presStyleCnt="6"/>
      <dgm:spPr>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a:noFill/>
        </a:ln>
      </dgm:spPr>
      <dgm:t>
        <a:bodyPr/>
        <a:lstStyle/>
        <a:p>
          <a:endParaRPr lang="es-ES"/>
        </a:p>
      </dgm:t>
      <dgm:extLst>
        <a:ext uri="{E40237B7-FDA0-4F09-8148-C483321AD2D9}">
          <dgm14:cNvPr xmlns:dgm14="http://schemas.microsoft.com/office/drawing/2010/diagram" id="0" name="" descr="Business Growth"/>
        </a:ext>
      </dgm:extLst>
    </dgm:pt>
    <dgm:pt modelId="{904C85B1-2321-4E88-9084-FB2E09BE5742}" type="pres">
      <dgm:prSet presAssocID="{A3E8F7A4-EB0A-4FF7-A1E4-FE57FE213DC6}" presName="spaceRect" presStyleCnt="0"/>
      <dgm:spPr/>
    </dgm:pt>
    <dgm:pt modelId="{2D3F168F-4545-4481-BB68-0DFE6518CF00}" type="pres">
      <dgm:prSet presAssocID="{A3E8F7A4-EB0A-4FF7-A1E4-FE57FE213DC6}" presName="textRect" presStyleLbl="revTx" presStyleIdx="5" presStyleCnt="6" custScaleX="115437">
        <dgm:presLayoutVars>
          <dgm:chMax val="1"/>
          <dgm:chPref val="1"/>
        </dgm:presLayoutVars>
      </dgm:prSet>
      <dgm:spPr/>
      <dgm:t>
        <a:bodyPr/>
        <a:lstStyle/>
        <a:p>
          <a:endParaRPr lang="es-ES"/>
        </a:p>
      </dgm:t>
    </dgm:pt>
  </dgm:ptLst>
  <dgm:cxnLst>
    <dgm:cxn modelId="{A71C278C-1599-44B7-B375-B486F78B6034}" srcId="{BFC99D22-7FB5-4AC6-A0DE-EB353EA57679}" destId="{A3E8F7A4-EB0A-4FF7-A1E4-FE57FE213DC6}" srcOrd="5" destOrd="0" parTransId="{D9E72E25-9A29-4164-A779-29BD8AD03F09}" sibTransId="{6C9BEB4B-ADDE-4C3E-9791-19EDD09BC528}"/>
    <dgm:cxn modelId="{3742A69C-F96C-49A5-A738-46BBB1D61D86}" type="presOf" srcId="{A3E8F7A4-EB0A-4FF7-A1E4-FE57FE213DC6}" destId="{2D3F168F-4545-4481-BB68-0DFE6518CF00}" srcOrd="0" destOrd="0" presId="urn:microsoft.com/office/officeart/2018/5/layout/IconCircleLabelList"/>
    <dgm:cxn modelId="{7C9A512F-7098-49EA-B36D-4A6A627433DC}" srcId="{BFC99D22-7FB5-4AC6-A0DE-EB353EA57679}" destId="{92730B0E-EF1C-4EC8-AF0C-7BC8FAF8D5EC}" srcOrd="0" destOrd="0" parTransId="{4C79826F-8A5F-4239-BB83-D90E9A253DB7}" sibTransId="{F7ECBF1B-377B-4825-B46F-96672CE9E1E0}"/>
    <dgm:cxn modelId="{89662FCA-FC5B-4731-A237-9D5C2798BA99}" type="presOf" srcId="{5208C45B-7FB8-4E25-93AD-794171BDEB49}" destId="{7CC5D03F-E0BE-4155-9EE1-2C2351891DF7}" srcOrd="0" destOrd="0" presId="urn:microsoft.com/office/officeart/2018/5/layout/IconCircleLabelList"/>
    <dgm:cxn modelId="{676164C6-F675-40FB-8E79-5210DB9A15D4}" type="presOf" srcId="{91AE0588-9912-4B8F-AB5F-1ED6252801B8}" destId="{24878559-8669-486E-8CC4-58E673C7A543}" srcOrd="0" destOrd="0" presId="urn:microsoft.com/office/officeart/2018/5/layout/IconCircleLabelList"/>
    <dgm:cxn modelId="{3D7B82CA-59DC-4AC9-8931-CCFDBD7AFD42}" srcId="{BFC99D22-7FB5-4AC6-A0DE-EB353EA57679}" destId="{91AE0588-9912-4B8F-AB5F-1ED6252801B8}" srcOrd="4" destOrd="0" parTransId="{8C72BD1C-CF7E-49CE-BD66-98BD4F952661}" sibTransId="{6CBA912B-A3CB-4985-907F-FAC14F343F44}"/>
    <dgm:cxn modelId="{F9636F84-9827-42EC-A2F3-3CD4D8186FC9}" type="presOf" srcId="{A72DA143-1816-450D-A171-F68BB1B9EB2F}" destId="{4E09CAE0-F1CC-4AA1-993E-A8B81A76ADED}" srcOrd="0" destOrd="0" presId="urn:microsoft.com/office/officeart/2018/5/layout/IconCircleLabelList"/>
    <dgm:cxn modelId="{96B7B300-E506-4DCD-B9BF-3595B9E6D329}" srcId="{BFC99D22-7FB5-4AC6-A0DE-EB353EA57679}" destId="{A72DA143-1816-450D-A171-F68BB1B9EB2F}" srcOrd="1" destOrd="0" parTransId="{37E1DAC6-7A90-4552-BF00-49693CA17253}" sibTransId="{881D93DA-6260-4A22-9472-36DFA725977D}"/>
    <dgm:cxn modelId="{37AC6988-6B00-43A1-9E79-D556FCD720C0}" type="presOf" srcId="{BFC99D22-7FB5-4AC6-A0DE-EB353EA57679}" destId="{92C6371D-FA12-4190-80CD-61C43C60971C}" srcOrd="0" destOrd="0" presId="urn:microsoft.com/office/officeart/2018/5/layout/IconCircleLabelList"/>
    <dgm:cxn modelId="{313AE761-DB52-43A8-AC86-DF9A7467AA27}" srcId="{BFC99D22-7FB5-4AC6-A0DE-EB353EA57679}" destId="{5208C45B-7FB8-4E25-93AD-794171BDEB49}" srcOrd="2" destOrd="0" parTransId="{FE93B4A7-32D7-4F37-B247-ABDB205139D8}" sibTransId="{CF92AADE-2AE0-4507-B443-C63AC8A151F2}"/>
    <dgm:cxn modelId="{066EA060-C8AF-43A9-98CC-09B992A7E6A2}" type="presOf" srcId="{455E0B43-B0B7-4823-9930-2E72E3AC5063}" destId="{84025A11-44D9-4214-B72A-4D39645AEE3A}" srcOrd="0" destOrd="0" presId="urn:microsoft.com/office/officeart/2018/5/layout/IconCircleLabelList"/>
    <dgm:cxn modelId="{FAF3B531-A30B-458B-86F6-CCC79B884284}" srcId="{BFC99D22-7FB5-4AC6-A0DE-EB353EA57679}" destId="{455E0B43-B0B7-4823-9930-2E72E3AC5063}" srcOrd="3" destOrd="0" parTransId="{EE4007FC-44E7-420A-8CC2-5DD6E7E8CE4F}" sibTransId="{68A75245-DA51-4216-91B1-2A66E158F9AC}"/>
    <dgm:cxn modelId="{73767E32-2850-4087-A850-F18DF5C09397}" type="presOf" srcId="{92730B0E-EF1C-4EC8-AF0C-7BC8FAF8D5EC}" destId="{4A02AE16-9B67-40FF-9B47-3F27C700AF8C}" srcOrd="0" destOrd="0" presId="urn:microsoft.com/office/officeart/2018/5/layout/IconCircleLabelList"/>
    <dgm:cxn modelId="{5A7EA531-097A-4881-AD09-10DA12F0D38A}" type="presParOf" srcId="{92C6371D-FA12-4190-80CD-61C43C60971C}" destId="{32396A6D-83AC-45CB-9EC2-8A67B264BD8B}" srcOrd="0" destOrd="0" presId="urn:microsoft.com/office/officeart/2018/5/layout/IconCircleLabelList"/>
    <dgm:cxn modelId="{761ECE99-2329-4FB6-BA32-AA7AC3BF3093}" type="presParOf" srcId="{32396A6D-83AC-45CB-9EC2-8A67B264BD8B}" destId="{44BA4622-E2DB-477D-A2C1-C5A9C28A1719}" srcOrd="0" destOrd="0" presId="urn:microsoft.com/office/officeart/2018/5/layout/IconCircleLabelList"/>
    <dgm:cxn modelId="{B5F878F1-0AAB-4BEC-AEA7-5399AD5EAC4A}" type="presParOf" srcId="{32396A6D-83AC-45CB-9EC2-8A67B264BD8B}" destId="{727240E5-3C25-47AA-920C-82B90D03E201}" srcOrd="1" destOrd="0" presId="urn:microsoft.com/office/officeart/2018/5/layout/IconCircleLabelList"/>
    <dgm:cxn modelId="{F003BC7D-277B-4772-B142-024765D40810}" type="presParOf" srcId="{32396A6D-83AC-45CB-9EC2-8A67B264BD8B}" destId="{782342F0-5283-4484-8DEF-8933E45F879C}" srcOrd="2" destOrd="0" presId="urn:microsoft.com/office/officeart/2018/5/layout/IconCircleLabelList"/>
    <dgm:cxn modelId="{A88E7766-330E-4CCE-A467-28A4D6E42A95}" type="presParOf" srcId="{32396A6D-83AC-45CB-9EC2-8A67B264BD8B}" destId="{4A02AE16-9B67-40FF-9B47-3F27C700AF8C}" srcOrd="3" destOrd="0" presId="urn:microsoft.com/office/officeart/2018/5/layout/IconCircleLabelList"/>
    <dgm:cxn modelId="{DA49ACC9-213B-457A-A60F-3A3256C32E04}" type="presParOf" srcId="{92C6371D-FA12-4190-80CD-61C43C60971C}" destId="{B103ABF2-4B0A-4BAF-97D2-DF915C1C30A3}" srcOrd="1" destOrd="0" presId="urn:microsoft.com/office/officeart/2018/5/layout/IconCircleLabelList"/>
    <dgm:cxn modelId="{53CC3A26-4FC8-4E1A-8048-11AC40E58526}" type="presParOf" srcId="{92C6371D-FA12-4190-80CD-61C43C60971C}" destId="{08B73F9A-3517-4359-B261-0ED6E3254FD8}" srcOrd="2" destOrd="0" presId="urn:microsoft.com/office/officeart/2018/5/layout/IconCircleLabelList"/>
    <dgm:cxn modelId="{E8BB3995-F0DC-49E4-8910-92C5382F979E}" type="presParOf" srcId="{08B73F9A-3517-4359-B261-0ED6E3254FD8}" destId="{842C4DAF-FFF7-4ABB-938D-74ECB4ACAA80}" srcOrd="0" destOrd="0" presId="urn:microsoft.com/office/officeart/2018/5/layout/IconCircleLabelList"/>
    <dgm:cxn modelId="{218E60F7-8E61-43F9-9F8E-18AA41D18341}" type="presParOf" srcId="{08B73F9A-3517-4359-B261-0ED6E3254FD8}" destId="{B2C2CF98-4A06-42B1-BD73-3919C0DDD2E3}" srcOrd="1" destOrd="0" presId="urn:microsoft.com/office/officeart/2018/5/layout/IconCircleLabelList"/>
    <dgm:cxn modelId="{BE19C26B-5C6D-4375-A563-ED5273092838}" type="presParOf" srcId="{08B73F9A-3517-4359-B261-0ED6E3254FD8}" destId="{44DF4834-6038-4147-8F53-59A208D8AECA}" srcOrd="2" destOrd="0" presId="urn:microsoft.com/office/officeart/2018/5/layout/IconCircleLabelList"/>
    <dgm:cxn modelId="{F9A0D9A8-B8F7-4502-B848-D05ED60D20DB}" type="presParOf" srcId="{08B73F9A-3517-4359-B261-0ED6E3254FD8}" destId="{4E09CAE0-F1CC-4AA1-993E-A8B81A76ADED}" srcOrd="3" destOrd="0" presId="urn:microsoft.com/office/officeart/2018/5/layout/IconCircleLabelList"/>
    <dgm:cxn modelId="{F23A204E-68F5-41CE-B05D-1D4AE22CCA96}" type="presParOf" srcId="{92C6371D-FA12-4190-80CD-61C43C60971C}" destId="{36C2F943-C708-4957-A014-B7EAE658A525}" srcOrd="3" destOrd="0" presId="urn:microsoft.com/office/officeart/2018/5/layout/IconCircleLabelList"/>
    <dgm:cxn modelId="{C3A81EBB-86D2-4F6F-8C5C-EAFF42B9B4B3}" type="presParOf" srcId="{92C6371D-FA12-4190-80CD-61C43C60971C}" destId="{F96236CB-6DBE-43E8-A568-563B1AD7E880}" srcOrd="4" destOrd="0" presId="urn:microsoft.com/office/officeart/2018/5/layout/IconCircleLabelList"/>
    <dgm:cxn modelId="{41FA2713-265F-40C8-A3EF-03B0CEA7CA25}" type="presParOf" srcId="{F96236CB-6DBE-43E8-A568-563B1AD7E880}" destId="{5BD3DD7C-42F2-4423-84FB-5E4AF0F2964B}" srcOrd="0" destOrd="0" presId="urn:microsoft.com/office/officeart/2018/5/layout/IconCircleLabelList"/>
    <dgm:cxn modelId="{2565F5E7-EB51-425A-AE27-9FFD8C3B9D14}" type="presParOf" srcId="{F96236CB-6DBE-43E8-A568-563B1AD7E880}" destId="{F74B3590-D859-404F-9F40-ADF3F105B52B}" srcOrd="1" destOrd="0" presId="urn:microsoft.com/office/officeart/2018/5/layout/IconCircleLabelList"/>
    <dgm:cxn modelId="{4A52765E-288E-4B63-A3C3-63EA7BF9D94B}" type="presParOf" srcId="{F96236CB-6DBE-43E8-A568-563B1AD7E880}" destId="{9501E068-3BD9-4927-AA18-09B02E4CAECD}" srcOrd="2" destOrd="0" presId="urn:microsoft.com/office/officeart/2018/5/layout/IconCircleLabelList"/>
    <dgm:cxn modelId="{9A1263EB-8416-4FF5-A56C-DE8D8647F043}" type="presParOf" srcId="{F96236CB-6DBE-43E8-A568-563B1AD7E880}" destId="{7CC5D03F-E0BE-4155-9EE1-2C2351891DF7}" srcOrd="3" destOrd="0" presId="urn:microsoft.com/office/officeart/2018/5/layout/IconCircleLabelList"/>
    <dgm:cxn modelId="{C6143822-2CBF-47C2-A1BB-FA313C838BBB}" type="presParOf" srcId="{92C6371D-FA12-4190-80CD-61C43C60971C}" destId="{2154BC74-D50D-403D-8D8F-1ACD387D5D6A}" srcOrd="5" destOrd="0" presId="urn:microsoft.com/office/officeart/2018/5/layout/IconCircleLabelList"/>
    <dgm:cxn modelId="{4B04A45F-03CA-439E-857B-582C25298A42}" type="presParOf" srcId="{92C6371D-FA12-4190-80CD-61C43C60971C}" destId="{D1035517-7CA1-465B-A495-41821923E5C1}" srcOrd="6" destOrd="0" presId="urn:microsoft.com/office/officeart/2018/5/layout/IconCircleLabelList"/>
    <dgm:cxn modelId="{CDC0180D-5655-4660-B40A-0EDC4840FFB7}" type="presParOf" srcId="{D1035517-7CA1-465B-A495-41821923E5C1}" destId="{29910BD3-B74A-4E7E-A2AE-66DBDE7FB240}" srcOrd="0" destOrd="0" presId="urn:microsoft.com/office/officeart/2018/5/layout/IconCircleLabelList"/>
    <dgm:cxn modelId="{518A0EE9-C302-4F23-909B-2E81F1EB3697}" type="presParOf" srcId="{D1035517-7CA1-465B-A495-41821923E5C1}" destId="{241212D0-9C2D-48DB-8DBA-BB2FB7728B3A}" srcOrd="1" destOrd="0" presId="urn:microsoft.com/office/officeart/2018/5/layout/IconCircleLabelList"/>
    <dgm:cxn modelId="{55E075A6-2D72-438E-BF6D-359148C695C8}" type="presParOf" srcId="{D1035517-7CA1-465B-A495-41821923E5C1}" destId="{FAF60B60-D954-4FCB-A231-A5C164682620}" srcOrd="2" destOrd="0" presId="urn:microsoft.com/office/officeart/2018/5/layout/IconCircleLabelList"/>
    <dgm:cxn modelId="{9865E670-4378-4BB5-8D22-5B8404F4625F}" type="presParOf" srcId="{D1035517-7CA1-465B-A495-41821923E5C1}" destId="{84025A11-44D9-4214-B72A-4D39645AEE3A}" srcOrd="3" destOrd="0" presId="urn:microsoft.com/office/officeart/2018/5/layout/IconCircleLabelList"/>
    <dgm:cxn modelId="{4207CAE0-7589-41FB-9A5F-72707B2B6850}" type="presParOf" srcId="{92C6371D-FA12-4190-80CD-61C43C60971C}" destId="{2EE03D64-7C57-49A0-A294-010488D8A860}" srcOrd="7" destOrd="0" presId="urn:microsoft.com/office/officeart/2018/5/layout/IconCircleLabelList"/>
    <dgm:cxn modelId="{E711BCB2-6457-471B-BD53-01FCE3771826}" type="presParOf" srcId="{92C6371D-FA12-4190-80CD-61C43C60971C}" destId="{AE349753-7BC6-41CD-8B02-7B9D366CB36A}" srcOrd="8" destOrd="0" presId="urn:microsoft.com/office/officeart/2018/5/layout/IconCircleLabelList"/>
    <dgm:cxn modelId="{0CD8FD24-875C-4CD3-919D-9C045DB9225C}" type="presParOf" srcId="{AE349753-7BC6-41CD-8B02-7B9D366CB36A}" destId="{24742B67-D110-4964-9E05-7C44747BE518}" srcOrd="0" destOrd="0" presId="urn:microsoft.com/office/officeart/2018/5/layout/IconCircleLabelList"/>
    <dgm:cxn modelId="{2B77AED2-79C8-493E-B377-A7F284F04A3E}" type="presParOf" srcId="{AE349753-7BC6-41CD-8B02-7B9D366CB36A}" destId="{DCA7EC6C-E73D-4B19-A8A5-B93F239BC16E}" srcOrd="1" destOrd="0" presId="urn:microsoft.com/office/officeart/2018/5/layout/IconCircleLabelList"/>
    <dgm:cxn modelId="{BEFEA4BA-1BF8-4496-93FA-44EF578F77C9}" type="presParOf" srcId="{AE349753-7BC6-41CD-8B02-7B9D366CB36A}" destId="{DFE4F32E-0F38-448D-926D-E7FA71E01E13}" srcOrd="2" destOrd="0" presId="urn:microsoft.com/office/officeart/2018/5/layout/IconCircleLabelList"/>
    <dgm:cxn modelId="{D72AF97F-9790-4DA4-B287-D502E6273CFB}" type="presParOf" srcId="{AE349753-7BC6-41CD-8B02-7B9D366CB36A}" destId="{24878559-8669-486E-8CC4-58E673C7A543}" srcOrd="3" destOrd="0" presId="urn:microsoft.com/office/officeart/2018/5/layout/IconCircleLabelList"/>
    <dgm:cxn modelId="{0F621FD5-3336-495A-8B0D-0A6E786049DF}" type="presParOf" srcId="{92C6371D-FA12-4190-80CD-61C43C60971C}" destId="{279CBB0C-0D9B-4DE4-BF2E-4DCDAC939D34}" srcOrd="9" destOrd="0" presId="urn:microsoft.com/office/officeart/2018/5/layout/IconCircleLabelList"/>
    <dgm:cxn modelId="{A768ED34-E0AD-486A-B011-600F59491CFD}" type="presParOf" srcId="{92C6371D-FA12-4190-80CD-61C43C60971C}" destId="{B9A578DC-A043-4781-90EE-BBAD799D50AA}" srcOrd="10" destOrd="0" presId="urn:microsoft.com/office/officeart/2018/5/layout/IconCircleLabelList"/>
    <dgm:cxn modelId="{353AC5BF-42A2-4FB9-A5AB-00DD5C080005}" type="presParOf" srcId="{B9A578DC-A043-4781-90EE-BBAD799D50AA}" destId="{BCC8BB3C-737F-4423-81C4-E179AF619DF5}" srcOrd="0" destOrd="0" presId="urn:microsoft.com/office/officeart/2018/5/layout/IconCircleLabelList"/>
    <dgm:cxn modelId="{F80CD598-751C-4AD8-9E0D-8FF6B0DB581E}" type="presParOf" srcId="{B9A578DC-A043-4781-90EE-BBAD799D50AA}" destId="{37F67A10-F7A6-43B1-BA00-7CA955B6F301}" srcOrd="1" destOrd="0" presId="urn:microsoft.com/office/officeart/2018/5/layout/IconCircleLabelList"/>
    <dgm:cxn modelId="{A67BEE2E-919A-4000-A491-90D05EB3DD7D}" type="presParOf" srcId="{B9A578DC-A043-4781-90EE-BBAD799D50AA}" destId="{904C85B1-2321-4E88-9084-FB2E09BE5742}" srcOrd="2" destOrd="0" presId="urn:microsoft.com/office/officeart/2018/5/layout/IconCircleLabelList"/>
    <dgm:cxn modelId="{EF24BBA2-A884-4BFB-B2EF-2F54DB09A5D7}" type="presParOf" srcId="{B9A578DC-A043-4781-90EE-BBAD799D50AA}" destId="{2D3F168F-4545-4481-BB68-0DFE6518CF00}"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8BFBFA4-6824-42C1-88CA-7B7611FC2C26}" type="doc">
      <dgm:prSet loTypeId="urn:microsoft.com/office/officeart/2005/8/layout/cycle1" loCatId="cycle" qsTypeId="urn:microsoft.com/office/officeart/2005/8/quickstyle/simple1" qsCatId="simple" csTypeId="urn:microsoft.com/office/officeart/2005/8/colors/accent4_2" csCatId="accent4"/>
      <dgm:spPr/>
      <dgm:t>
        <a:bodyPr/>
        <a:lstStyle/>
        <a:p>
          <a:endParaRPr lang="en-US"/>
        </a:p>
      </dgm:t>
    </dgm:pt>
    <dgm:pt modelId="{026BCCED-BF3C-4602-AA90-4B0B80516D7F}">
      <dgm:prSet/>
      <dgm:spPr/>
      <dgm:t>
        <a:bodyPr/>
        <a:lstStyle/>
        <a:p>
          <a:r>
            <a:rPr lang="es-ES"/>
            <a:t>Realizar inspecciones periódicas en las áreas, instalaciones y equipos para detectar riesgos de incendio, de accidentes o de otro tipo de emergencias.</a:t>
          </a:r>
          <a:endParaRPr lang="en-US"/>
        </a:p>
      </dgm:t>
    </dgm:pt>
    <dgm:pt modelId="{3CFC7D98-3CED-4245-9A1F-1D0E654B4193}" type="parTrans" cxnId="{7C386BEC-F2DA-45C1-9AAB-CDBB90A8A45F}">
      <dgm:prSet/>
      <dgm:spPr/>
      <dgm:t>
        <a:bodyPr/>
        <a:lstStyle/>
        <a:p>
          <a:endParaRPr lang="en-US"/>
        </a:p>
      </dgm:t>
    </dgm:pt>
    <dgm:pt modelId="{C4F7FCAA-E14D-49BE-95CB-6222A4B61B91}" type="sibTrans" cxnId="{7C386BEC-F2DA-45C1-9AAB-CDBB90A8A45F}">
      <dgm:prSet/>
      <dgm:spPr/>
      <dgm:t>
        <a:bodyPr/>
        <a:lstStyle/>
        <a:p>
          <a:endParaRPr lang="en-US"/>
        </a:p>
      </dgm:t>
    </dgm:pt>
    <dgm:pt modelId="{D8A29F50-026F-4B01-905A-A3046CA3986F}">
      <dgm:prSet/>
      <dgm:spPr/>
      <dgm:t>
        <a:bodyPr/>
        <a:lstStyle/>
        <a:p>
          <a:r>
            <a:rPr lang="es-ES"/>
            <a:t>Efectuar en las instalaciones los análisis de vulnerabilidad hacia las emergencias.</a:t>
          </a:r>
          <a:endParaRPr lang="en-US"/>
        </a:p>
      </dgm:t>
    </dgm:pt>
    <dgm:pt modelId="{F7116875-552E-4ECD-A3DE-A6FA75A6EEB5}" type="parTrans" cxnId="{88458D34-F5B8-4E6C-8E87-43B75EA99D50}">
      <dgm:prSet/>
      <dgm:spPr/>
      <dgm:t>
        <a:bodyPr/>
        <a:lstStyle/>
        <a:p>
          <a:endParaRPr lang="en-US"/>
        </a:p>
      </dgm:t>
    </dgm:pt>
    <dgm:pt modelId="{EEA05207-AD6D-4B8F-B3C1-0AFC61B899BC}" type="sibTrans" cxnId="{88458D34-F5B8-4E6C-8E87-43B75EA99D50}">
      <dgm:prSet/>
      <dgm:spPr/>
      <dgm:t>
        <a:bodyPr/>
        <a:lstStyle/>
        <a:p>
          <a:endParaRPr lang="en-US"/>
        </a:p>
      </dgm:t>
    </dgm:pt>
    <dgm:pt modelId="{D730DBF6-37C6-4455-8B24-F03A7AC04E57}">
      <dgm:prSet/>
      <dgm:spPr/>
      <dgm:t>
        <a:bodyPr/>
        <a:lstStyle/>
        <a:p>
          <a:r>
            <a:rPr lang="es-ES"/>
            <a:t>Realizar el diseño y actualización de los planes de emergencia.</a:t>
          </a:r>
          <a:endParaRPr lang="en-US"/>
        </a:p>
      </dgm:t>
    </dgm:pt>
    <dgm:pt modelId="{4A888625-03C7-4143-A07A-B4E7E4243DF4}" type="parTrans" cxnId="{ACD8CE13-7ABC-41A9-94AD-6831EA636A3A}">
      <dgm:prSet/>
      <dgm:spPr/>
      <dgm:t>
        <a:bodyPr/>
        <a:lstStyle/>
        <a:p>
          <a:endParaRPr lang="en-US"/>
        </a:p>
      </dgm:t>
    </dgm:pt>
    <dgm:pt modelId="{A42316CD-0875-402C-8F3C-1879205275E1}" type="sibTrans" cxnId="{ACD8CE13-7ABC-41A9-94AD-6831EA636A3A}">
      <dgm:prSet/>
      <dgm:spPr/>
      <dgm:t>
        <a:bodyPr/>
        <a:lstStyle/>
        <a:p>
          <a:endParaRPr lang="en-US"/>
        </a:p>
      </dgm:t>
    </dgm:pt>
    <dgm:pt modelId="{26353DF2-355C-470E-AF77-00F1DA338354}">
      <dgm:prSet/>
      <dgm:spPr/>
      <dgm:t>
        <a:bodyPr/>
        <a:lstStyle/>
        <a:p>
          <a:r>
            <a:rPr lang="es-ES"/>
            <a:t>Realizar inspecciones periódicas en las áreas, instalaciones y equipos para detectar riesgos de incendio, de accidentes o de otro tipo de emergencias.</a:t>
          </a:r>
          <a:endParaRPr lang="en-US"/>
        </a:p>
      </dgm:t>
    </dgm:pt>
    <dgm:pt modelId="{6D22A2C7-089F-4DB4-8A13-515BDF517F6F}" type="parTrans" cxnId="{BC333EC1-C673-4785-9897-302CD34461B6}">
      <dgm:prSet/>
      <dgm:spPr/>
      <dgm:t>
        <a:bodyPr/>
        <a:lstStyle/>
        <a:p>
          <a:endParaRPr lang="en-US"/>
        </a:p>
      </dgm:t>
    </dgm:pt>
    <dgm:pt modelId="{C88348B6-B7BA-4F83-8578-895164626CD0}" type="sibTrans" cxnId="{BC333EC1-C673-4785-9897-302CD34461B6}">
      <dgm:prSet/>
      <dgm:spPr/>
      <dgm:t>
        <a:bodyPr/>
        <a:lstStyle/>
        <a:p>
          <a:endParaRPr lang="en-US"/>
        </a:p>
      </dgm:t>
    </dgm:pt>
    <dgm:pt modelId="{497033C2-E925-4D39-8A98-427D65BE174B}">
      <dgm:prSet/>
      <dgm:spPr/>
      <dgm:t>
        <a:bodyPr/>
        <a:lstStyle/>
        <a:p>
          <a:r>
            <a:rPr lang="es-ES"/>
            <a:t>Redactar, revisar y difundir los planes de prevención y atención de emergencias. Estos planes contarán con el visto bueno del Comité de Emergencias. </a:t>
          </a:r>
          <a:endParaRPr lang="en-US"/>
        </a:p>
      </dgm:t>
    </dgm:pt>
    <dgm:pt modelId="{FFE56D25-9537-469E-93FA-DB191FCB5287}" type="parTrans" cxnId="{8388BDBE-6EFF-4C6E-93EB-61C247B7C3A4}">
      <dgm:prSet/>
      <dgm:spPr/>
      <dgm:t>
        <a:bodyPr/>
        <a:lstStyle/>
        <a:p>
          <a:endParaRPr lang="en-US"/>
        </a:p>
      </dgm:t>
    </dgm:pt>
    <dgm:pt modelId="{96F49C19-AF7C-4D4E-AC67-626FEAEFEB86}" type="sibTrans" cxnId="{8388BDBE-6EFF-4C6E-93EB-61C247B7C3A4}">
      <dgm:prSet/>
      <dgm:spPr/>
      <dgm:t>
        <a:bodyPr/>
        <a:lstStyle/>
        <a:p>
          <a:endParaRPr lang="en-US"/>
        </a:p>
      </dgm:t>
    </dgm:pt>
    <dgm:pt modelId="{699882F0-CB8B-4D64-B085-7AA7F30D1E49}">
      <dgm:prSet/>
      <dgm:spPr/>
      <dgm:t>
        <a:bodyPr/>
        <a:lstStyle/>
        <a:p>
          <a:r>
            <a:rPr lang="es-ES"/>
            <a:t>Mantener el equipo de la Brigada en óptimas condiciones de funcionamiento</a:t>
          </a:r>
          <a:endParaRPr lang="en-US"/>
        </a:p>
      </dgm:t>
    </dgm:pt>
    <dgm:pt modelId="{63C33C1F-4123-4F22-9D22-EE0FD24CF025}" type="parTrans" cxnId="{F17CFCDA-0978-4D7B-8244-F40503642A30}">
      <dgm:prSet/>
      <dgm:spPr/>
      <dgm:t>
        <a:bodyPr/>
        <a:lstStyle/>
        <a:p>
          <a:endParaRPr lang="en-US"/>
        </a:p>
      </dgm:t>
    </dgm:pt>
    <dgm:pt modelId="{DEC0FE02-0D7F-4788-94B3-CFEBD42B5CC0}" type="sibTrans" cxnId="{F17CFCDA-0978-4D7B-8244-F40503642A30}">
      <dgm:prSet/>
      <dgm:spPr/>
      <dgm:t>
        <a:bodyPr/>
        <a:lstStyle/>
        <a:p>
          <a:endParaRPr lang="en-US"/>
        </a:p>
      </dgm:t>
    </dgm:pt>
    <dgm:pt modelId="{F3CC039C-2B70-4415-AF67-DDC403019100}">
      <dgm:prSet/>
      <dgm:spPr/>
      <dgm:t>
        <a:bodyPr/>
        <a:lstStyle/>
        <a:p>
          <a:r>
            <a:rPr lang="es-ES"/>
            <a:t>Velar por la adecuada conservación y mantenimiento de los equipos de control de incendios.</a:t>
          </a:r>
          <a:endParaRPr lang="en-US"/>
        </a:p>
      </dgm:t>
    </dgm:pt>
    <dgm:pt modelId="{F7B58BAF-FAF4-4154-AA48-5719A5E23D07}" type="parTrans" cxnId="{FE26BB05-E36F-430C-BD0C-80D6759E12F0}">
      <dgm:prSet/>
      <dgm:spPr/>
      <dgm:t>
        <a:bodyPr/>
        <a:lstStyle/>
        <a:p>
          <a:endParaRPr lang="en-US"/>
        </a:p>
      </dgm:t>
    </dgm:pt>
    <dgm:pt modelId="{D008A0EA-C570-45CC-8F05-4FEFB52E9BB4}" type="sibTrans" cxnId="{FE26BB05-E36F-430C-BD0C-80D6759E12F0}">
      <dgm:prSet/>
      <dgm:spPr/>
      <dgm:t>
        <a:bodyPr/>
        <a:lstStyle/>
        <a:p>
          <a:endParaRPr lang="en-US"/>
        </a:p>
      </dgm:t>
    </dgm:pt>
    <dgm:pt modelId="{EACD733D-DAAF-4201-98CE-73360A443EC7}">
      <dgm:prSet/>
      <dgm:spPr/>
      <dgm:t>
        <a:bodyPr/>
        <a:lstStyle/>
        <a:p>
          <a:r>
            <a:rPr lang="es-ES"/>
            <a:t>Entrenar al personal en general de las instalaciones en el uso de extintores, en evacuación y en el comportamiento ante emergencias.</a:t>
          </a:r>
          <a:endParaRPr lang="en-US"/>
        </a:p>
      </dgm:t>
    </dgm:pt>
    <dgm:pt modelId="{A4F3C2E5-1F66-4FAE-8151-016CB7941034}" type="parTrans" cxnId="{97838491-A478-40DC-8DA7-20FFEB49E9BA}">
      <dgm:prSet/>
      <dgm:spPr/>
      <dgm:t>
        <a:bodyPr/>
        <a:lstStyle/>
        <a:p>
          <a:endParaRPr lang="en-US"/>
        </a:p>
      </dgm:t>
    </dgm:pt>
    <dgm:pt modelId="{B6669EEF-26A8-482C-9736-DEE7CAEED5ED}" type="sibTrans" cxnId="{97838491-A478-40DC-8DA7-20FFEB49E9BA}">
      <dgm:prSet/>
      <dgm:spPr/>
      <dgm:t>
        <a:bodyPr/>
        <a:lstStyle/>
        <a:p>
          <a:endParaRPr lang="en-US"/>
        </a:p>
      </dgm:t>
    </dgm:pt>
    <dgm:pt modelId="{1B3789F3-8937-4D00-8C12-3E8602AE0158}">
      <dgm:prSet/>
      <dgm:spPr/>
      <dgm:t>
        <a:bodyPr/>
        <a:lstStyle/>
        <a:p>
          <a:r>
            <a:rPr lang="es-ES"/>
            <a:t>Atender y controlar las emergencias de acuerdo con el Plan establecido.</a:t>
          </a:r>
          <a:endParaRPr lang="en-US"/>
        </a:p>
      </dgm:t>
    </dgm:pt>
    <dgm:pt modelId="{8AB498C8-74EF-4218-B663-87EBB0B66FA3}" type="parTrans" cxnId="{51CAC473-02DE-4C8D-A6D2-D5082765D54C}">
      <dgm:prSet/>
      <dgm:spPr/>
      <dgm:t>
        <a:bodyPr/>
        <a:lstStyle/>
        <a:p>
          <a:endParaRPr lang="en-US"/>
        </a:p>
      </dgm:t>
    </dgm:pt>
    <dgm:pt modelId="{77CCC351-B8F2-4C11-B0B8-9DD357156E95}" type="sibTrans" cxnId="{51CAC473-02DE-4C8D-A6D2-D5082765D54C}">
      <dgm:prSet/>
      <dgm:spPr/>
      <dgm:t>
        <a:bodyPr/>
        <a:lstStyle/>
        <a:p>
          <a:endParaRPr lang="en-US"/>
        </a:p>
      </dgm:t>
    </dgm:pt>
    <dgm:pt modelId="{333968EE-CE3B-4092-95B3-90A43AD58384}">
      <dgm:prSet/>
      <dgm:spPr/>
      <dgm:t>
        <a:bodyPr/>
        <a:lstStyle/>
        <a:p>
          <a:r>
            <a:rPr lang="es-ES"/>
            <a:t>Dirigir la evacuación de las instalaciones de acuerdo con el plan establecido.</a:t>
          </a:r>
          <a:endParaRPr lang="en-US"/>
        </a:p>
      </dgm:t>
    </dgm:pt>
    <dgm:pt modelId="{937B92E9-E0B8-4AB0-851B-389EB03F890B}" type="parTrans" cxnId="{6C63EB03-D65D-469D-9167-A2F6009D7D3B}">
      <dgm:prSet/>
      <dgm:spPr/>
      <dgm:t>
        <a:bodyPr/>
        <a:lstStyle/>
        <a:p>
          <a:endParaRPr lang="en-US"/>
        </a:p>
      </dgm:t>
    </dgm:pt>
    <dgm:pt modelId="{9DFA97E8-29D2-4257-8462-4D5B84BAA20B}" type="sibTrans" cxnId="{6C63EB03-D65D-469D-9167-A2F6009D7D3B}">
      <dgm:prSet/>
      <dgm:spPr/>
      <dgm:t>
        <a:bodyPr/>
        <a:lstStyle/>
        <a:p>
          <a:endParaRPr lang="en-US"/>
        </a:p>
      </dgm:t>
    </dgm:pt>
    <dgm:pt modelId="{FFB65485-A1D6-4FBE-BC84-738EB0B8D6A4}">
      <dgm:prSet/>
      <dgm:spPr/>
      <dgm:t>
        <a:bodyPr/>
        <a:lstStyle/>
        <a:p>
          <a:r>
            <a:rPr lang="es-ES"/>
            <a:t>Realizar la atención de primeros auxilios de acuerdo con el plan establecido.</a:t>
          </a:r>
          <a:endParaRPr lang="en-US"/>
        </a:p>
      </dgm:t>
    </dgm:pt>
    <dgm:pt modelId="{E1F1BD15-2DA8-4165-B94A-074180242E02}" type="parTrans" cxnId="{0E53D2C8-5559-455D-8879-38DA946C7105}">
      <dgm:prSet/>
      <dgm:spPr/>
      <dgm:t>
        <a:bodyPr/>
        <a:lstStyle/>
        <a:p>
          <a:endParaRPr lang="en-US"/>
        </a:p>
      </dgm:t>
    </dgm:pt>
    <dgm:pt modelId="{DADDC44E-C630-4422-916A-D65F91DD6877}" type="sibTrans" cxnId="{0E53D2C8-5559-455D-8879-38DA946C7105}">
      <dgm:prSet/>
      <dgm:spPr/>
      <dgm:t>
        <a:bodyPr/>
        <a:lstStyle/>
        <a:p>
          <a:endParaRPr lang="en-US"/>
        </a:p>
      </dgm:t>
    </dgm:pt>
    <dgm:pt modelId="{96A84394-C5F7-4EA4-BD1D-055530F651A3}">
      <dgm:prSet/>
      <dgm:spPr/>
      <dgm:t>
        <a:bodyPr/>
        <a:lstStyle/>
        <a:p>
          <a:r>
            <a:rPr lang="es-ES"/>
            <a:t>Efectuar el salvamento de bienes para reducir pérdidas, de acuerdo con el plan establecido.</a:t>
          </a:r>
          <a:endParaRPr lang="en-US"/>
        </a:p>
      </dgm:t>
    </dgm:pt>
    <dgm:pt modelId="{1269B17F-8AA8-4451-8190-DBBD82CDAF53}" type="parTrans" cxnId="{07A40DE1-41E6-4777-859B-58B57B0E54CF}">
      <dgm:prSet/>
      <dgm:spPr/>
      <dgm:t>
        <a:bodyPr/>
        <a:lstStyle/>
        <a:p>
          <a:endParaRPr lang="en-US"/>
        </a:p>
      </dgm:t>
    </dgm:pt>
    <dgm:pt modelId="{74C38A50-D27F-4A13-8807-7CF4639E123C}" type="sibTrans" cxnId="{07A40DE1-41E6-4777-859B-58B57B0E54CF}">
      <dgm:prSet/>
      <dgm:spPr/>
      <dgm:t>
        <a:bodyPr/>
        <a:lstStyle/>
        <a:p>
          <a:endParaRPr lang="en-US"/>
        </a:p>
      </dgm:t>
    </dgm:pt>
    <dgm:pt modelId="{E17AD29D-61E8-42F3-B881-27E745CD24EC}">
      <dgm:prSet/>
      <dgm:spPr/>
      <dgm:t>
        <a:bodyPr/>
        <a:lstStyle/>
        <a:p>
          <a:r>
            <a:rPr lang="es-ES"/>
            <a:t>Restaurar los sistemas de protección de las instalaciones, luego de la emergencia.</a:t>
          </a:r>
          <a:endParaRPr lang="en-US"/>
        </a:p>
      </dgm:t>
    </dgm:pt>
    <dgm:pt modelId="{E82660C7-BF4D-44D4-B94A-EE92E8F93DA2}" type="parTrans" cxnId="{48A0DB1F-78E6-44CB-A3B6-E6D5387FCFA1}">
      <dgm:prSet/>
      <dgm:spPr/>
      <dgm:t>
        <a:bodyPr/>
        <a:lstStyle/>
        <a:p>
          <a:endParaRPr lang="en-US"/>
        </a:p>
      </dgm:t>
    </dgm:pt>
    <dgm:pt modelId="{72D97FCD-D37C-448B-AAF4-5B6C16E669F0}" type="sibTrans" cxnId="{48A0DB1F-78E6-44CB-A3B6-E6D5387FCFA1}">
      <dgm:prSet/>
      <dgm:spPr/>
      <dgm:t>
        <a:bodyPr/>
        <a:lstStyle/>
        <a:p>
          <a:endParaRPr lang="en-US"/>
        </a:p>
      </dgm:t>
    </dgm:pt>
    <dgm:pt modelId="{C5D01316-AB4B-4D78-9460-262D98651A3F}" type="pres">
      <dgm:prSet presAssocID="{08BFBFA4-6824-42C1-88CA-7B7611FC2C26}" presName="cycle" presStyleCnt="0">
        <dgm:presLayoutVars>
          <dgm:dir/>
          <dgm:resizeHandles val="exact"/>
        </dgm:presLayoutVars>
      </dgm:prSet>
      <dgm:spPr/>
      <dgm:t>
        <a:bodyPr/>
        <a:lstStyle/>
        <a:p>
          <a:endParaRPr lang="es-ES"/>
        </a:p>
      </dgm:t>
    </dgm:pt>
    <dgm:pt modelId="{6A41FC3A-8768-46A4-B87B-5CCD7D9F0629}" type="pres">
      <dgm:prSet presAssocID="{026BCCED-BF3C-4602-AA90-4B0B80516D7F}" presName="node" presStyleLbl="revTx" presStyleIdx="0" presStyleCnt="1">
        <dgm:presLayoutVars>
          <dgm:bulletEnabled val="1"/>
        </dgm:presLayoutVars>
      </dgm:prSet>
      <dgm:spPr/>
      <dgm:t>
        <a:bodyPr/>
        <a:lstStyle/>
        <a:p>
          <a:endParaRPr lang="es-ES"/>
        </a:p>
      </dgm:t>
    </dgm:pt>
  </dgm:ptLst>
  <dgm:cxnLst>
    <dgm:cxn modelId="{0E53D2C8-5559-455D-8879-38DA946C7105}" srcId="{026BCCED-BF3C-4602-AA90-4B0B80516D7F}" destId="{FFB65485-A1D6-4FBE-BC84-738EB0B8D6A4}" srcOrd="9" destOrd="0" parTransId="{E1F1BD15-2DA8-4165-B94A-074180242E02}" sibTransId="{DADDC44E-C630-4422-916A-D65F91DD6877}"/>
    <dgm:cxn modelId="{92CDF0E3-CD58-4320-BE34-2ED7D10EBE2C}" type="presOf" srcId="{699882F0-CB8B-4D64-B085-7AA7F30D1E49}" destId="{6A41FC3A-8768-46A4-B87B-5CCD7D9F0629}" srcOrd="0" destOrd="5" presId="urn:microsoft.com/office/officeart/2005/8/layout/cycle1"/>
    <dgm:cxn modelId="{48A0DB1F-78E6-44CB-A3B6-E6D5387FCFA1}" srcId="{026BCCED-BF3C-4602-AA90-4B0B80516D7F}" destId="{E17AD29D-61E8-42F3-B881-27E745CD24EC}" srcOrd="11" destOrd="0" parTransId="{E82660C7-BF4D-44D4-B94A-EE92E8F93DA2}" sibTransId="{72D97FCD-D37C-448B-AAF4-5B6C16E669F0}"/>
    <dgm:cxn modelId="{F17CFCDA-0978-4D7B-8244-F40503642A30}" srcId="{026BCCED-BF3C-4602-AA90-4B0B80516D7F}" destId="{699882F0-CB8B-4D64-B085-7AA7F30D1E49}" srcOrd="4" destOrd="0" parTransId="{63C33C1F-4123-4F22-9D22-EE0FD24CF025}" sibTransId="{DEC0FE02-0D7F-4788-94B3-CFEBD42B5CC0}"/>
    <dgm:cxn modelId="{56600F7D-828E-4215-AD44-D2A85E4E5942}" type="presOf" srcId="{FFB65485-A1D6-4FBE-BC84-738EB0B8D6A4}" destId="{6A41FC3A-8768-46A4-B87B-5CCD7D9F0629}" srcOrd="0" destOrd="10" presId="urn:microsoft.com/office/officeart/2005/8/layout/cycle1"/>
    <dgm:cxn modelId="{B86EB295-BEB3-463D-A3B2-E69577B2A295}" type="presOf" srcId="{EACD733D-DAAF-4201-98CE-73360A443EC7}" destId="{6A41FC3A-8768-46A4-B87B-5CCD7D9F0629}" srcOrd="0" destOrd="7" presId="urn:microsoft.com/office/officeart/2005/8/layout/cycle1"/>
    <dgm:cxn modelId="{6C63EB03-D65D-469D-9167-A2F6009D7D3B}" srcId="{026BCCED-BF3C-4602-AA90-4B0B80516D7F}" destId="{333968EE-CE3B-4092-95B3-90A43AD58384}" srcOrd="8" destOrd="0" parTransId="{937B92E9-E0B8-4AB0-851B-389EB03F890B}" sibTransId="{9DFA97E8-29D2-4257-8462-4D5B84BAA20B}"/>
    <dgm:cxn modelId="{51CAC473-02DE-4C8D-A6D2-D5082765D54C}" srcId="{026BCCED-BF3C-4602-AA90-4B0B80516D7F}" destId="{1B3789F3-8937-4D00-8C12-3E8602AE0158}" srcOrd="7" destOrd="0" parTransId="{8AB498C8-74EF-4218-B663-87EBB0B66FA3}" sibTransId="{77CCC351-B8F2-4C11-B0B8-9DD357156E95}"/>
    <dgm:cxn modelId="{97838491-A478-40DC-8DA7-20FFEB49E9BA}" srcId="{026BCCED-BF3C-4602-AA90-4B0B80516D7F}" destId="{EACD733D-DAAF-4201-98CE-73360A443EC7}" srcOrd="6" destOrd="0" parTransId="{A4F3C2E5-1F66-4FAE-8151-016CB7941034}" sibTransId="{B6669EEF-26A8-482C-9736-DEE7CAEED5ED}"/>
    <dgm:cxn modelId="{BC333EC1-C673-4785-9897-302CD34461B6}" srcId="{026BCCED-BF3C-4602-AA90-4B0B80516D7F}" destId="{26353DF2-355C-470E-AF77-00F1DA338354}" srcOrd="2" destOrd="0" parTransId="{6D22A2C7-089F-4DB4-8A13-515BDF517F6F}" sibTransId="{C88348B6-B7BA-4F83-8578-895164626CD0}"/>
    <dgm:cxn modelId="{46A3D07E-9368-48A9-98EF-9F4E98BE1FCB}" type="presOf" srcId="{F3CC039C-2B70-4415-AF67-DDC403019100}" destId="{6A41FC3A-8768-46A4-B87B-5CCD7D9F0629}" srcOrd="0" destOrd="6" presId="urn:microsoft.com/office/officeart/2005/8/layout/cycle1"/>
    <dgm:cxn modelId="{3A65534B-7305-470E-AE06-37FAF9E92D32}" type="presOf" srcId="{497033C2-E925-4D39-8A98-427D65BE174B}" destId="{6A41FC3A-8768-46A4-B87B-5CCD7D9F0629}" srcOrd="0" destOrd="4" presId="urn:microsoft.com/office/officeart/2005/8/layout/cycle1"/>
    <dgm:cxn modelId="{07A40DE1-41E6-4777-859B-58B57B0E54CF}" srcId="{026BCCED-BF3C-4602-AA90-4B0B80516D7F}" destId="{96A84394-C5F7-4EA4-BD1D-055530F651A3}" srcOrd="10" destOrd="0" parTransId="{1269B17F-8AA8-4451-8190-DBBD82CDAF53}" sibTransId="{74C38A50-D27F-4A13-8807-7CF4639E123C}"/>
    <dgm:cxn modelId="{B8E5B5AA-B095-49C2-88FF-32DC9B19F545}" type="presOf" srcId="{026BCCED-BF3C-4602-AA90-4B0B80516D7F}" destId="{6A41FC3A-8768-46A4-B87B-5CCD7D9F0629}" srcOrd="0" destOrd="0" presId="urn:microsoft.com/office/officeart/2005/8/layout/cycle1"/>
    <dgm:cxn modelId="{7C386BEC-F2DA-45C1-9AAB-CDBB90A8A45F}" srcId="{08BFBFA4-6824-42C1-88CA-7B7611FC2C26}" destId="{026BCCED-BF3C-4602-AA90-4B0B80516D7F}" srcOrd="0" destOrd="0" parTransId="{3CFC7D98-3CED-4245-9A1F-1D0E654B4193}" sibTransId="{C4F7FCAA-E14D-49BE-95CB-6222A4B61B91}"/>
    <dgm:cxn modelId="{F7188B51-2E9B-4E4E-A051-9679C668310F}" type="presOf" srcId="{08BFBFA4-6824-42C1-88CA-7B7611FC2C26}" destId="{C5D01316-AB4B-4D78-9460-262D98651A3F}" srcOrd="0" destOrd="0" presId="urn:microsoft.com/office/officeart/2005/8/layout/cycle1"/>
    <dgm:cxn modelId="{FE26BB05-E36F-430C-BD0C-80D6759E12F0}" srcId="{026BCCED-BF3C-4602-AA90-4B0B80516D7F}" destId="{F3CC039C-2B70-4415-AF67-DDC403019100}" srcOrd="5" destOrd="0" parTransId="{F7B58BAF-FAF4-4154-AA48-5719A5E23D07}" sibTransId="{D008A0EA-C570-45CC-8F05-4FEFB52E9BB4}"/>
    <dgm:cxn modelId="{82A62FC9-CF02-4924-A13F-9FE0AD2E27D3}" type="presOf" srcId="{96A84394-C5F7-4EA4-BD1D-055530F651A3}" destId="{6A41FC3A-8768-46A4-B87B-5CCD7D9F0629}" srcOrd="0" destOrd="11" presId="urn:microsoft.com/office/officeart/2005/8/layout/cycle1"/>
    <dgm:cxn modelId="{88458D34-F5B8-4E6C-8E87-43B75EA99D50}" srcId="{026BCCED-BF3C-4602-AA90-4B0B80516D7F}" destId="{D8A29F50-026F-4B01-905A-A3046CA3986F}" srcOrd="0" destOrd="0" parTransId="{F7116875-552E-4ECD-A3DE-A6FA75A6EEB5}" sibTransId="{EEA05207-AD6D-4B8F-B3C1-0AFC61B899BC}"/>
    <dgm:cxn modelId="{A28F03A2-6A2F-4D92-9A17-2D801CCFC83F}" type="presOf" srcId="{333968EE-CE3B-4092-95B3-90A43AD58384}" destId="{6A41FC3A-8768-46A4-B87B-5CCD7D9F0629}" srcOrd="0" destOrd="9" presId="urn:microsoft.com/office/officeart/2005/8/layout/cycle1"/>
    <dgm:cxn modelId="{E16B1B02-0263-4AFA-BE4B-2A094BC55D25}" type="presOf" srcId="{D8A29F50-026F-4B01-905A-A3046CA3986F}" destId="{6A41FC3A-8768-46A4-B87B-5CCD7D9F0629}" srcOrd="0" destOrd="1" presId="urn:microsoft.com/office/officeart/2005/8/layout/cycle1"/>
    <dgm:cxn modelId="{8388BDBE-6EFF-4C6E-93EB-61C247B7C3A4}" srcId="{026BCCED-BF3C-4602-AA90-4B0B80516D7F}" destId="{497033C2-E925-4D39-8A98-427D65BE174B}" srcOrd="3" destOrd="0" parTransId="{FFE56D25-9537-469E-93FA-DB191FCB5287}" sibTransId="{96F49C19-AF7C-4D4E-AC67-626FEAEFEB86}"/>
    <dgm:cxn modelId="{C946F45D-904F-427A-BC79-C200ED54711B}" type="presOf" srcId="{D730DBF6-37C6-4455-8B24-F03A7AC04E57}" destId="{6A41FC3A-8768-46A4-B87B-5CCD7D9F0629}" srcOrd="0" destOrd="2" presId="urn:microsoft.com/office/officeart/2005/8/layout/cycle1"/>
    <dgm:cxn modelId="{EA84B4C5-D303-40C4-96E2-4347CC405D52}" type="presOf" srcId="{E17AD29D-61E8-42F3-B881-27E745CD24EC}" destId="{6A41FC3A-8768-46A4-B87B-5CCD7D9F0629}" srcOrd="0" destOrd="12" presId="urn:microsoft.com/office/officeart/2005/8/layout/cycle1"/>
    <dgm:cxn modelId="{ACD8CE13-7ABC-41A9-94AD-6831EA636A3A}" srcId="{026BCCED-BF3C-4602-AA90-4B0B80516D7F}" destId="{D730DBF6-37C6-4455-8B24-F03A7AC04E57}" srcOrd="1" destOrd="0" parTransId="{4A888625-03C7-4143-A07A-B4E7E4243DF4}" sibTransId="{A42316CD-0875-402C-8F3C-1879205275E1}"/>
    <dgm:cxn modelId="{B7E31E63-987D-49BD-B84B-D98A364173B7}" type="presOf" srcId="{26353DF2-355C-470E-AF77-00F1DA338354}" destId="{6A41FC3A-8768-46A4-B87B-5CCD7D9F0629}" srcOrd="0" destOrd="3" presId="urn:microsoft.com/office/officeart/2005/8/layout/cycle1"/>
    <dgm:cxn modelId="{055A268E-4FA7-4745-B876-8EBEBB423CB8}" type="presOf" srcId="{1B3789F3-8937-4D00-8C12-3E8602AE0158}" destId="{6A41FC3A-8768-46A4-B87B-5CCD7D9F0629}" srcOrd="0" destOrd="8" presId="urn:microsoft.com/office/officeart/2005/8/layout/cycle1"/>
    <dgm:cxn modelId="{4E5B77C4-AB09-4C98-8A6B-18E8B9267550}" type="presParOf" srcId="{C5D01316-AB4B-4D78-9460-262D98651A3F}" destId="{6A41FC3A-8768-46A4-B87B-5CCD7D9F0629}" srcOrd="0"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2E5F1E9-DA0B-442F-BCB1-F78AE576ED99}" type="doc">
      <dgm:prSet loTypeId="urn:microsoft.com/office/officeart/2018/5/layout/IconCircle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19AB838-E9A0-4CEB-B500-99A3ADFA2B87}">
      <dgm:prSet custT="1"/>
      <dgm:spPr/>
      <dgm:t>
        <a:bodyPr/>
        <a:lstStyle/>
        <a:p>
          <a:pPr>
            <a:defRPr cap="all"/>
          </a:pPr>
          <a:r>
            <a:rPr lang="es-CO" sz="1600"/>
            <a:t>Reportar el evento al jefe inmediato y a la encargada del sistema de Gestión de Seguridad y Salud en el Trabajo.</a:t>
          </a:r>
          <a:endParaRPr lang="en-US" sz="1600"/>
        </a:p>
      </dgm:t>
    </dgm:pt>
    <dgm:pt modelId="{5F0F395B-3384-45BE-913F-5F6D35866510}" type="parTrans" cxnId="{75F5236F-1540-4312-81BD-37D890EF8B74}">
      <dgm:prSet/>
      <dgm:spPr/>
      <dgm:t>
        <a:bodyPr/>
        <a:lstStyle/>
        <a:p>
          <a:endParaRPr lang="en-US" sz="2800"/>
        </a:p>
      </dgm:t>
    </dgm:pt>
    <dgm:pt modelId="{BA6E0AFD-D300-4EB7-8B3C-C667E7B9754E}" type="sibTrans" cxnId="{75F5236F-1540-4312-81BD-37D890EF8B74}">
      <dgm:prSet/>
      <dgm:spPr/>
      <dgm:t>
        <a:bodyPr/>
        <a:lstStyle/>
        <a:p>
          <a:endParaRPr lang="en-US" sz="2800"/>
        </a:p>
      </dgm:t>
    </dgm:pt>
    <dgm:pt modelId="{8C0A708E-1A4C-4D7C-84DA-DD03E6BC595E}">
      <dgm:prSet custT="1"/>
      <dgm:spPr/>
      <dgm:t>
        <a:bodyPr/>
        <a:lstStyle/>
        <a:p>
          <a:pPr>
            <a:defRPr cap="all"/>
          </a:pPr>
          <a:r>
            <a:rPr lang="es-CO" sz="1600" dirty="0"/>
            <a:t>Recibir atención de primeros auxilios por parte de los brigadistas, de ser necesario.</a:t>
          </a:r>
          <a:endParaRPr lang="en-US" sz="1600" dirty="0"/>
        </a:p>
      </dgm:t>
    </dgm:pt>
    <dgm:pt modelId="{3B0760CB-CFCB-48EE-9067-3622D33F699A}" type="parTrans" cxnId="{BBD4C529-7431-491E-969C-53F645500ACA}">
      <dgm:prSet/>
      <dgm:spPr/>
      <dgm:t>
        <a:bodyPr/>
        <a:lstStyle/>
        <a:p>
          <a:endParaRPr lang="en-US" sz="2800"/>
        </a:p>
      </dgm:t>
    </dgm:pt>
    <dgm:pt modelId="{A580D3FD-45A8-4343-9FDD-49B0540756EF}" type="sibTrans" cxnId="{BBD4C529-7431-491E-969C-53F645500ACA}">
      <dgm:prSet/>
      <dgm:spPr/>
      <dgm:t>
        <a:bodyPr/>
        <a:lstStyle/>
        <a:p>
          <a:endParaRPr lang="en-US" sz="2800"/>
        </a:p>
      </dgm:t>
    </dgm:pt>
    <dgm:pt modelId="{8F1BF990-68A6-419D-A967-625415F3A2BB}">
      <dgm:prSet custT="1"/>
      <dgm:spPr/>
      <dgm:t>
        <a:bodyPr/>
        <a:lstStyle/>
        <a:p>
          <a:pPr>
            <a:defRPr cap="all"/>
          </a:pPr>
          <a:r>
            <a:rPr lang="es-CO" sz="1600"/>
            <a:t>El trabajador accidentado debe ser remitido al centro asistencial de urgencias mas cercano si el caso lo requiere, o donde la ARL colmena tenga convenio para recibir atención oportuna.</a:t>
          </a:r>
          <a:endParaRPr lang="en-US" sz="1600"/>
        </a:p>
      </dgm:t>
    </dgm:pt>
    <dgm:pt modelId="{B9A8D347-3B00-4BB3-B423-AA8180573289}" type="parTrans" cxnId="{8127D498-6206-4AA2-8AB4-6A677F846C36}">
      <dgm:prSet/>
      <dgm:spPr/>
      <dgm:t>
        <a:bodyPr/>
        <a:lstStyle/>
        <a:p>
          <a:endParaRPr lang="en-US" sz="2800"/>
        </a:p>
      </dgm:t>
    </dgm:pt>
    <dgm:pt modelId="{A5CF2BA0-BD3A-42A3-B142-766D430A4512}" type="sibTrans" cxnId="{8127D498-6206-4AA2-8AB4-6A677F846C36}">
      <dgm:prSet/>
      <dgm:spPr/>
      <dgm:t>
        <a:bodyPr/>
        <a:lstStyle/>
        <a:p>
          <a:endParaRPr lang="en-US" sz="2800"/>
        </a:p>
      </dgm:t>
    </dgm:pt>
    <dgm:pt modelId="{F2E273D8-2C3F-4C8C-84F5-171054EDBC95}">
      <dgm:prSet custT="1"/>
      <dgm:spPr/>
      <dgm:t>
        <a:bodyPr/>
        <a:lstStyle/>
        <a:p>
          <a:pPr>
            <a:defRPr cap="all"/>
          </a:pPr>
          <a:r>
            <a:rPr lang="es-CO" sz="1600"/>
            <a:t>Comunicarse con la línea efectiva de la ARL colmena seguros 018000919667 y realizar el respectivo reporte.</a:t>
          </a:r>
          <a:endParaRPr lang="en-US" sz="1600"/>
        </a:p>
      </dgm:t>
    </dgm:pt>
    <dgm:pt modelId="{C521631C-1CF6-4B56-82BC-2B59A9577BB3}" type="parTrans" cxnId="{B016799C-99AE-4AA9-82DB-3A4BE8524362}">
      <dgm:prSet/>
      <dgm:spPr/>
      <dgm:t>
        <a:bodyPr/>
        <a:lstStyle/>
        <a:p>
          <a:endParaRPr lang="en-US" sz="2800"/>
        </a:p>
      </dgm:t>
    </dgm:pt>
    <dgm:pt modelId="{AA9599C2-6BCA-4A52-9EB5-08E0E3E7EFB4}" type="sibTrans" cxnId="{B016799C-99AE-4AA9-82DB-3A4BE8524362}">
      <dgm:prSet/>
      <dgm:spPr/>
      <dgm:t>
        <a:bodyPr/>
        <a:lstStyle/>
        <a:p>
          <a:endParaRPr lang="en-US" sz="2800"/>
        </a:p>
      </dgm:t>
    </dgm:pt>
    <dgm:pt modelId="{83835BC7-F710-43D1-BFEE-CA5EA80E84C7}" type="pres">
      <dgm:prSet presAssocID="{D2E5F1E9-DA0B-442F-BCB1-F78AE576ED99}" presName="root" presStyleCnt="0">
        <dgm:presLayoutVars>
          <dgm:dir/>
          <dgm:resizeHandles val="exact"/>
        </dgm:presLayoutVars>
      </dgm:prSet>
      <dgm:spPr/>
      <dgm:t>
        <a:bodyPr/>
        <a:lstStyle/>
        <a:p>
          <a:endParaRPr lang="es-ES"/>
        </a:p>
      </dgm:t>
    </dgm:pt>
    <dgm:pt modelId="{E0ED518F-234F-48AC-9190-8BF240BDC9B1}" type="pres">
      <dgm:prSet presAssocID="{E19AB838-E9A0-4CEB-B500-99A3ADFA2B87}" presName="compNode" presStyleCnt="0"/>
      <dgm:spPr/>
    </dgm:pt>
    <dgm:pt modelId="{26A26DD6-54F8-4349-BCBB-D5C0682350F4}" type="pres">
      <dgm:prSet presAssocID="{E19AB838-E9A0-4CEB-B500-99A3ADFA2B87}" presName="iconBgRect" presStyleLbl="bgShp" presStyleIdx="0" presStyleCnt="4"/>
      <dgm:spPr/>
    </dgm:pt>
    <dgm:pt modelId="{884142E8-9F86-42F5-8695-656C21A4EF06}" type="pres">
      <dgm:prSet presAssocID="{E19AB838-E9A0-4CEB-B500-99A3ADFA2B87}" presName="iconRect" presStyleLbl="node1" presStyleIdx="0" presStyleCnt="4"/>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11000" r="-11000"/>
          </a:stretch>
        </a:blipFill>
        <a:ln>
          <a:noFill/>
        </a:ln>
      </dgm:spPr>
      <dgm:extLst>
        <a:ext uri="{E40237B7-FDA0-4F09-8148-C483321AD2D9}">
          <dgm14:cNvPr xmlns:dgm14="http://schemas.microsoft.com/office/drawing/2010/diagram" id="0" name="" descr="Hierarchy"/>
        </a:ext>
      </dgm:extLst>
    </dgm:pt>
    <dgm:pt modelId="{AB680978-96F8-4FA8-92C0-B093E8C12F12}" type="pres">
      <dgm:prSet presAssocID="{E19AB838-E9A0-4CEB-B500-99A3ADFA2B87}" presName="spaceRect" presStyleCnt="0"/>
      <dgm:spPr/>
    </dgm:pt>
    <dgm:pt modelId="{59092CEA-0B37-4EC2-AFD1-9EA1531AB421}" type="pres">
      <dgm:prSet presAssocID="{E19AB838-E9A0-4CEB-B500-99A3ADFA2B87}" presName="textRect" presStyleLbl="revTx" presStyleIdx="0" presStyleCnt="4">
        <dgm:presLayoutVars>
          <dgm:chMax val="1"/>
          <dgm:chPref val="1"/>
        </dgm:presLayoutVars>
      </dgm:prSet>
      <dgm:spPr/>
      <dgm:t>
        <a:bodyPr/>
        <a:lstStyle/>
        <a:p>
          <a:endParaRPr lang="es-ES"/>
        </a:p>
      </dgm:t>
    </dgm:pt>
    <dgm:pt modelId="{AB1488C8-03AA-445C-95D4-DB5841AF4E57}" type="pres">
      <dgm:prSet presAssocID="{BA6E0AFD-D300-4EB7-8B3C-C667E7B9754E}" presName="sibTrans" presStyleCnt="0"/>
      <dgm:spPr/>
    </dgm:pt>
    <dgm:pt modelId="{812438C5-9A60-471E-B468-E557DBEDAA30}" type="pres">
      <dgm:prSet presAssocID="{8C0A708E-1A4C-4D7C-84DA-DD03E6BC595E}" presName="compNode" presStyleCnt="0"/>
      <dgm:spPr/>
    </dgm:pt>
    <dgm:pt modelId="{B3905C4D-6BC6-43EB-A497-AAB3566EA350}" type="pres">
      <dgm:prSet presAssocID="{8C0A708E-1A4C-4D7C-84DA-DD03E6BC595E}" presName="iconBgRect" presStyleLbl="bgShp" presStyleIdx="1" presStyleCnt="4"/>
      <dgm:spPr/>
    </dgm:pt>
    <dgm:pt modelId="{DACD1680-FEFF-4343-BBBE-67E7FC7C60C4}" type="pres">
      <dgm:prSet presAssocID="{8C0A708E-1A4C-4D7C-84DA-DD03E6BC595E}" presName="iconRect" presStyleLbl="node1" presStyleIdx="1" presStyleCnt="4"/>
      <dgm:spPr>
        <a:blipFill rotWithShape="1">
          <a:blip xmlns:r="http://schemas.openxmlformats.org/officeDocument/2006/relationships" r:embed="rId2"/>
          <a:srcRect/>
          <a:stretch>
            <a:fillRect l="-4000" r="-4000"/>
          </a:stretch>
        </a:blipFill>
        <a:ln>
          <a:noFill/>
        </a:ln>
      </dgm:spPr>
      <dgm:extLst>
        <a:ext uri="{E40237B7-FDA0-4F09-8148-C483321AD2D9}">
          <dgm14:cNvPr xmlns:dgm14="http://schemas.microsoft.com/office/drawing/2010/diagram" id="0" name="" descr="Bitcoin"/>
        </a:ext>
      </dgm:extLst>
    </dgm:pt>
    <dgm:pt modelId="{C115B32D-20C5-440E-B79C-B85D0F117AA7}" type="pres">
      <dgm:prSet presAssocID="{8C0A708E-1A4C-4D7C-84DA-DD03E6BC595E}" presName="spaceRect" presStyleCnt="0"/>
      <dgm:spPr/>
    </dgm:pt>
    <dgm:pt modelId="{A20F6D6F-6D41-40DF-A0D1-6E45663953FE}" type="pres">
      <dgm:prSet presAssocID="{8C0A708E-1A4C-4D7C-84DA-DD03E6BC595E}" presName="textRect" presStyleLbl="revTx" presStyleIdx="1" presStyleCnt="4">
        <dgm:presLayoutVars>
          <dgm:chMax val="1"/>
          <dgm:chPref val="1"/>
        </dgm:presLayoutVars>
      </dgm:prSet>
      <dgm:spPr/>
      <dgm:t>
        <a:bodyPr/>
        <a:lstStyle/>
        <a:p>
          <a:endParaRPr lang="es-ES"/>
        </a:p>
      </dgm:t>
    </dgm:pt>
    <dgm:pt modelId="{F1DA0623-C7FE-4211-814A-AACC4F655D2E}" type="pres">
      <dgm:prSet presAssocID="{A580D3FD-45A8-4343-9FDD-49B0540756EF}" presName="sibTrans" presStyleCnt="0"/>
      <dgm:spPr/>
    </dgm:pt>
    <dgm:pt modelId="{72CD3E53-D08C-46D7-9EFD-1614293BAE46}" type="pres">
      <dgm:prSet presAssocID="{8F1BF990-68A6-419D-A967-625415F3A2BB}" presName="compNode" presStyleCnt="0"/>
      <dgm:spPr/>
    </dgm:pt>
    <dgm:pt modelId="{08915163-E234-425C-B254-AA342779B861}" type="pres">
      <dgm:prSet presAssocID="{8F1BF990-68A6-419D-A967-625415F3A2BB}" presName="iconBgRect" presStyleLbl="bgShp" presStyleIdx="2" presStyleCnt="4"/>
      <dgm:spPr/>
    </dgm:pt>
    <dgm:pt modelId="{1A95A69D-E98D-4E17-A49D-87AE0FFECF24}" type="pres">
      <dgm:prSet presAssocID="{8F1BF990-68A6-419D-A967-625415F3A2BB}" presName="iconRect" presStyleLbl="node1" presStyleIdx="2" presStyleCnt="4"/>
      <dgm:spPr>
        <a:blipFill rotWithShape="1">
          <a:blip xmlns:r="http://schemas.openxmlformats.org/officeDocument/2006/relationships" r:embed="rId3"/>
          <a:srcRect/>
          <a:stretch>
            <a:fillRect l="-3000" r="-3000"/>
          </a:stretch>
        </a:blipFill>
        <a:ln>
          <a:noFill/>
        </a:ln>
      </dgm:spPr>
      <dgm:extLst>
        <a:ext uri="{E40237B7-FDA0-4F09-8148-C483321AD2D9}">
          <dgm14:cNvPr xmlns:dgm14="http://schemas.microsoft.com/office/drawing/2010/diagram" id="0" name="" descr="Medical"/>
        </a:ext>
      </dgm:extLst>
    </dgm:pt>
    <dgm:pt modelId="{32F9454A-3F7D-41C8-A5E6-DE803217E07D}" type="pres">
      <dgm:prSet presAssocID="{8F1BF990-68A6-419D-A967-625415F3A2BB}" presName="spaceRect" presStyleCnt="0"/>
      <dgm:spPr/>
    </dgm:pt>
    <dgm:pt modelId="{C470DFA1-11AB-4580-A5EF-022B7EA28829}" type="pres">
      <dgm:prSet presAssocID="{8F1BF990-68A6-419D-A967-625415F3A2BB}" presName="textRect" presStyleLbl="revTx" presStyleIdx="2" presStyleCnt="4">
        <dgm:presLayoutVars>
          <dgm:chMax val="1"/>
          <dgm:chPref val="1"/>
        </dgm:presLayoutVars>
      </dgm:prSet>
      <dgm:spPr/>
      <dgm:t>
        <a:bodyPr/>
        <a:lstStyle/>
        <a:p>
          <a:endParaRPr lang="es-ES"/>
        </a:p>
      </dgm:t>
    </dgm:pt>
    <dgm:pt modelId="{95DBB5D3-B1F6-4404-AFB6-85E20D0311D6}" type="pres">
      <dgm:prSet presAssocID="{A5CF2BA0-BD3A-42A3-B142-766D430A4512}" presName="sibTrans" presStyleCnt="0"/>
      <dgm:spPr/>
    </dgm:pt>
    <dgm:pt modelId="{53D5B7E1-9381-491B-8FBE-4B9B1CDB8E6E}" type="pres">
      <dgm:prSet presAssocID="{F2E273D8-2C3F-4C8C-84F5-171054EDBC95}" presName="compNode" presStyleCnt="0"/>
      <dgm:spPr/>
    </dgm:pt>
    <dgm:pt modelId="{39AE58A2-22DB-439F-80FD-000FBEA27194}" type="pres">
      <dgm:prSet presAssocID="{F2E273D8-2C3F-4C8C-84F5-171054EDBC95}" presName="iconBgRect" presStyleLbl="bgShp" presStyleIdx="3" presStyleCnt="4"/>
      <dgm:spPr/>
    </dgm:pt>
    <dgm:pt modelId="{2E44E68E-6A14-4E2F-B158-03C7BAE801AD}" type="pres">
      <dgm:prSet presAssocID="{F2E273D8-2C3F-4C8C-84F5-171054EDBC95}" presName="iconRect" presStyleLbl="node1" presStyleIdx="3" presStyleCnt="4"/>
      <dgm:spPr>
        <a:blipFill rotWithShape="1">
          <a:blip xmlns:r="http://schemas.openxmlformats.org/officeDocument/2006/relationships" r:embed="rId4"/>
          <a:srcRect/>
          <a:stretch>
            <a:fillRect t="-3000" b="-3000"/>
          </a:stretch>
        </a:blipFill>
        <a:ln>
          <a:noFill/>
        </a:ln>
      </dgm:spPr>
      <dgm:extLst>
        <a:ext uri="{E40237B7-FDA0-4F09-8148-C483321AD2D9}">
          <dgm14:cNvPr xmlns:dgm14="http://schemas.microsoft.com/office/drawing/2010/diagram" id="0" name="" descr="Flowchart"/>
        </a:ext>
      </dgm:extLst>
    </dgm:pt>
    <dgm:pt modelId="{01BE4432-08BF-4BC3-BE41-AB27CD360EBA}" type="pres">
      <dgm:prSet presAssocID="{F2E273D8-2C3F-4C8C-84F5-171054EDBC95}" presName="spaceRect" presStyleCnt="0"/>
      <dgm:spPr/>
    </dgm:pt>
    <dgm:pt modelId="{8B4B9C20-863D-423E-ACF5-7B880F2C1414}" type="pres">
      <dgm:prSet presAssocID="{F2E273D8-2C3F-4C8C-84F5-171054EDBC95}" presName="textRect" presStyleLbl="revTx" presStyleIdx="3" presStyleCnt="4">
        <dgm:presLayoutVars>
          <dgm:chMax val="1"/>
          <dgm:chPref val="1"/>
        </dgm:presLayoutVars>
      </dgm:prSet>
      <dgm:spPr/>
      <dgm:t>
        <a:bodyPr/>
        <a:lstStyle/>
        <a:p>
          <a:endParaRPr lang="es-ES"/>
        </a:p>
      </dgm:t>
    </dgm:pt>
  </dgm:ptLst>
  <dgm:cxnLst>
    <dgm:cxn modelId="{F10557EB-F0E8-4983-879A-D7BACD87E338}" type="presOf" srcId="{8F1BF990-68A6-419D-A967-625415F3A2BB}" destId="{C470DFA1-11AB-4580-A5EF-022B7EA28829}" srcOrd="0" destOrd="0" presId="urn:microsoft.com/office/officeart/2018/5/layout/IconCircleLabelList"/>
    <dgm:cxn modelId="{1A791D2A-59C5-4AEF-AE3E-CF9FD6FB512E}" type="presOf" srcId="{D2E5F1E9-DA0B-442F-BCB1-F78AE576ED99}" destId="{83835BC7-F710-43D1-BFEE-CA5EA80E84C7}" srcOrd="0" destOrd="0" presId="urn:microsoft.com/office/officeart/2018/5/layout/IconCircleLabelList"/>
    <dgm:cxn modelId="{8E70FAD0-0400-4A52-BC50-44A8F094ACF8}" type="presOf" srcId="{E19AB838-E9A0-4CEB-B500-99A3ADFA2B87}" destId="{59092CEA-0B37-4EC2-AFD1-9EA1531AB421}" srcOrd="0" destOrd="0" presId="urn:microsoft.com/office/officeart/2018/5/layout/IconCircleLabelList"/>
    <dgm:cxn modelId="{C2FF2918-341A-4A7B-90EB-C2AA185649FF}" type="presOf" srcId="{F2E273D8-2C3F-4C8C-84F5-171054EDBC95}" destId="{8B4B9C20-863D-423E-ACF5-7B880F2C1414}" srcOrd="0" destOrd="0" presId="urn:microsoft.com/office/officeart/2018/5/layout/IconCircleLabelList"/>
    <dgm:cxn modelId="{8127D498-6206-4AA2-8AB4-6A677F846C36}" srcId="{D2E5F1E9-DA0B-442F-BCB1-F78AE576ED99}" destId="{8F1BF990-68A6-419D-A967-625415F3A2BB}" srcOrd="2" destOrd="0" parTransId="{B9A8D347-3B00-4BB3-B423-AA8180573289}" sibTransId="{A5CF2BA0-BD3A-42A3-B142-766D430A4512}"/>
    <dgm:cxn modelId="{B016799C-99AE-4AA9-82DB-3A4BE8524362}" srcId="{D2E5F1E9-DA0B-442F-BCB1-F78AE576ED99}" destId="{F2E273D8-2C3F-4C8C-84F5-171054EDBC95}" srcOrd="3" destOrd="0" parTransId="{C521631C-1CF6-4B56-82BC-2B59A9577BB3}" sibTransId="{AA9599C2-6BCA-4A52-9EB5-08E0E3E7EFB4}"/>
    <dgm:cxn modelId="{604F1503-1B1B-4843-80A1-4A3389EBD304}" type="presOf" srcId="{8C0A708E-1A4C-4D7C-84DA-DD03E6BC595E}" destId="{A20F6D6F-6D41-40DF-A0D1-6E45663953FE}" srcOrd="0" destOrd="0" presId="urn:microsoft.com/office/officeart/2018/5/layout/IconCircleLabelList"/>
    <dgm:cxn modelId="{BBD4C529-7431-491E-969C-53F645500ACA}" srcId="{D2E5F1E9-DA0B-442F-BCB1-F78AE576ED99}" destId="{8C0A708E-1A4C-4D7C-84DA-DD03E6BC595E}" srcOrd="1" destOrd="0" parTransId="{3B0760CB-CFCB-48EE-9067-3622D33F699A}" sibTransId="{A580D3FD-45A8-4343-9FDD-49B0540756EF}"/>
    <dgm:cxn modelId="{75F5236F-1540-4312-81BD-37D890EF8B74}" srcId="{D2E5F1E9-DA0B-442F-BCB1-F78AE576ED99}" destId="{E19AB838-E9A0-4CEB-B500-99A3ADFA2B87}" srcOrd="0" destOrd="0" parTransId="{5F0F395B-3384-45BE-913F-5F6D35866510}" sibTransId="{BA6E0AFD-D300-4EB7-8B3C-C667E7B9754E}"/>
    <dgm:cxn modelId="{84043A69-60A2-4D62-9351-C687B2E11DD7}" type="presParOf" srcId="{83835BC7-F710-43D1-BFEE-CA5EA80E84C7}" destId="{E0ED518F-234F-48AC-9190-8BF240BDC9B1}" srcOrd="0" destOrd="0" presId="urn:microsoft.com/office/officeart/2018/5/layout/IconCircleLabelList"/>
    <dgm:cxn modelId="{AC6A2CEC-D7A1-4D32-9C77-9966A43C2BB1}" type="presParOf" srcId="{E0ED518F-234F-48AC-9190-8BF240BDC9B1}" destId="{26A26DD6-54F8-4349-BCBB-D5C0682350F4}" srcOrd="0" destOrd="0" presId="urn:microsoft.com/office/officeart/2018/5/layout/IconCircleLabelList"/>
    <dgm:cxn modelId="{F58F99DD-B855-4C9F-9547-E43E3E3C1B68}" type="presParOf" srcId="{E0ED518F-234F-48AC-9190-8BF240BDC9B1}" destId="{884142E8-9F86-42F5-8695-656C21A4EF06}" srcOrd="1" destOrd="0" presId="urn:microsoft.com/office/officeart/2018/5/layout/IconCircleLabelList"/>
    <dgm:cxn modelId="{76DAC809-445D-420A-8F8E-4EA724FA66E6}" type="presParOf" srcId="{E0ED518F-234F-48AC-9190-8BF240BDC9B1}" destId="{AB680978-96F8-4FA8-92C0-B093E8C12F12}" srcOrd="2" destOrd="0" presId="urn:microsoft.com/office/officeart/2018/5/layout/IconCircleLabelList"/>
    <dgm:cxn modelId="{0BEB59F3-E7EE-4CF6-A0CF-5B753D150D31}" type="presParOf" srcId="{E0ED518F-234F-48AC-9190-8BF240BDC9B1}" destId="{59092CEA-0B37-4EC2-AFD1-9EA1531AB421}" srcOrd="3" destOrd="0" presId="urn:microsoft.com/office/officeart/2018/5/layout/IconCircleLabelList"/>
    <dgm:cxn modelId="{C831E296-9615-4ADF-9C08-E9E76ECFF76F}" type="presParOf" srcId="{83835BC7-F710-43D1-BFEE-CA5EA80E84C7}" destId="{AB1488C8-03AA-445C-95D4-DB5841AF4E57}" srcOrd="1" destOrd="0" presId="urn:microsoft.com/office/officeart/2018/5/layout/IconCircleLabelList"/>
    <dgm:cxn modelId="{75ECD6F2-F7AA-4CD0-8B4A-3F08C8C52057}" type="presParOf" srcId="{83835BC7-F710-43D1-BFEE-CA5EA80E84C7}" destId="{812438C5-9A60-471E-B468-E557DBEDAA30}" srcOrd="2" destOrd="0" presId="urn:microsoft.com/office/officeart/2018/5/layout/IconCircleLabelList"/>
    <dgm:cxn modelId="{FFC6CEE6-698E-4610-8062-CABA08ACBEA0}" type="presParOf" srcId="{812438C5-9A60-471E-B468-E557DBEDAA30}" destId="{B3905C4D-6BC6-43EB-A497-AAB3566EA350}" srcOrd="0" destOrd="0" presId="urn:microsoft.com/office/officeart/2018/5/layout/IconCircleLabelList"/>
    <dgm:cxn modelId="{E7C09535-701A-4799-A831-5ED27EE287CE}" type="presParOf" srcId="{812438C5-9A60-471E-B468-E557DBEDAA30}" destId="{DACD1680-FEFF-4343-BBBE-67E7FC7C60C4}" srcOrd="1" destOrd="0" presId="urn:microsoft.com/office/officeart/2018/5/layout/IconCircleLabelList"/>
    <dgm:cxn modelId="{94B8766A-D61A-4A88-B531-409E0A25F317}" type="presParOf" srcId="{812438C5-9A60-471E-B468-E557DBEDAA30}" destId="{C115B32D-20C5-440E-B79C-B85D0F117AA7}" srcOrd="2" destOrd="0" presId="urn:microsoft.com/office/officeart/2018/5/layout/IconCircleLabelList"/>
    <dgm:cxn modelId="{4FE0CF5F-C572-4705-B22F-BD10233E3236}" type="presParOf" srcId="{812438C5-9A60-471E-B468-E557DBEDAA30}" destId="{A20F6D6F-6D41-40DF-A0D1-6E45663953FE}" srcOrd="3" destOrd="0" presId="urn:microsoft.com/office/officeart/2018/5/layout/IconCircleLabelList"/>
    <dgm:cxn modelId="{383A142D-0031-436B-A0A5-8D10721558A2}" type="presParOf" srcId="{83835BC7-F710-43D1-BFEE-CA5EA80E84C7}" destId="{F1DA0623-C7FE-4211-814A-AACC4F655D2E}" srcOrd="3" destOrd="0" presId="urn:microsoft.com/office/officeart/2018/5/layout/IconCircleLabelList"/>
    <dgm:cxn modelId="{82B58755-002D-4DE1-96BC-5FBFD839D745}" type="presParOf" srcId="{83835BC7-F710-43D1-BFEE-CA5EA80E84C7}" destId="{72CD3E53-D08C-46D7-9EFD-1614293BAE46}" srcOrd="4" destOrd="0" presId="urn:microsoft.com/office/officeart/2018/5/layout/IconCircleLabelList"/>
    <dgm:cxn modelId="{0933E532-8216-4982-A81D-DA9F02EB8A49}" type="presParOf" srcId="{72CD3E53-D08C-46D7-9EFD-1614293BAE46}" destId="{08915163-E234-425C-B254-AA342779B861}" srcOrd="0" destOrd="0" presId="urn:microsoft.com/office/officeart/2018/5/layout/IconCircleLabelList"/>
    <dgm:cxn modelId="{7702720B-E62B-410E-A041-55CBD53F1D90}" type="presParOf" srcId="{72CD3E53-D08C-46D7-9EFD-1614293BAE46}" destId="{1A95A69D-E98D-4E17-A49D-87AE0FFECF24}" srcOrd="1" destOrd="0" presId="urn:microsoft.com/office/officeart/2018/5/layout/IconCircleLabelList"/>
    <dgm:cxn modelId="{175E93CB-6FDE-4ED5-A548-7B5EF6C81D72}" type="presParOf" srcId="{72CD3E53-D08C-46D7-9EFD-1614293BAE46}" destId="{32F9454A-3F7D-41C8-A5E6-DE803217E07D}" srcOrd="2" destOrd="0" presId="urn:microsoft.com/office/officeart/2018/5/layout/IconCircleLabelList"/>
    <dgm:cxn modelId="{D24D1B91-8418-4DB4-BACC-24B7950A1786}" type="presParOf" srcId="{72CD3E53-D08C-46D7-9EFD-1614293BAE46}" destId="{C470DFA1-11AB-4580-A5EF-022B7EA28829}" srcOrd="3" destOrd="0" presId="urn:microsoft.com/office/officeart/2018/5/layout/IconCircleLabelList"/>
    <dgm:cxn modelId="{859E0184-5F0F-4699-A7B0-F5356517C8AC}" type="presParOf" srcId="{83835BC7-F710-43D1-BFEE-CA5EA80E84C7}" destId="{95DBB5D3-B1F6-4404-AFB6-85E20D0311D6}" srcOrd="5" destOrd="0" presId="urn:microsoft.com/office/officeart/2018/5/layout/IconCircleLabelList"/>
    <dgm:cxn modelId="{FD5A9697-B977-4C3E-96C4-D5FEB2F4CA20}" type="presParOf" srcId="{83835BC7-F710-43D1-BFEE-CA5EA80E84C7}" destId="{53D5B7E1-9381-491B-8FBE-4B9B1CDB8E6E}" srcOrd="6" destOrd="0" presId="urn:microsoft.com/office/officeart/2018/5/layout/IconCircleLabelList"/>
    <dgm:cxn modelId="{A6D57B88-BE71-4A43-8688-295B3EEC1223}" type="presParOf" srcId="{53D5B7E1-9381-491B-8FBE-4B9B1CDB8E6E}" destId="{39AE58A2-22DB-439F-80FD-000FBEA27194}" srcOrd="0" destOrd="0" presId="urn:microsoft.com/office/officeart/2018/5/layout/IconCircleLabelList"/>
    <dgm:cxn modelId="{6A6D778D-D0B1-4417-8FFE-B7877A33331D}" type="presParOf" srcId="{53D5B7E1-9381-491B-8FBE-4B9B1CDB8E6E}" destId="{2E44E68E-6A14-4E2F-B158-03C7BAE801AD}" srcOrd="1" destOrd="0" presId="urn:microsoft.com/office/officeart/2018/5/layout/IconCircleLabelList"/>
    <dgm:cxn modelId="{6700B522-D557-4BA8-A2B9-198607DB1025}" type="presParOf" srcId="{53D5B7E1-9381-491B-8FBE-4B9B1CDB8E6E}" destId="{01BE4432-08BF-4BC3-BE41-AB27CD360EBA}" srcOrd="2" destOrd="0" presId="urn:microsoft.com/office/officeart/2018/5/layout/IconCircleLabelList"/>
    <dgm:cxn modelId="{41DA4F12-79A0-40D0-85D5-8DF36161691D}" type="presParOf" srcId="{53D5B7E1-9381-491B-8FBE-4B9B1CDB8E6E}" destId="{8B4B9C20-863D-423E-ACF5-7B880F2C1414}"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302B74-A0DC-41FE-A09A-E4E51335E6DF}" type="doc">
      <dgm:prSet loTypeId="urn:microsoft.com/office/officeart/2018/2/layout/IconCircleList" loCatId="icon" qsTypeId="urn:microsoft.com/office/officeart/2005/8/quickstyle/simple1" qsCatId="simple" csTypeId="urn:microsoft.com/office/officeart/2018/5/colors/Iconchunking_neutralicon_accent6_2" csCatId="accent6" phldr="1"/>
      <dgm:spPr/>
      <dgm:t>
        <a:bodyPr/>
        <a:lstStyle/>
        <a:p>
          <a:endParaRPr lang="es-CO"/>
        </a:p>
      </dgm:t>
    </dgm:pt>
    <dgm:pt modelId="{602DE41C-59D1-4F57-A368-1EA60F4F4B5F}">
      <dgm:prSet phldrT="[Texto]"/>
      <dgm:spPr/>
      <dgm:t>
        <a:bodyPr/>
        <a:lstStyle/>
        <a:p>
          <a:pPr>
            <a:lnSpc>
              <a:spcPct val="100000"/>
            </a:lnSpc>
          </a:pPr>
          <a:r>
            <a:rPr lang="es-CO"/>
            <a:t>Contabilidad</a:t>
          </a:r>
        </a:p>
      </dgm:t>
    </dgm:pt>
    <dgm:pt modelId="{5A353056-2EC7-4045-AA74-52F3D83F576E}" type="parTrans" cxnId="{76D04715-726B-4E73-8870-ED2C7461AFC9}">
      <dgm:prSet/>
      <dgm:spPr/>
      <dgm:t>
        <a:bodyPr/>
        <a:lstStyle/>
        <a:p>
          <a:endParaRPr lang="es-CO"/>
        </a:p>
      </dgm:t>
    </dgm:pt>
    <dgm:pt modelId="{FDF2965B-D4E0-41DF-A7EF-DD114A8B4F42}" type="sibTrans" cxnId="{76D04715-726B-4E73-8870-ED2C7461AFC9}">
      <dgm:prSet/>
      <dgm:spPr/>
      <dgm:t>
        <a:bodyPr/>
        <a:lstStyle/>
        <a:p>
          <a:pPr>
            <a:lnSpc>
              <a:spcPct val="100000"/>
            </a:lnSpc>
          </a:pPr>
          <a:endParaRPr lang="es-CO"/>
        </a:p>
      </dgm:t>
    </dgm:pt>
    <dgm:pt modelId="{67DA813B-82BF-4FB7-8CFC-CA565E51B5BA}">
      <dgm:prSet phldrT="[Texto]"/>
      <dgm:spPr/>
      <dgm:t>
        <a:bodyPr/>
        <a:lstStyle/>
        <a:p>
          <a:pPr>
            <a:lnSpc>
              <a:spcPct val="100000"/>
            </a:lnSpc>
          </a:pPr>
          <a:r>
            <a:rPr lang="es-CO"/>
            <a:t>Presupuesto</a:t>
          </a:r>
        </a:p>
      </dgm:t>
    </dgm:pt>
    <dgm:pt modelId="{44B40048-E50D-4B90-9090-BFD20C2A1558}" type="parTrans" cxnId="{9137E8F8-ED7B-4BD2-A9EE-69EA2284363E}">
      <dgm:prSet/>
      <dgm:spPr/>
      <dgm:t>
        <a:bodyPr/>
        <a:lstStyle/>
        <a:p>
          <a:endParaRPr lang="es-CO"/>
        </a:p>
      </dgm:t>
    </dgm:pt>
    <dgm:pt modelId="{240857C7-679D-46D2-B73C-5004A38602C1}" type="sibTrans" cxnId="{9137E8F8-ED7B-4BD2-A9EE-69EA2284363E}">
      <dgm:prSet/>
      <dgm:spPr/>
      <dgm:t>
        <a:bodyPr/>
        <a:lstStyle/>
        <a:p>
          <a:pPr>
            <a:lnSpc>
              <a:spcPct val="100000"/>
            </a:lnSpc>
          </a:pPr>
          <a:endParaRPr lang="es-CO"/>
        </a:p>
      </dgm:t>
    </dgm:pt>
    <dgm:pt modelId="{51F993CB-4D39-4D99-8C86-EC2B96D76173}">
      <dgm:prSet phldrT="[Texto]"/>
      <dgm:spPr/>
      <dgm:t>
        <a:bodyPr/>
        <a:lstStyle/>
        <a:p>
          <a:pPr>
            <a:lnSpc>
              <a:spcPct val="100000"/>
            </a:lnSpc>
          </a:pPr>
          <a:r>
            <a:rPr lang="es-CO"/>
            <a:t>Almacén</a:t>
          </a:r>
        </a:p>
      </dgm:t>
    </dgm:pt>
    <dgm:pt modelId="{9AD15C55-96C9-4CC6-BF72-8AFE5A48B156}" type="parTrans" cxnId="{48C2EE59-A7EC-443F-92B9-158326247A1F}">
      <dgm:prSet/>
      <dgm:spPr/>
      <dgm:t>
        <a:bodyPr/>
        <a:lstStyle/>
        <a:p>
          <a:endParaRPr lang="es-CO"/>
        </a:p>
      </dgm:t>
    </dgm:pt>
    <dgm:pt modelId="{33B91DA4-67F6-4414-B049-96B0BFA61DC0}" type="sibTrans" cxnId="{48C2EE59-A7EC-443F-92B9-158326247A1F}">
      <dgm:prSet/>
      <dgm:spPr/>
      <dgm:t>
        <a:bodyPr/>
        <a:lstStyle/>
        <a:p>
          <a:pPr>
            <a:lnSpc>
              <a:spcPct val="100000"/>
            </a:lnSpc>
          </a:pPr>
          <a:endParaRPr lang="es-CO"/>
        </a:p>
      </dgm:t>
    </dgm:pt>
    <dgm:pt modelId="{F08CF14E-DC75-4D56-AECD-A6A9A83489EA}">
      <dgm:prSet phldrT="[Texto]"/>
      <dgm:spPr/>
      <dgm:t>
        <a:bodyPr/>
        <a:lstStyle/>
        <a:p>
          <a:pPr>
            <a:lnSpc>
              <a:spcPct val="100000"/>
            </a:lnSpc>
          </a:pPr>
          <a:r>
            <a:rPr lang="es-CO"/>
            <a:t>Nomina</a:t>
          </a:r>
        </a:p>
      </dgm:t>
    </dgm:pt>
    <dgm:pt modelId="{0F122E23-468C-4D46-8133-8C59097BDE13}" type="parTrans" cxnId="{5C256B9E-AEA0-4E38-9673-595D2560FC19}">
      <dgm:prSet/>
      <dgm:spPr/>
      <dgm:t>
        <a:bodyPr/>
        <a:lstStyle/>
        <a:p>
          <a:endParaRPr lang="es-CO"/>
        </a:p>
      </dgm:t>
    </dgm:pt>
    <dgm:pt modelId="{077A54BC-24FA-4DBD-ABA2-DC3109490C04}" type="sibTrans" cxnId="{5C256B9E-AEA0-4E38-9673-595D2560FC19}">
      <dgm:prSet/>
      <dgm:spPr/>
      <dgm:t>
        <a:bodyPr/>
        <a:lstStyle/>
        <a:p>
          <a:pPr>
            <a:lnSpc>
              <a:spcPct val="100000"/>
            </a:lnSpc>
          </a:pPr>
          <a:endParaRPr lang="es-CO"/>
        </a:p>
      </dgm:t>
    </dgm:pt>
    <dgm:pt modelId="{FD266350-0928-4F80-A7C2-05CB31DF8A1A}">
      <dgm:prSet phldrT="[Texto]"/>
      <dgm:spPr/>
      <dgm:t>
        <a:bodyPr/>
        <a:lstStyle/>
        <a:p>
          <a:pPr>
            <a:lnSpc>
              <a:spcPct val="100000"/>
            </a:lnSpc>
          </a:pPr>
          <a:r>
            <a:rPr lang="es-CO" dirty="0"/>
            <a:t>Radicación de cuentas</a:t>
          </a:r>
        </a:p>
      </dgm:t>
    </dgm:pt>
    <dgm:pt modelId="{2EB0B9CC-C59A-4D74-8A68-3F1397C5551D}" type="parTrans" cxnId="{510FF70A-CA57-4C0F-A35F-3D455F52DEE8}">
      <dgm:prSet/>
      <dgm:spPr/>
      <dgm:t>
        <a:bodyPr/>
        <a:lstStyle/>
        <a:p>
          <a:endParaRPr lang="es-CO"/>
        </a:p>
      </dgm:t>
    </dgm:pt>
    <dgm:pt modelId="{08227D47-F74E-40EE-96B5-575B5BADA295}" type="sibTrans" cxnId="{510FF70A-CA57-4C0F-A35F-3D455F52DEE8}">
      <dgm:prSet/>
      <dgm:spPr/>
      <dgm:t>
        <a:bodyPr/>
        <a:lstStyle/>
        <a:p>
          <a:pPr>
            <a:lnSpc>
              <a:spcPct val="100000"/>
            </a:lnSpc>
          </a:pPr>
          <a:endParaRPr lang="es-CO"/>
        </a:p>
      </dgm:t>
    </dgm:pt>
    <dgm:pt modelId="{7047B938-60E8-41CB-AA57-285D3B5E1C75}">
      <dgm:prSet phldrT="[Texto]"/>
      <dgm:spPr/>
      <dgm:t>
        <a:bodyPr/>
        <a:lstStyle/>
        <a:p>
          <a:pPr>
            <a:lnSpc>
              <a:spcPct val="100000"/>
            </a:lnSpc>
          </a:pPr>
          <a:r>
            <a:rPr lang="es-CO"/>
            <a:t>Radicación de contratos</a:t>
          </a:r>
        </a:p>
      </dgm:t>
    </dgm:pt>
    <dgm:pt modelId="{E7FA2503-2665-4404-B8D1-D5C596D36B33}" type="parTrans" cxnId="{37CE9ED9-0F95-441B-929D-299F253007BF}">
      <dgm:prSet/>
      <dgm:spPr/>
      <dgm:t>
        <a:bodyPr/>
        <a:lstStyle/>
        <a:p>
          <a:endParaRPr lang="es-CO"/>
        </a:p>
      </dgm:t>
    </dgm:pt>
    <dgm:pt modelId="{91C767B7-E8E5-4340-86A2-BF794301405A}" type="sibTrans" cxnId="{37CE9ED9-0F95-441B-929D-299F253007BF}">
      <dgm:prSet/>
      <dgm:spPr/>
      <dgm:t>
        <a:bodyPr/>
        <a:lstStyle/>
        <a:p>
          <a:endParaRPr lang="es-CO"/>
        </a:p>
      </dgm:t>
    </dgm:pt>
    <dgm:pt modelId="{31ED2BC0-DEE5-4F2A-83C6-382FD0D801A5}" type="pres">
      <dgm:prSet presAssocID="{B4302B74-A0DC-41FE-A09A-E4E51335E6DF}" presName="root" presStyleCnt="0">
        <dgm:presLayoutVars>
          <dgm:dir/>
          <dgm:resizeHandles val="exact"/>
        </dgm:presLayoutVars>
      </dgm:prSet>
      <dgm:spPr/>
      <dgm:t>
        <a:bodyPr/>
        <a:lstStyle/>
        <a:p>
          <a:endParaRPr lang="es-ES"/>
        </a:p>
      </dgm:t>
    </dgm:pt>
    <dgm:pt modelId="{B389F89E-B1EA-4472-9FDA-76B2CCF0A566}" type="pres">
      <dgm:prSet presAssocID="{B4302B74-A0DC-41FE-A09A-E4E51335E6DF}" presName="container" presStyleCnt="0">
        <dgm:presLayoutVars>
          <dgm:dir/>
          <dgm:resizeHandles val="exact"/>
        </dgm:presLayoutVars>
      </dgm:prSet>
      <dgm:spPr/>
    </dgm:pt>
    <dgm:pt modelId="{77E01FD4-C7BA-486D-86DC-7009BD086AB5}" type="pres">
      <dgm:prSet presAssocID="{602DE41C-59D1-4F57-A368-1EA60F4F4B5F}" presName="compNode" presStyleCnt="0"/>
      <dgm:spPr/>
    </dgm:pt>
    <dgm:pt modelId="{9E7620CE-5B70-4134-9CD9-DC8F36719B84}" type="pres">
      <dgm:prSet presAssocID="{602DE41C-59D1-4F57-A368-1EA60F4F4B5F}" presName="iconBgRect" presStyleLbl="bgShp" presStyleIdx="0" presStyleCnt="6"/>
      <dgm:spPr/>
    </dgm:pt>
    <dgm:pt modelId="{E800E770-0F77-40D6-B122-2B522010C3D0}" type="pres">
      <dgm:prSet presAssocID="{602DE41C-59D1-4F57-A368-1EA60F4F4B5F}" presName="iconRect" presStyleLbl="node1" presStyleIdx="0" presStyleCnt="6"/>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s-ES"/>
        </a:p>
      </dgm:t>
      <dgm:extLst>
        <a:ext uri="{E40237B7-FDA0-4F09-8148-C483321AD2D9}">
          <dgm14:cNvPr xmlns:dgm14="http://schemas.microsoft.com/office/drawing/2010/diagram" id="0" name="" descr="Calculator"/>
        </a:ext>
      </dgm:extLst>
    </dgm:pt>
    <dgm:pt modelId="{22A364F6-FD18-47FF-A857-00F0A6237193}" type="pres">
      <dgm:prSet presAssocID="{602DE41C-59D1-4F57-A368-1EA60F4F4B5F}" presName="spaceRect" presStyleCnt="0"/>
      <dgm:spPr/>
    </dgm:pt>
    <dgm:pt modelId="{3F30FA3F-E48F-4219-A36A-69710D81CB5D}" type="pres">
      <dgm:prSet presAssocID="{602DE41C-59D1-4F57-A368-1EA60F4F4B5F}" presName="textRect" presStyleLbl="revTx" presStyleIdx="0" presStyleCnt="6">
        <dgm:presLayoutVars>
          <dgm:chMax val="1"/>
          <dgm:chPref val="1"/>
        </dgm:presLayoutVars>
      </dgm:prSet>
      <dgm:spPr/>
      <dgm:t>
        <a:bodyPr/>
        <a:lstStyle/>
        <a:p>
          <a:endParaRPr lang="es-ES"/>
        </a:p>
      </dgm:t>
    </dgm:pt>
    <dgm:pt modelId="{DA9EAE0E-BCAC-4090-82B7-5FE1032A469D}" type="pres">
      <dgm:prSet presAssocID="{FDF2965B-D4E0-41DF-A7EF-DD114A8B4F42}" presName="sibTrans" presStyleLbl="sibTrans2D1" presStyleIdx="0" presStyleCnt="0"/>
      <dgm:spPr/>
      <dgm:t>
        <a:bodyPr/>
        <a:lstStyle/>
        <a:p>
          <a:endParaRPr lang="es-ES"/>
        </a:p>
      </dgm:t>
    </dgm:pt>
    <dgm:pt modelId="{AADC335F-8AEF-4714-B990-49C6C440306E}" type="pres">
      <dgm:prSet presAssocID="{67DA813B-82BF-4FB7-8CFC-CA565E51B5BA}" presName="compNode" presStyleCnt="0"/>
      <dgm:spPr/>
    </dgm:pt>
    <dgm:pt modelId="{6E8C8032-1209-4E04-8F5E-48207B94FA54}" type="pres">
      <dgm:prSet presAssocID="{67DA813B-82BF-4FB7-8CFC-CA565E51B5BA}" presName="iconBgRect" presStyleLbl="bgShp" presStyleIdx="1" presStyleCnt="6"/>
      <dgm:spPr/>
    </dgm:pt>
    <dgm:pt modelId="{16C6CFEF-AF04-4C75-8172-6C0C1633CB16}" type="pres">
      <dgm:prSet presAssocID="{67DA813B-82BF-4FB7-8CFC-CA565E51B5BA}" presName="iconRect" presStyleLbl="node1" presStyleIdx="1" presStyleCnt="6"/>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s-ES"/>
        </a:p>
      </dgm:t>
      <dgm:extLst>
        <a:ext uri="{E40237B7-FDA0-4F09-8148-C483321AD2D9}">
          <dgm14:cNvPr xmlns:dgm14="http://schemas.microsoft.com/office/drawing/2010/diagram" id="0" name="" descr="Money"/>
        </a:ext>
      </dgm:extLst>
    </dgm:pt>
    <dgm:pt modelId="{1F4D1FE0-791F-417D-B961-7348B026731B}" type="pres">
      <dgm:prSet presAssocID="{67DA813B-82BF-4FB7-8CFC-CA565E51B5BA}" presName="spaceRect" presStyleCnt="0"/>
      <dgm:spPr/>
    </dgm:pt>
    <dgm:pt modelId="{2A41A450-BE97-4E3D-9CFC-EC37D8D02A57}" type="pres">
      <dgm:prSet presAssocID="{67DA813B-82BF-4FB7-8CFC-CA565E51B5BA}" presName="textRect" presStyleLbl="revTx" presStyleIdx="1" presStyleCnt="6">
        <dgm:presLayoutVars>
          <dgm:chMax val="1"/>
          <dgm:chPref val="1"/>
        </dgm:presLayoutVars>
      </dgm:prSet>
      <dgm:spPr/>
      <dgm:t>
        <a:bodyPr/>
        <a:lstStyle/>
        <a:p>
          <a:endParaRPr lang="es-ES"/>
        </a:p>
      </dgm:t>
    </dgm:pt>
    <dgm:pt modelId="{D9774688-BA57-4354-BEDD-977CE677381F}" type="pres">
      <dgm:prSet presAssocID="{240857C7-679D-46D2-B73C-5004A38602C1}" presName="sibTrans" presStyleLbl="sibTrans2D1" presStyleIdx="0" presStyleCnt="0"/>
      <dgm:spPr/>
      <dgm:t>
        <a:bodyPr/>
        <a:lstStyle/>
        <a:p>
          <a:endParaRPr lang="es-ES"/>
        </a:p>
      </dgm:t>
    </dgm:pt>
    <dgm:pt modelId="{5947C553-B5C0-47C2-972F-26B4C4BBCA68}" type="pres">
      <dgm:prSet presAssocID="{51F993CB-4D39-4D99-8C86-EC2B96D76173}" presName="compNode" presStyleCnt="0"/>
      <dgm:spPr/>
    </dgm:pt>
    <dgm:pt modelId="{C1611B71-A135-4BB8-BF06-7E4610576334}" type="pres">
      <dgm:prSet presAssocID="{51F993CB-4D39-4D99-8C86-EC2B96D76173}" presName="iconBgRect" presStyleLbl="bgShp" presStyleIdx="2" presStyleCnt="6"/>
      <dgm:spPr/>
    </dgm:pt>
    <dgm:pt modelId="{1BB402A4-A640-4DBB-B10A-1D41A5CCD647}" type="pres">
      <dgm:prSet presAssocID="{51F993CB-4D39-4D99-8C86-EC2B96D76173}" presName="iconRect" presStyleLbl="node1" presStyleIdx="2" presStyleCnt="6"/>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s-ES"/>
        </a:p>
      </dgm:t>
      <dgm:extLst>
        <a:ext uri="{E40237B7-FDA0-4F09-8148-C483321AD2D9}">
          <dgm14:cNvPr xmlns:dgm14="http://schemas.microsoft.com/office/drawing/2010/diagram" id="0" name="" descr="Box"/>
        </a:ext>
      </dgm:extLst>
    </dgm:pt>
    <dgm:pt modelId="{41A02BAD-B03D-4D6F-B646-37FFF1CF4D1D}" type="pres">
      <dgm:prSet presAssocID="{51F993CB-4D39-4D99-8C86-EC2B96D76173}" presName="spaceRect" presStyleCnt="0"/>
      <dgm:spPr/>
    </dgm:pt>
    <dgm:pt modelId="{96D77D32-53E3-480B-9BE9-BA61EC4D407C}" type="pres">
      <dgm:prSet presAssocID="{51F993CB-4D39-4D99-8C86-EC2B96D76173}" presName="textRect" presStyleLbl="revTx" presStyleIdx="2" presStyleCnt="6">
        <dgm:presLayoutVars>
          <dgm:chMax val="1"/>
          <dgm:chPref val="1"/>
        </dgm:presLayoutVars>
      </dgm:prSet>
      <dgm:spPr/>
      <dgm:t>
        <a:bodyPr/>
        <a:lstStyle/>
        <a:p>
          <a:endParaRPr lang="es-ES"/>
        </a:p>
      </dgm:t>
    </dgm:pt>
    <dgm:pt modelId="{46B44EF8-C6F7-49D3-86F1-364CA4403883}" type="pres">
      <dgm:prSet presAssocID="{33B91DA4-67F6-4414-B049-96B0BFA61DC0}" presName="sibTrans" presStyleLbl="sibTrans2D1" presStyleIdx="0" presStyleCnt="0"/>
      <dgm:spPr/>
      <dgm:t>
        <a:bodyPr/>
        <a:lstStyle/>
        <a:p>
          <a:endParaRPr lang="es-ES"/>
        </a:p>
      </dgm:t>
    </dgm:pt>
    <dgm:pt modelId="{2953FB97-5B80-407E-BB06-91DD0C70F7EF}" type="pres">
      <dgm:prSet presAssocID="{F08CF14E-DC75-4D56-AECD-A6A9A83489EA}" presName="compNode" presStyleCnt="0"/>
      <dgm:spPr/>
    </dgm:pt>
    <dgm:pt modelId="{D3C8A4BF-B624-4118-91DB-DF81F5E495DD}" type="pres">
      <dgm:prSet presAssocID="{F08CF14E-DC75-4D56-AECD-A6A9A83489EA}" presName="iconBgRect" presStyleLbl="bgShp" presStyleIdx="3" presStyleCnt="6"/>
      <dgm:spPr/>
    </dgm:pt>
    <dgm:pt modelId="{1F0746A2-6008-4F4F-855F-A0F30EFEC54B}" type="pres">
      <dgm:prSet presAssocID="{F08CF14E-DC75-4D56-AECD-A6A9A83489EA}" presName="iconRect" presStyleLbl="node1" presStyleIdx="3" presStyleCnt="6"/>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t>
        <a:bodyPr/>
        <a:lstStyle/>
        <a:p>
          <a:endParaRPr lang="es-ES"/>
        </a:p>
      </dgm:t>
      <dgm:extLst>
        <a:ext uri="{E40237B7-FDA0-4F09-8148-C483321AD2D9}">
          <dgm14:cNvPr xmlns:dgm14="http://schemas.microsoft.com/office/drawing/2010/diagram" id="0" name="" descr="Glue"/>
        </a:ext>
      </dgm:extLst>
    </dgm:pt>
    <dgm:pt modelId="{08460596-32E0-4496-8BC6-28B1B2E4F2E8}" type="pres">
      <dgm:prSet presAssocID="{F08CF14E-DC75-4D56-AECD-A6A9A83489EA}" presName="spaceRect" presStyleCnt="0"/>
      <dgm:spPr/>
    </dgm:pt>
    <dgm:pt modelId="{88D5F76E-6EEB-43D4-A22F-77129E5A9E84}" type="pres">
      <dgm:prSet presAssocID="{F08CF14E-DC75-4D56-AECD-A6A9A83489EA}" presName="textRect" presStyleLbl="revTx" presStyleIdx="3" presStyleCnt="6">
        <dgm:presLayoutVars>
          <dgm:chMax val="1"/>
          <dgm:chPref val="1"/>
        </dgm:presLayoutVars>
      </dgm:prSet>
      <dgm:spPr/>
      <dgm:t>
        <a:bodyPr/>
        <a:lstStyle/>
        <a:p>
          <a:endParaRPr lang="es-ES"/>
        </a:p>
      </dgm:t>
    </dgm:pt>
    <dgm:pt modelId="{E66E7E8B-4734-428D-A304-708CE927D62D}" type="pres">
      <dgm:prSet presAssocID="{077A54BC-24FA-4DBD-ABA2-DC3109490C04}" presName="sibTrans" presStyleLbl="sibTrans2D1" presStyleIdx="0" presStyleCnt="0"/>
      <dgm:spPr/>
      <dgm:t>
        <a:bodyPr/>
        <a:lstStyle/>
        <a:p>
          <a:endParaRPr lang="es-ES"/>
        </a:p>
      </dgm:t>
    </dgm:pt>
    <dgm:pt modelId="{0E739B7E-3E8D-4029-B767-CB38E04237B2}" type="pres">
      <dgm:prSet presAssocID="{FD266350-0928-4F80-A7C2-05CB31DF8A1A}" presName="compNode" presStyleCnt="0"/>
      <dgm:spPr/>
    </dgm:pt>
    <dgm:pt modelId="{DD8E8E89-8F70-4F1D-BEB4-1A985017F058}" type="pres">
      <dgm:prSet presAssocID="{FD266350-0928-4F80-A7C2-05CB31DF8A1A}" presName="iconBgRect" presStyleLbl="bgShp" presStyleIdx="4" presStyleCnt="6"/>
      <dgm:spPr/>
    </dgm:pt>
    <dgm:pt modelId="{C93E0457-087B-4EB0-9948-CED66E7DCEEC}" type="pres">
      <dgm:prSet presAssocID="{FD266350-0928-4F80-A7C2-05CB31DF8A1A}" presName="iconRect" presStyleLbl="node1" presStyleIdx="4" presStyleCnt="6"/>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dgm:spPr>
      <dgm:t>
        <a:bodyPr/>
        <a:lstStyle/>
        <a:p>
          <a:endParaRPr lang="es-ES"/>
        </a:p>
      </dgm:t>
      <dgm:extLst>
        <a:ext uri="{E40237B7-FDA0-4F09-8148-C483321AD2D9}">
          <dgm14:cNvPr xmlns:dgm14="http://schemas.microsoft.com/office/drawing/2010/diagram" id="0" name="" descr="Bitcoin"/>
        </a:ext>
      </dgm:extLst>
    </dgm:pt>
    <dgm:pt modelId="{88AA36C0-DF6D-4D4C-9DEA-9C4674E5F8CC}" type="pres">
      <dgm:prSet presAssocID="{FD266350-0928-4F80-A7C2-05CB31DF8A1A}" presName="spaceRect" presStyleCnt="0"/>
      <dgm:spPr/>
    </dgm:pt>
    <dgm:pt modelId="{E61BE733-EACD-4C36-990C-D9B35857E660}" type="pres">
      <dgm:prSet presAssocID="{FD266350-0928-4F80-A7C2-05CB31DF8A1A}" presName="textRect" presStyleLbl="revTx" presStyleIdx="4" presStyleCnt="6">
        <dgm:presLayoutVars>
          <dgm:chMax val="1"/>
          <dgm:chPref val="1"/>
        </dgm:presLayoutVars>
      </dgm:prSet>
      <dgm:spPr/>
      <dgm:t>
        <a:bodyPr/>
        <a:lstStyle/>
        <a:p>
          <a:endParaRPr lang="es-ES"/>
        </a:p>
      </dgm:t>
    </dgm:pt>
    <dgm:pt modelId="{BCD04245-2F61-4A2F-9C2E-2AF3B58FAA6D}" type="pres">
      <dgm:prSet presAssocID="{08227D47-F74E-40EE-96B5-575B5BADA295}" presName="sibTrans" presStyleLbl="sibTrans2D1" presStyleIdx="0" presStyleCnt="0"/>
      <dgm:spPr/>
      <dgm:t>
        <a:bodyPr/>
        <a:lstStyle/>
        <a:p>
          <a:endParaRPr lang="es-ES"/>
        </a:p>
      </dgm:t>
    </dgm:pt>
    <dgm:pt modelId="{676AEF70-EA1D-46A1-A4B9-CC59965CD98B}" type="pres">
      <dgm:prSet presAssocID="{7047B938-60E8-41CB-AA57-285D3B5E1C75}" presName="compNode" presStyleCnt="0"/>
      <dgm:spPr/>
    </dgm:pt>
    <dgm:pt modelId="{80E8F608-497E-4B71-8489-6221AFB898DA}" type="pres">
      <dgm:prSet presAssocID="{7047B938-60E8-41CB-AA57-285D3B5E1C75}" presName="iconBgRect" presStyleLbl="bgShp" presStyleIdx="5" presStyleCnt="6"/>
      <dgm:spPr/>
    </dgm:pt>
    <dgm:pt modelId="{28FD769C-4989-495D-AFCD-DCBE5FD20127}" type="pres">
      <dgm:prSet presAssocID="{7047B938-60E8-41CB-AA57-285D3B5E1C75}" presName="iconRect" presStyleLbl="node1" presStyleIdx="5" presStyleCnt="6"/>
      <dgm:spPr>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a:noFill/>
        </a:ln>
      </dgm:spPr>
      <dgm:t>
        <a:bodyPr/>
        <a:lstStyle/>
        <a:p>
          <a:endParaRPr lang="es-ES"/>
        </a:p>
      </dgm:t>
      <dgm:extLst>
        <a:ext uri="{E40237B7-FDA0-4F09-8148-C483321AD2D9}">
          <dgm14:cNvPr xmlns:dgm14="http://schemas.microsoft.com/office/drawing/2010/diagram" id="0" name="" descr="Contract"/>
        </a:ext>
      </dgm:extLst>
    </dgm:pt>
    <dgm:pt modelId="{00B371E4-662D-4189-9571-38FFBCC223CD}" type="pres">
      <dgm:prSet presAssocID="{7047B938-60E8-41CB-AA57-285D3B5E1C75}" presName="spaceRect" presStyleCnt="0"/>
      <dgm:spPr/>
    </dgm:pt>
    <dgm:pt modelId="{4C1761A8-84E9-4BA4-9981-9DB5F4EDED0E}" type="pres">
      <dgm:prSet presAssocID="{7047B938-60E8-41CB-AA57-285D3B5E1C75}" presName="textRect" presStyleLbl="revTx" presStyleIdx="5" presStyleCnt="6">
        <dgm:presLayoutVars>
          <dgm:chMax val="1"/>
          <dgm:chPref val="1"/>
        </dgm:presLayoutVars>
      </dgm:prSet>
      <dgm:spPr/>
      <dgm:t>
        <a:bodyPr/>
        <a:lstStyle/>
        <a:p>
          <a:endParaRPr lang="es-ES"/>
        </a:p>
      </dgm:t>
    </dgm:pt>
  </dgm:ptLst>
  <dgm:cxnLst>
    <dgm:cxn modelId="{F3A8C818-2C44-403D-9660-8788710C39F3}" type="presOf" srcId="{33B91DA4-67F6-4414-B049-96B0BFA61DC0}" destId="{46B44EF8-C6F7-49D3-86F1-364CA4403883}" srcOrd="0" destOrd="0" presId="urn:microsoft.com/office/officeart/2018/2/layout/IconCircleList"/>
    <dgm:cxn modelId="{2FE49E2D-A4F5-4521-8125-79E2B0409D39}" type="presOf" srcId="{B4302B74-A0DC-41FE-A09A-E4E51335E6DF}" destId="{31ED2BC0-DEE5-4F2A-83C6-382FD0D801A5}" srcOrd="0" destOrd="0" presId="urn:microsoft.com/office/officeart/2018/2/layout/IconCircleList"/>
    <dgm:cxn modelId="{37CE9ED9-0F95-441B-929D-299F253007BF}" srcId="{B4302B74-A0DC-41FE-A09A-E4E51335E6DF}" destId="{7047B938-60E8-41CB-AA57-285D3B5E1C75}" srcOrd="5" destOrd="0" parTransId="{E7FA2503-2665-4404-B8D1-D5C596D36B33}" sibTransId="{91C767B7-E8E5-4340-86A2-BF794301405A}"/>
    <dgm:cxn modelId="{90D0A73C-0C57-42C8-B594-FB1760CCDF79}" type="presOf" srcId="{077A54BC-24FA-4DBD-ABA2-DC3109490C04}" destId="{E66E7E8B-4734-428D-A304-708CE927D62D}" srcOrd="0" destOrd="0" presId="urn:microsoft.com/office/officeart/2018/2/layout/IconCircleList"/>
    <dgm:cxn modelId="{48C2EE59-A7EC-443F-92B9-158326247A1F}" srcId="{B4302B74-A0DC-41FE-A09A-E4E51335E6DF}" destId="{51F993CB-4D39-4D99-8C86-EC2B96D76173}" srcOrd="2" destOrd="0" parTransId="{9AD15C55-96C9-4CC6-BF72-8AFE5A48B156}" sibTransId="{33B91DA4-67F6-4414-B049-96B0BFA61DC0}"/>
    <dgm:cxn modelId="{76D04715-726B-4E73-8870-ED2C7461AFC9}" srcId="{B4302B74-A0DC-41FE-A09A-E4E51335E6DF}" destId="{602DE41C-59D1-4F57-A368-1EA60F4F4B5F}" srcOrd="0" destOrd="0" parTransId="{5A353056-2EC7-4045-AA74-52F3D83F576E}" sibTransId="{FDF2965B-D4E0-41DF-A7EF-DD114A8B4F42}"/>
    <dgm:cxn modelId="{510FF70A-CA57-4C0F-A35F-3D455F52DEE8}" srcId="{B4302B74-A0DC-41FE-A09A-E4E51335E6DF}" destId="{FD266350-0928-4F80-A7C2-05CB31DF8A1A}" srcOrd="4" destOrd="0" parTransId="{2EB0B9CC-C59A-4D74-8A68-3F1397C5551D}" sibTransId="{08227D47-F74E-40EE-96B5-575B5BADA295}"/>
    <dgm:cxn modelId="{D6AC05F9-E310-45ED-BADE-4A51A4842B44}" type="presOf" srcId="{602DE41C-59D1-4F57-A368-1EA60F4F4B5F}" destId="{3F30FA3F-E48F-4219-A36A-69710D81CB5D}" srcOrd="0" destOrd="0" presId="urn:microsoft.com/office/officeart/2018/2/layout/IconCircleList"/>
    <dgm:cxn modelId="{9345F24D-4049-472E-A2AB-051D2A604278}" type="presOf" srcId="{F08CF14E-DC75-4D56-AECD-A6A9A83489EA}" destId="{88D5F76E-6EEB-43D4-A22F-77129E5A9E84}" srcOrd="0" destOrd="0" presId="urn:microsoft.com/office/officeart/2018/2/layout/IconCircleList"/>
    <dgm:cxn modelId="{31011F84-6B0E-4ACB-AFEF-FE3C8903A2C8}" type="presOf" srcId="{08227D47-F74E-40EE-96B5-575B5BADA295}" destId="{BCD04245-2F61-4A2F-9C2E-2AF3B58FAA6D}" srcOrd="0" destOrd="0" presId="urn:microsoft.com/office/officeart/2018/2/layout/IconCircleList"/>
    <dgm:cxn modelId="{12F17163-D259-4F66-BD2D-68B609220656}" type="presOf" srcId="{FDF2965B-D4E0-41DF-A7EF-DD114A8B4F42}" destId="{DA9EAE0E-BCAC-4090-82B7-5FE1032A469D}" srcOrd="0" destOrd="0" presId="urn:microsoft.com/office/officeart/2018/2/layout/IconCircleList"/>
    <dgm:cxn modelId="{CFE43E1F-E838-4290-964C-EF10D06C4A12}" type="presOf" srcId="{7047B938-60E8-41CB-AA57-285D3B5E1C75}" destId="{4C1761A8-84E9-4BA4-9981-9DB5F4EDED0E}" srcOrd="0" destOrd="0" presId="urn:microsoft.com/office/officeart/2018/2/layout/IconCircleList"/>
    <dgm:cxn modelId="{5C256B9E-AEA0-4E38-9673-595D2560FC19}" srcId="{B4302B74-A0DC-41FE-A09A-E4E51335E6DF}" destId="{F08CF14E-DC75-4D56-AECD-A6A9A83489EA}" srcOrd="3" destOrd="0" parTransId="{0F122E23-468C-4D46-8133-8C59097BDE13}" sibTransId="{077A54BC-24FA-4DBD-ABA2-DC3109490C04}"/>
    <dgm:cxn modelId="{6E122A78-305E-45BD-A690-36A876AD43E4}" type="presOf" srcId="{FD266350-0928-4F80-A7C2-05CB31DF8A1A}" destId="{E61BE733-EACD-4C36-990C-D9B35857E660}" srcOrd="0" destOrd="0" presId="urn:microsoft.com/office/officeart/2018/2/layout/IconCircleList"/>
    <dgm:cxn modelId="{9137E8F8-ED7B-4BD2-A9EE-69EA2284363E}" srcId="{B4302B74-A0DC-41FE-A09A-E4E51335E6DF}" destId="{67DA813B-82BF-4FB7-8CFC-CA565E51B5BA}" srcOrd="1" destOrd="0" parTransId="{44B40048-E50D-4B90-9090-BFD20C2A1558}" sibTransId="{240857C7-679D-46D2-B73C-5004A38602C1}"/>
    <dgm:cxn modelId="{7F97B129-623D-4E5F-A44F-2357F2FED021}" type="presOf" srcId="{240857C7-679D-46D2-B73C-5004A38602C1}" destId="{D9774688-BA57-4354-BEDD-977CE677381F}" srcOrd="0" destOrd="0" presId="urn:microsoft.com/office/officeart/2018/2/layout/IconCircleList"/>
    <dgm:cxn modelId="{162259BE-32B0-4AE1-9D2D-6C02F75D80F2}" type="presOf" srcId="{51F993CB-4D39-4D99-8C86-EC2B96D76173}" destId="{96D77D32-53E3-480B-9BE9-BA61EC4D407C}" srcOrd="0" destOrd="0" presId="urn:microsoft.com/office/officeart/2018/2/layout/IconCircleList"/>
    <dgm:cxn modelId="{526E3E39-6BF6-43F1-A797-E47F5272B702}" type="presOf" srcId="{67DA813B-82BF-4FB7-8CFC-CA565E51B5BA}" destId="{2A41A450-BE97-4E3D-9CFC-EC37D8D02A57}" srcOrd="0" destOrd="0" presId="urn:microsoft.com/office/officeart/2018/2/layout/IconCircleList"/>
    <dgm:cxn modelId="{70C82553-53A4-4248-B424-9D136BE437F4}" type="presParOf" srcId="{31ED2BC0-DEE5-4F2A-83C6-382FD0D801A5}" destId="{B389F89E-B1EA-4472-9FDA-76B2CCF0A566}" srcOrd="0" destOrd="0" presId="urn:microsoft.com/office/officeart/2018/2/layout/IconCircleList"/>
    <dgm:cxn modelId="{4E17EB2A-088F-43AD-8B7B-AB14FA64753A}" type="presParOf" srcId="{B389F89E-B1EA-4472-9FDA-76B2CCF0A566}" destId="{77E01FD4-C7BA-486D-86DC-7009BD086AB5}" srcOrd="0" destOrd="0" presId="urn:microsoft.com/office/officeart/2018/2/layout/IconCircleList"/>
    <dgm:cxn modelId="{4EE4065C-9279-4149-8180-F2A02E2FDB30}" type="presParOf" srcId="{77E01FD4-C7BA-486D-86DC-7009BD086AB5}" destId="{9E7620CE-5B70-4134-9CD9-DC8F36719B84}" srcOrd="0" destOrd="0" presId="urn:microsoft.com/office/officeart/2018/2/layout/IconCircleList"/>
    <dgm:cxn modelId="{EBF00024-77F8-4B03-BAFD-04216EFF177A}" type="presParOf" srcId="{77E01FD4-C7BA-486D-86DC-7009BD086AB5}" destId="{E800E770-0F77-40D6-B122-2B522010C3D0}" srcOrd="1" destOrd="0" presId="urn:microsoft.com/office/officeart/2018/2/layout/IconCircleList"/>
    <dgm:cxn modelId="{EA27F9ED-9C95-4CCB-874C-B85A6D3475BA}" type="presParOf" srcId="{77E01FD4-C7BA-486D-86DC-7009BD086AB5}" destId="{22A364F6-FD18-47FF-A857-00F0A6237193}" srcOrd="2" destOrd="0" presId="urn:microsoft.com/office/officeart/2018/2/layout/IconCircleList"/>
    <dgm:cxn modelId="{B1AEABF3-2FEC-4148-8103-C6B072E0AB41}" type="presParOf" srcId="{77E01FD4-C7BA-486D-86DC-7009BD086AB5}" destId="{3F30FA3F-E48F-4219-A36A-69710D81CB5D}" srcOrd="3" destOrd="0" presId="urn:microsoft.com/office/officeart/2018/2/layout/IconCircleList"/>
    <dgm:cxn modelId="{2939C82F-AE3E-411D-A7D9-90E0F44AB1DA}" type="presParOf" srcId="{B389F89E-B1EA-4472-9FDA-76B2CCF0A566}" destId="{DA9EAE0E-BCAC-4090-82B7-5FE1032A469D}" srcOrd="1" destOrd="0" presId="urn:microsoft.com/office/officeart/2018/2/layout/IconCircleList"/>
    <dgm:cxn modelId="{A46A4393-28A4-42B6-A8C1-902E6200D063}" type="presParOf" srcId="{B389F89E-B1EA-4472-9FDA-76B2CCF0A566}" destId="{AADC335F-8AEF-4714-B990-49C6C440306E}" srcOrd="2" destOrd="0" presId="urn:microsoft.com/office/officeart/2018/2/layout/IconCircleList"/>
    <dgm:cxn modelId="{C70F8298-CA61-4D55-BD68-3B53AD237632}" type="presParOf" srcId="{AADC335F-8AEF-4714-B990-49C6C440306E}" destId="{6E8C8032-1209-4E04-8F5E-48207B94FA54}" srcOrd="0" destOrd="0" presId="urn:microsoft.com/office/officeart/2018/2/layout/IconCircleList"/>
    <dgm:cxn modelId="{A0A53D66-CCB9-45DB-A030-CBA73102FFAC}" type="presParOf" srcId="{AADC335F-8AEF-4714-B990-49C6C440306E}" destId="{16C6CFEF-AF04-4C75-8172-6C0C1633CB16}" srcOrd="1" destOrd="0" presId="urn:microsoft.com/office/officeart/2018/2/layout/IconCircleList"/>
    <dgm:cxn modelId="{2318DA2C-29F2-4CBB-BB88-231A7183058C}" type="presParOf" srcId="{AADC335F-8AEF-4714-B990-49C6C440306E}" destId="{1F4D1FE0-791F-417D-B961-7348B026731B}" srcOrd="2" destOrd="0" presId="urn:microsoft.com/office/officeart/2018/2/layout/IconCircleList"/>
    <dgm:cxn modelId="{ADD9B63A-5B6D-444B-BED2-D891C36CBAFB}" type="presParOf" srcId="{AADC335F-8AEF-4714-B990-49C6C440306E}" destId="{2A41A450-BE97-4E3D-9CFC-EC37D8D02A57}" srcOrd="3" destOrd="0" presId="urn:microsoft.com/office/officeart/2018/2/layout/IconCircleList"/>
    <dgm:cxn modelId="{FF5A1EE2-CBF0-4E25-ACFF-4495D833DC7A}" type="presParOf" srcId="{B389F89E-B1EA-4472-9FDA-76B2CCF0A566}" destId="{D9774688-BA57-4354-BEDD-977CE677381F}" srcOrd="3" destOrd="0" presId="urn:microsoft.com/office/officeart/2018/2/layout/IconCircleList"/>
    <dgm:cxn modelId="{3BA1020E-BA0B-4A7E-90CC-419BD027F35C}" type="presParOf" srcId="{B389F89E-B1EA-4472-9FDA-76B2CCF0A566}" destId="{5947C553-B5C0-47C2-972F-26B4C4BBCA68}" srcOrd="4" destOrd="0" presId="urn:microsoft.com/office/officeart/2018/2/layout/IconCircleList"/>
    <dgm:cxn modelId="{12197E1C-B0E8-44B6-BCD9-46D9D275A99B}" type="presParOf" srcId="{5947C553-B5C0-47C2-972F-26B4C4BBCA68}" destId="{C1611B71-A135-4BB8-BF06-7E4610576334}" srcOrd="0" destOrd="0" presId="urn:microsoft.com/office/officeart/2018/2/layout/IconCircleList"/>
    <dgm:cxn modelId="{2634BEBA-1131-4279-8682-E5397099AE78}" type="presParOf" srcId="{5947C553-B5C0-47C2-972F-26B4C4BBCA68}" destId="{1BB402A4-A640-4DBB-B10A-1D41A5CCD647}" srcOrd="1" destOrd="0" presId="urn:microsoft.com/office/officeart/2018/2/layout/IconCircleList"/>
    <dgm:cxn modelId="{741C174D-6B02-4012-9065-8BBA66928F54}" type="presParOf" srcId="{5947C553-B5C0-47C2-972F-26B4C4BBCA68}" destId="{41A02BAD-B03D-4D6F-B646-37FFF1CF4D1D}" srcOrd="2" destOrd="0" presId="urn:microsoft.com/office/officeart/2018/2/layout/IconCircleList"/>
    <dgm:cxn modelId="{5CE50746-420A-45CF-8C52-A128F04B2283}" type="presParOf" srcId="{5947C553-B5C0-47C2-972F-26B4C4BBCA68}" destId="{96D77D32-53E3-480B-9BE9-BA61EC4D407C}" srcOrd="3" destOrd="0" presId="urn:microsoft.com/office/officeart/2018/2/layout/IconCircleList"/>
    <dgm:cxn modelId="{DFDCFB1B-1872-4906-8897-2DD2A39BFE02}" type="presParOf" srcId="{B389F89E-B1EA-4472-9FDA-76B2CCF0A566}" destId="{46B44EF8-C6F7-49D3-86F1-364CA4403883}" srcOrd="5" destOrd="0" presId="urn:microsoft.com/office/officeart/2018/2/layout/IconCircleList"/>
    <dgm:cxn modelId="{CFF07C78-CBE1-4868-B2D0-841B93DCC9F6}" type="presParOf" srcId="{B389F89E-B1EA-4472-9FDA-76B2CCF0A566}" destId="{2953FB97-5B80-407E-BB06-91DD0C70F7EF}" srcOrd="6" destOrd="0" presId="urn:microsoft.com/office/officeart/2018/2/layout/IconCircleList"/>
    <dgm:cxn modelId="{12C71648-A054-402C-A21B-5450577223E5}" type="presParOf" srcId="{2953FB97-5B80-407E-BB06-91DD0C70F7EF}" destId="{D3C8A4BF-B624-4118-91DB-DF81F5E495DD}" srcOrd="0" destOrd="0" presId="urn:microsoft.com/office/officeart/2018/2/layout/IconCircleList"/>
    <dgm:cxn modelId="{D4F1C2E5-C474-40CB-A0EC-6434439BDCB4}" type="presParOf" srcId="{2953FB97-5B80-407E-BB06-91DD0C70F7EF}" destId="{1F0746A2-6008-4F4F-855F-A0F30EFEC54B}" srcOrd="1" destOrd="0" presId="urn:microsoft.com/office/officeart/2018/2/layout/IconCircleList"/>
    <dgm:cxn modelId="{0532C5E6-A8DC-45AF-B163-E46613035F71}" type="presParOf" srcId="{2953FB97-5B80-407E-BB06-91DD0C70F7EF}" destId="{08460596-32E0-4496-8BC6-28B1B2E4F2E8}" srcOrd="2" destOrd="0" presId="urn:microsoft.com/office/officeart/2018/2/layout/IconCircleList"/>
    <dgm:cxn modelId="{724E89DD-C66D-4345-8630-49D150C35C89}" type="presParOf" srcId="{2953FB97-5B80-407E-BB06-91DD0C70F7EF}" destId="{88D5F76E-6EEB-43D4-A22F-77129E5A9E84}" srcOrd="3" destOrd="0" presId="urn:microsoft.com/office/officeart/2018/2/layout/IconCircleList"/>
    <dgm:cxn modelId="{0F2BA5E7-1F39-4869-9463-6A0C7D7257B3}" type="presParOf" srcId="{B389F89E-B1EA-4472-9FDA-76B2CCF0A566}" destId="{E66E7E8B-4734-428D-A304-708CE927D62D}" srcOrd="7" destOrd="0" presId="urn:microsoft.com/office/officeart/2018/2/layout/IconCircleList"/>
    <dgm:cxn modelId="{58CA52A8-E679-41EA-AC03-745ECA7D22DA}" type="presParOf" srcId="{B389F89E-B1EA-4472-9FDA-76B2CCF0A566}" destId="{0E739B7E-3E8D-4029-B767-CB38E04237B2}" srcOrd="8" destOrd="0" presId="urn:microsoft.com/office/officeart/2018/2/layout/IconCircleList"/>
    <dgm:cxn modelId="{75B60555-8E00-44D1-86BC-6059732FF2BA}" type="presParOf" srcId="{0E739B7E-3E8D-4029-B767-CB38E04237B2}" destId="{DD8E8E89-8F70-4F1D-BEB4-1A985017F058}" srcOrd="0" destOrd="0" presId="urn:microsoft.com/office/officeart/2018/2/layout/IconCircleList"/>
    <dgm:cxn modelId="{EA9B5BAF-2D89-4EB8-ACDE-EBB660D45197}" type="presParOf" srcId="{0E739B7E-3E8D-4029-B767-CB38E04237B2}" destId="{C93E0457-087B-4EB0-9948-CED66E7DCEEC}" srcOrd="1" destOrd="0" presId="urn:microsoft.com/office/officeart/2018/2/layout/IconCircleList"/>
    <dgm:cxn modelId="{F2879394-9436-4CC4-AE6A-454B8DDDDBB6}" type="presParOf" srcId="{0E739B7E-3E8D-4029-B767-CB38E04237B2}" destId="{88AA36C0-DF6D-4D4C-9DEA-9C4674E5F8CC}" srcOrd="2" destOrd="0" presId="urn:microsoft.com/office/officeart/2018/2/layout/IconCircleList"/>
    <dgm:cxn modelId="{A39E0D2A-E845-4376-A115-6B84B87D3385}" type="presParOf" srcId="{0E739B7E-3E8D-4029-B767-CB38E04237B2}" destId="{E61BE733-EACD-4C36-990C-D9B35857E660}" srcOrd="3" destOrd="0" presId="urn:microsoft.com/office/officeart/2018/2/layout/IconCircleList"/>
    <dgm:cxn modelId="{D943472F-FCA3-45D7-89CE-8257EBECA0B9}" type="presParOf" srcId="{B389F89E-B1EA-4472-9FDA-76B2CCF0A566}" destId="{BCD04245-2F61-4A2F-9C2E-2AF3B58FAA6D}" srcOrd="9" destOrd="0" presId="urn:microsoft.com/office/officeart/2018/2/layout/IconCircleList"/>
    <dgm:cxn modelId="{3DEC0713-A9BC-42DF-90A9-6A9C2572F622}" type="presParOf" srcId="{B389F89E-B1EA-4472-9FDA-76B2CCF0A566}" destId="{676AEF70-EA1D-46A1-A4B9-CC59965CD98B}" srcOrd="10" destOrd="0" presId="urn:microsoft.com/office/officeart/2018/2/layout/IconCircleList"/>
    <dgm:cxn modelId="{4EDF4CDB-F9B5-42B7-B162-0DDBF829862D}" type="presParOf" srcId="{676AEF70-EA1D-46A1-A4B9-CC59965CD98B}" destId="{80E8F608-497E-4B71-8489-6221AFB898DA}" srcOrd="0" destOrd="0" presId="urn:microsoft.com/office/officeart/2018/2/layout/IconCircleList"/>
    <dgm:cxn modelId="{A2357EFB-D07B-4CBA-9722-9B49EC95BDB1}" type="presParOf" srcId="{676AEF70-EA1D-46A1-A4B9-CC59965CD98B}" destId="{28FD769C-4989-495D-AFCD-DCBE5FD20127}" srcOrd="1" destOrd="0" presId="urn:microsoft.com/office/officeart/2018/2/layout/IconCircleList"/>
    <dgm:cxn modelId="{957FEE10-7613-4D3B-BD48-DBCA66E247E0}" type="presParOf" srcId="{676AEF70-EA1D-46A1-A4B9-CC59965CD98B}" destId="{00B371E4-662D-4189-9571-38FFBCC223CD}" srcOrd="2" destOrd="0" presId="urn:microsoft.com/office/officeart/2018/2/layout/IconCircleList"/>
    <dgm:cxn modelId="{3E034F49-BD9A-4ADC-AA61-C84D86FCFE73}" type="presParOf" srcId="{676AEF70-EA1D-46A1-A4B9-CC59965CD98B}" destId="{4C1761A8-84E9-4BA4-9981-9DB5F4EDED0E}"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82AE69-6901-4585-88C9-3DBEB1D82A6A}"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es-CO"/>
        </a:p>
      </dgm:t>
    </dgm:pt>
    <dgm:pt modelId="{C637E9A3-7E44-461A-A7A2-8EB8B612117F}">
      <dgm:prSet phldrT="[Texto]" custT="1"/>
      <dgm:spPr/>
      <dgm:t>
        <a:bodyPr/>
        <a:lstStyle/>
        <a:p>
          <a:pPr>
            <a:buFont typeface="Wingdings" panose="05000000000000000000" pitchFamily="2" charset="2"/>
            <a:buChar char=""/>
          </a:pPr>
          <a:r>
            <a:rPr lang="es-CO" sz="1600" dirty="0"/>
            <a:t>No le doy trato preferencial a personas cercanas para favorecerlas en un proceso en igualdad de condiciones.</a:t>
          </a:r>
        </a:p>
      </dgm:t>
    </dgm:pt>
    <dgm:pt modelId="{59547D71-EF92-4543-BFBC-E3B057EE16B4}" type="parTrans" cxnId="{D964683E-9FF3-4768-AEDB-46D0D5BDA2C6}">
      <dgm:prSet/>
      <dgm:spPr/>
      <dgm:t>
        <a:bodyPr/>
        <a:lstStyle/>
        <a:p>
          <a:endParaRPr lang="es-CO"/>
        </a:p>
      </dgm:t>
    </dgm:pt>
    <dgm:pt modelId="{70C8AC51-DB4B-4FE7-8B05-9441DEC93A15}" type="sibTrans" cxnId="{D964683E-9FF3-4768-AEDB-46D0D5BDA2C6}">
      <dgm:prSet/>
      <dgm:spPr/>
      <dgm:t>
        <a:bodyPr/>
        <a:lstStyle/>
        <a:p>
          <a:endParaRPr lang="es-CO"/>
        </a:p>
      </dgm:t>
    </dgm:pt>
    <dgm:pt modelId="{05067D99-B708-4C9C-B749-C78BB6119769}">
      <dgm:prSet phldrT="[Texto]" custT="1"/>
      <dgm:spPr/>
      <dgm:t>
        <a:bodyPr/>
        <a:lstStyle/>
        <a:p>
          <a:pPr>
            <a:buFont typeface="Wingdings" panose="05000000000000000000" pitchFamily="2" charset="2"/>
            <a:buChar char=""/>
          </a:pPr>
          <a:r>
            <a:rPr lang="es-CO" sz="1600" dirty="0"/>
            <a:t>No acepto incentivos, favores, ni ningún otro tipo de beneficio que me ofrezcan personas o grupos que estén interesados en un proceso de toma de decisiones</a:t>
          </a:r>
          <a:r>
            <a:rPr lang="es-CO" sz="1200" dirty="0"/>
            <a:t>.</a:t>
          </a:r>
        </a:p>
      </dgm:t>
    </dgm:pt>
    <dgm:pt modelId="{780D11AE-BAF6-480C-8FC0-863AB7B45EED}" type="parTrans" cxnId="{DF66F114-B85B-4CA9-B94E-25757BC99798}">
      <dgm:prSet/>
      <dgm:spPr/>
      <dgm:t>
        <a:bodyPr/>
        <a:lstStyle/>
        <a:p>
          <a:endParaRPr lang="es-CO"/>
        </a:p>
      </dgm:t>
    </dgm:pt>
    <dgm:pt modelId="{931324D3-C242-4A47-B805-31DD9D336F2F}" type="sibTrans" cxnId="{DF66F114-B85B-4CA9-B94E-25757BC99798}">
      <dgm:prSet/>
      <dgm:spPr/>
      <dgm:t>
        <a:bodyPr/>
        <a:lstStyle/>
        <a:p>
          <a:endParaRPr lang="es-CO"/>
        </a:p>
      </dgm:t>
    </dgm:pt>
    <dgm:pt modelId="{7EFBC910-663A-4740-983E-719B9FCE0D3F}">
      <dgm:prSet phldrT="[Texto]" custT="1"/>
      <dgm:spPr/>
      <dgm:t>
        <a:bodyPr/>
        <a:lstStyle/>
        <a:p>
          <a:pPr>
            <a:buFont typeface="Wingdings" panose="05000000000000000000" pitchFamily="2" charset="2"/>
            <a:buChar char=""/>
          </a:pPr>
          <a:r>
            <a:rPr lang="es-CO" sz="1400" dirty="0"/>
            <a:t>No uso recursos públicos para </a:t>
          </a:r>
          <a:r>
            <a:rPr lang="es-CO" sz="1400" b="1" dirty="0"/>
            <a:t>fines personales</a:t>
          </a:r>
          <a:r>
            <a:rPr lang="es-CO" sz="1400" dirty="0"/>
            <a:t> relacionados con mi familia, mis estudios y mis pasatiempos (esto incluye el tiempo de mi jornada laboral, los elementos y bienes asignados para cumplir con mi labor, entre otros).</a:t>
          </a:r>
        </a:p>
      </dgm:t>
    </dgm:pt>
    <dgm:pt modelId="{52800640-0361-4AF5-B03A-67A721C865DE}" type="parTrans" cxnId="{EEF75FF3-78ED-404F-9434-E48101632373}">
      <dgm:prSet/>
      <dgm:spPr/>
      <dgm:t>
        <a:bodyPr/>
        <a:lstStyle/>
        <a:p>
          <a:endParaRPr lang="es-CO"/>
        </a:p>
      </dgm:t>
    </dgm:pt>
    <dgm:pt modelId="{33B911FF-C4EF-42A3-A889-30ED6E9B78E5}" type="sibTrans" cxnId="{EEF75FF3-78ED-404F-9434-E48101632373}">
      <dgm:prSet/>
      <dgm:spPr/>
      <dgm:t>
        <a:bodyPr/>
        <a:lstStyle/>
        <a:p>
          <a:endParaRPr lang="es-CO"/>
        </a:p>
      </dgm:t>
    </dgm:pt>
    <dgm:pt modelId="{4CC6E788-D480-437C-993A-466A3E1ADB89}">
      <dgm:prSet phldrT="[Texto]" custT="1"/>
      <dgm:spPr/>
      <dgm:t>
        <a:bodyPr/>
        <a:lstStyle/>
        <a:p>
          <a:r>
            <a:rPr lang="es-CO" sz="1600" dirty="0"/>
            <a:t>No soy descuidado con la información a mi cargo, ni con su gestión</a:t>
          </a:r>
          <a:r>
            <a:rPr lang="es-CO" sz="2200" dirty="0"/>
            <a:t>.</a:t>
          </a:r>
        </a:p>
      </dgm:t>
    </dgm:pt>
    <dgm:pt modelId="{ACD9FF5A-1CA3-4A1E-9B87-99C0F1D19A8E}" type="parTrans" cxnId="{ABC4030E-E4D6-4A0C-8DC0-FF445662DB55}">
      <dgm:prSet/>
      <dgm:spPr/>
      <dgm:t>
        <a:bodyPr/>
        <a:lstStyle/>
        <a:p>
          <a:endParaRPr lang="es-CO"/>
        </a:p>
      </dgm:t>
    </dgm:pt>
    <dgm:pt modelId="{3FF9650B-6E9F-43FE-ADF6-DB12130D6C08}" type="sibTrans" cxnId="{ABC4030E-E4D6-4A0C-8DC0-FF445662DB55}">
      <dgm:prSet/>
      <dgm:spPr/>
      <dgm:t>
        <a:bodyPr/>
        <a:lstStyle/>
        <a:p>
          <a:endParaRPr lang="es-CO"/>
        </a:p>
      </dgm:t>
    </dgm:pt>
    <dgm:pt modelId="{88B218A9-A7C0-4AE5-B94D-6B8EBD074E35}" type="pres">
      <dgm:prSet presAssocID="{C982AE69-6901-4585-88C9-3DBEB1D82A6A}" presName="diagram" presStyleCnt="0">
        <dgm:presLayoutVars>
          <dgm:dir/>
          <dgm:resizeHandles val="exact"/>
        </dgm:presLayoutVars>
      </dgm:prSet>
      <dgm:spPr/>
      <dgm:t>
        <a:bodyPr/>
        <a:lstStyle/>
        <a:p>
          <a:endParaRPr lang="es-ES"/>
        </a:p>
      </dgm:t>
    </dgm:pt>
    <dgm:pt modelId="{4FD8AD68-E4C2-4E5E-B46D-AAEEF2B56160}" type="pres">
      <dgm:prSet presAssocID="{C637E9A3-7E44-461A-A7A2-8EB8B612117F}" presName="node" presStyleLbl="node1" presStyleIdx="0" presStyleCnt="4">
        <dgm:presLayoutVars>
          <dgm:bulletEnabled val="1"/>
        </dgm:presLayoutVars>
      </dgm:prSet>
      <dgm:spPr/>
      <dgm:t>
        <a:bodyPr/>
        <a:lstStyle/>
        <a:p>
          <a:endParaRPr lang="es-ES"/>
        </a:p>
      </dgm:t>
    </dgm:pt>
    <dgm:pt modelId="{A493006C-D2AE-422C-BAB3-371DA31F445D}" type="pres">
      <dgm:prSet presAssocID="{70C8AC51-DB4B-4FE7-8B05-9441DEC93A15}" presName="sibTrans" presStyleCnt="0"/>
      <dgm:spPr/>
    </dgm:pt>
    <dgm:pt modelId="{8D8BD162-E76C-4D4B-BD9E-711CE66C1B9E}" type="pres">
      <dgm:prSet presAssocID="{05067D99-B708-4C9C-B749-C78BB6119769}" presName="node" presStyleLbl="node1" presStyleIdx="1" presStyleCnt="4">
        <dgm:presLayoutVars>
          <dgm:bulletEnabled val="1"/>
        </dgm:presLayoutVars>
      </dgm:prSet>
      <dgm:spPr/>
      <dgm:t>
        <a:bodyPr/>
        <a:lstStyle/>
        <a:p>
          <a:endParaRPr lang="es-ES"/>
        </a:p>
      </dgm:t>
    </dgm:pt>
    <dgm:pt modelId="{F7CAB984-F9BD-4A10-AD60-BE0E80EF7AD4}" type="pres">
      <dgm:prSet presAssocID="{931324D3-C242-4A47-B805-31DD9D336F2F}" presName="sibTrans" presStyleCnt="0"/>
      <dgm:spPr/>
    </dgm:pt>
    <dgm:pt modelId="{3D287BE8-F7A8-42C1-9F82-42B4C36F6EB3}" type="pres">
      <dgm:prSet presAssocID="{7EFBC910-663A-4740-983E-719B9FCE0D3F}" presName="node" presStyleLbl="node1" presStyleIdx="2" presStyleCnt="4">
        <dgm:presLayoutVars>
          <dgm:bulletEnabled val="1"/>
        </dgm:presLayoutVars>
      </dgm:prSet>
      <dgm:spPr/>
      <dgm:t>
        <a:bodyPr/>
        <a:lstStyle/>
        <a:p>
          <a:endParaRPr lang="es-ES"/>
        </a:p>
      </dgm:t>
    </dgm:pt>
    <dgm:pt modelId="{E465801A-F20A-43E2-B0FB-2A14690C857B}" type="pres">
      <dgm:prSet presAssocID="{33B911FF-C4EF-42A3-A889-30ED6E9B78E5}" presName="sibTrans" presStyleCnt="0"/>
      <dgm:spPr/>
    </dgm:pt>
    <dgm:pt modelId="{201554CE-5C23-4009-B48C-113BE68554DF}" type="pres">
      <dgm:prSet presAssocID="{4CC6E788-D480-437C-993A-466A3E1ADB89}" presName="node" presStyleLbl="node1" presStyleIdx="3" presStyleCnt="4">
        <dgm:presLayoutVars>
          <dgm:bulletEnabled val="1"/>
        </dgm:presLayoutVars>
      </dgm:prSet>
      <dgm:spPr/>
      <dgm:t>
        <a:bodyPr/>
        <a:lstStyle/>
        <a:p>
          <a:endParaRPr lang="es-ES"/>
        </a:p>
      </dgm:t>
    </dgm:pt>
  </dgm:ptLst>
  <dgm:cxnLst>
    <dgm:cxn modelId="{91A0E771-F3E0-46D7-ACC1-601C3BA991AF}" type="presOf" srcId="{C637E9A3-7E44-461A-A7A2-8EB8B612117F}" destId="{4FD8AD68-E4C2-4E5E-B46D-AAEEF2B56160}" srcOrd="0" destOrd="0" presId="urn:microsoft.com/office/officeart/2005/8/layout/default"/>
    <dgm:cxn modelId="{EEF75FF3-78ED-404F-9434-E48101632373}" srcId="{C982AE69-6901-4585-88C9-3DBEB1D82A6A}" destId="{7EFBC910-663A-4740-983E-719B9FCE0D3F}" srcOrd="2" destOrd="0" parTransId="{52800640-0361-4AF5-B03A-67A721C865DE}" sibTransId="{33B911FF-C4EF-42A3-A889-30ED6E9B78E5}"/>
    <dgm:cxn modelId="{D964683E-9FF3-4768-AEDB-46D0D5BDA2C6}" srcId="{C982AE69-6901-4585-88C9-3DBEB1D82A6A}" destId="{C637E9A3-7E44-461A-A7A2-8EB8B612117F}" srcOrd="0" destOrd="0" parTransId="{59547D71-EF92-4543-BFBC-E3B057EE16B4}" sibTransId="{70C8AC51-DB4B-4FE7-8B05-9441DEC93A15}"/>
    <dgm:cxn modelId="{F360482E-7999-4AC9-BFA8-BE577BD8C4E9}" type="presOf" srcId="{05067D99-B708-4C9C-B749-C78BB6119769}" destId="{8D8BD162-E76C-4D4B-BD9E-711CE66C1B9E}" srcOrd="0" destOrd="0" presId="urn:microsoft.com/office/officeart/2005/8/layout/default"/>
    <dgm:cxn modelId="{C4DB86C8-FD53-4633-A1B2-DFF2C847E62A}" type="presOf" srcId="{7EFBC910-663A-4740-983E-719B9FCE0D3F}" destId="{3D287BE8-F7A8-42C1-9F82-42B4C36F6EB3}" srcOrd="0" destOrd="0" presId="urn:microsoft.com/office/officeart/2005/8/layout/default"/>
    <dgm:cxn modelId="{ABC4030E-E4D6-4A0C-8DC0-FF445662DB55}" srcId="{C982AE69-6901-4585-88C9-3DBEB1D82A6A}" destId="{4CC6E788-D480-437C-993A-466A3E1ADB89}" srcOrd="3" destOrd="0" parTransId="{ACD9FF5A-1CA3-4A1E-9B87-99C0F1D19A8E}" sibTransId="{3FF9650B-6E9F-43FE-ADF6-DB12130D6C08}"/>
    <dgm:cxn modelId="{DF66F114-B85B-4CA9-B94E-25757BC99798}" srcId="{C982AE69-6901-4585-88C9-3DBEB1D82A6A}" destId="{05067D99-B708-4C9C-B749-C78BB6119769}" srcOrd="1" destOrd="0" parTransId="{780D11AE-BAF6-480C-8FC0-863AB7B45EED}" sibTransId="{931324D3-C242-4A47-B805-31DD9D336F2F}"/>
    <dgm:cxn modelId="{EF40A2AB-38CA-4213-9165-D7D9923E0A9C}" type="presOf" srcId="{4CC6E788-D480-437C-993A-466A3E1ADB89}" destId="{201554CE-5C23-4009-B48C-113BE68554DF}" srcOrd="0" destOrd="0" presId="urn:microsoft.com/office/officeart/2005/8/layout/default"/>
    <dgm:cxn modelId="{4CD60847-5500-46E0-BFA6-93D4A74FCF7D}" type="presOf" srcId="{C982AE69-6901-4585-88C9-3DBEB1D82A6A}" destId="{88B218A9-A7C0-4AE5-B94D-6B8EBD074E35}" srcOrd="0" destOrd="0" presId="urn:microsoft.com/office/officeart/2005/8/layout/default"/>
    <dgm:cxn modelId="{151A2015-4272-4EDE-BA29-14E74BB1160E}" type="presParOf" srcId="{88B218A9-A7C0-4AE5-B94D-6B8EBD074E35}" destId="{4FD8AD68-E4C2-4E5E-B46D-AAEEF2B56160}" srcOrd="0" destOrd="0" presId="urn:microsoft.com/office/officeart/2005/8/layout/default"/>
    <dgm:cxn modelId="{86EA05A6-C93D-45FB-93D8-77E653EA0E3A}" type="presParOf" srcId="{88B218A9-A7C0-4AE5-B94D-6B8EBD074E35}" destId="{A493006C-D2AE-422C-BAB3-371DA31F445D}" srcOrd="1" destOrd="0" presId="urn:microsoft.com/office/officeart/2005/8/layout/default"/>
    <dgm:cxn modelId="{0AA04DBB-ED0B-4A50-875B-8EC2FC0CFC2A}" type="presParOf" srcId="{88B218A9-A7C0-4AE5-B94D-6B8EBD074E35}" destId="{8D8BD162-E76C-4D4B-BD9E-711CE66C1B9E}" srcOrd="2" destOrd="0" presId="urn:microsoft.com/office/officeart/2005/8/layout/default"/>
    <dgm:cxn modelId="{EF436200-B779-4ED9-BE5B-9E0FF815E0DD}" type="presParOf" srcId="{88B218A9-A7C0-4AE5-B94D-6B8EBD074E35}" destId="{F7CAB984-F9BD-4A10-AD60-BE0E80EF7AD4}" srcOrd="3" destOrd="0" presId="urn:microsoft.com/office/officeart/2005/8/layout/default"/>
    <dgm:cxn modelId="{4184EC67-37A5-480E-BE2E-183B02188946}" type="presParOf" srcId="{88B218A9-A7C0-4AE5-B94D-6B8EBD074E35}" destId="{3D287BE8-F7A8-42C1-9F82-42B4C36F6EB3}" srcOrd="4" destOrd="0" presId="urn:microsoft.com/office/officeart/2005/8/layout/default"/>
    <dgm:cxn modelId="{610418A6-821A-4606-8F50-EB8741421647}" type="presParOf" srcId="{88B218A9-A7C0-4AE5-B94D-6B8EBD074E35}" destId="{E465801A-F20A-43E2-B0FB-2A14690C857B}" srcOrd="5" destOrd="0" presId="urn:microsoft.com/office/officeart/2005/8/layout/default"/>
    <dgm:cxn modelId="{AA13347F-7102-4FD1-9BE8-4EB4B76584F0}" type="presParOf" srcId="{88B218A9-A7C0-4AE5-B94D-6B8EBD074E35}" destId="{201554CE-5C23-4009-B48C-113BE68554DF}"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230601-1012-49D2-9D54-1EF47436BB25}"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es-CO"/>
        </a:p>
      </dgm:t>
    </dgm:pt>
    <dgm:pt modelId="{259A2F03-2E7D-4539-9DF2-54883B02583B}">
      <dgm:prSet phldrT="[Texto]" custT="1"/>
      <dgm:spPr/>
      <dgm:t>
        <a:bodyPr/>
        <a:lstStyle/>
        <a:p>
          <a:r>
            <a:rPr lang="es-CO" sz="1600" dirty="0"/>
            <a:t>Siempre digo la verdad, incluso cuando cometo errores, porque es humano cometerlos, pero no es correcto esconderlos.</a:t>
          </a:r>
          <a:endParaRPr lang="es-CO" sz="1600" b="1" dirty="0"/>
        </a:p>
      </dgm:t>
    </dgm:pt>
    <dgm:pt modelId="{A6E600E2-1025-4900-9DB1-FD9D6F811CAD}" type="parTrans" cxnId="{F9ECCE64-0150-4CA2-BA13-4D429874D465}">
      <dgm:prSet/>
      <dgm:spPr/>
      <dgm:t>
        <a:bodyPr/>
        <a:lstStyle/>
        <a:p>
          <a:endParaRPr lang="es-CO" sz="1200"/>
        </a:p>
      </dgm:t>
    </dgm:pt>
    <dgm:pt modelId="{BF56DEBC-DD74-4268-8A6E-716F24170AA9}" type="sibTrans" cxnId="{F9ECCE64-0150-4CA2-BA13-4D429874D465}">
      <dgm:prSet/>
      <dgm:spPr/>
      <dgm:t>
        <a:bodyPr/>
        <a:lstStyle/>
        <a:p>
          <a:endParaRPr lang="es-CO" sz="1200"/>
        </a:p>
      </dgm:t>
    </dgm:pt>
    <dgm:pt modelId="{1A4E6235-2CBD-426D-800A-32D0DD818B25}">
      <dgm:prSet custT="1"/>
      <dgm:spPr/>
      <dgm:t>
        <a:bodyPr/>
        <a:lstStyle/>
        <a:p>
          <a:r>
            <a:rPr lang="es-CO" sz="1400" dirty="0"/>
            <a:t>Cuando tengo dudas respecto a la aplicación de mis deberes busco orientación en las instancias pertinentes al interior de mi entidad. Se vale no saberlo todo, y también se vale pedir ayuda.</a:t>
          </a:r>
        </a:p>
      </dgm:t>
    </dgm:pt>
    <dgm:pt modelId="{479A797D-D182-4C41-8E08-4920AAC09186}" type="parTrans" cxnId="{100A8C27-2146-4862-9A3B-794C02EA5C14}">
      <dgm:prSet/>
      <dgm:spPr/>
      <dgm:t>
        <a:bodyPr/>
        <a:lstStyle/>
        <a:p>
          <a:endParaRPr lang="es-CO" sz="1200"/>
        </a:p>
      </dgm:t>
    </dgm:pt>
    <dgm:pt modelId="{C57DA30A-4050-4FB4-A4F4-17EFCC3355E1}" type="sibTrans" cxnId="{100A8C27-2146-4862-9A3B-794C02EA5C14}">
      <dgm:prSet/>
      <dgm:spPr/>
      <dgm:t>
        <a:bodyPr/>
        <a:lstStyle/>
        <a:p>
          <a:endParaRPr lang="es-CO" sz="1200"/>
        </a:p>
      </dgm:t>
    </dgm:pt>
    <dgm:pt modelId="{F7C89064-73DE-415B-B0EA-0CAE6DB076AB}">
      <dgm:prSet custT="1"/>
      <dgm:spPr/>
      <dgm:t>
        <a:bodyPr/>
        <a:lstStyle/>
        <a:p>
          <a:r>
            <a:rPr lang="es-CO" sz="1600" dirty="0"/>
            <a:t>Facilito el acceso a la información pública, completa, veraz, oportuna y comprensible a través de los medios destinados para ello</a:t>
          </a:r>
        </a:p>
      </dgm:t>
    </dgm:pt>
    <dgm:pt modelId="{A626CCA6-F3CF-4087-9AB0-953BE3A5D64C}" type="parTrans" cxnId="{BEB15146-F747-4B67-9608-C6821CAD216E}">
      <dgm:prSet/>
      <dgm:spPr/>
      <dgm:t>
        <a:bodyPr/>
        <a:lstStyle/>
        <a:p>
          <a:endParaRPr lang="es-CO" sz="1200"/>
        </a:p>
      </dgm:t>
    </dgm:pt>
    <dgm:pt modelId="{3AF9F1EA-2FE8-48E5-9D33-26CECE7B2634}" type="sibTrans" cxnId="{BEB15146-F747-4B67-9608-C6821CAD216E}">
      <dgm:prSet/>
      <dgm:spPr/>
      <dgm:t>
        <a:bodyPr/>
        <a:lstStyle/>
        <a:p>
          <a:endParaRPr lang="es-CO" sz="1200"/>
        </a:p>
      </dgm:t>
    </dgm:pt>
    <dgm:pt modelId="{3D5B8CD3-3219-4771-A6C1-D8818A6590C9}">
      <dgm:prSet custT="1"/>
      <dgm:spPr/>
      <dgm:t>
        <a:bodyPr/>
        <a:lstStyle/>
        <a:p>
          <a:r>
            <a:rPr lang="es-CO" sz="1600" dirty="0"/>
            <a:t>Denuncio las faltas, delitos o violaciones de derechos de los que tengo conocimiento en el ejercicio de mi cargo, </a:t>
          </a:r>
          <a:r>
            <a:rPr lang="es-CO" sz="1600" b="1" dirty="0"/>
            <a:t>siempre</a:t>
          </a:r>
          <a:r>
            <a:rPr lang="es-CO" sz="1600" dirty="0"/>
            <a:t>.</a:t>
          </a:r>
        </a:p>
      </dgm:t>
    </dgm:pt>
    <dgm:pt modelId="{3578AF1A-309D-4C61-A121-D9BB8B51E041}" type="parTrans" cxnId="{C09A4AEB-9079-4A1C-90F8-CDA55C1034A1}">
      <dgm:prSet/>
      <dgm:spPr/>
      <dgm:t>
        <a:bodyPr/>
        <a:lstStyle/>
        <a:p>
          <a:endParaRPr lang="es-CO" sz="1200"/>
        </a:p>
      </dgm:t>
    </dgm:pt>
    <dgm:pt modelId="{6AB06D95-81FE-472A-899E-249DFBE8779B}" type="sibTrans" cxnId="{C09A4AEB-9079-4A1C-90F8-CDA55C1034A1}">
      <dgm:prSet/>
      <dgm:spPr/>
      <dgm:t>
        <a:bodyPr/>
        <a:lstStyle/>
        <a:p>
          <a:endParaRPr lang="es-CO" sz="1200"/>
        </a:p>
      </dgm:t>
    </dgm:pt>
    <dgm:pt modelId="{2E81E168-5706-460C-B968-99B343DCB1B8}">
      <dgm:prSet custT="1"/>
      <dgm:spPr/>
      <dgm:t>
        <a:bodyPr/>
        <a:lstStyle/>
        <a:p>
          <a:r>
            <a:rPr lang="es-CO" sz="1600" dirty="0"/>
            <a:t>Apoyo y promuevo los espacios de participación para que los ciudadanos hagan parte de la toma de decisiones que los afecten relacionadas con mi cargo o labor</a:t>
          </a:r>
        </a:p>
      </dgm:t>
    </dgm:pt>
    <dgm:pt modelId="{574F414F-12A6-45CE-A944-43D7E4376B01}" type="parTrans" cxnId="{0D1662CC-E917-4495-B7C3-0AA17CCD17C5}">
      <dgm:prSet/>
      <dgm:spPr/>
      <dgm:t>
        <a:bodyPr/>
        <a:lstStyle/>
        <a:p>
          <a:endParaRPr lang="es-CO" sz="1200"/>
        </a:p>
      </dgm:t>
    </dgm:pt>
    <dgm:pt modelId="{66FDD805-31AB-402D-8EE1-90C69EBFB7C2}" type="sibTrans" cxnId="{0D1662CC-E917-4495-B7C3-0AA17CCD17C5}">
      <dgm:prSet/>
      <dgm:spPr/>
      <dgm:t>
        <a:bodyPr/>
        <a:lstStyle/>
        <a:p>
          <a:endParaRPr lang="es-CO" sz="1200"/>
        </a:p>
      </dgm:t>
    </dgm:pt>
    <dgm:pt modelId="{9C238896-9C9B-44FA-B880-01BD312BD896}" type="pres">
      <dgm:prSet presAssocID="{70230601-1012-49D2-9D54-1EF47436BB25}" presName="diagram" presStyleCnt="0">
        <dgm:presLayoutVars>
          <dgm:dir/>
          <dgm:resizeHandles val="exact"/>
        </dgm:presLayoutVars>
      </dgm:prSet>
      <dgm:spPr/>
      <dgm:t>
        <a:bodyPr/>
        <a:lstStyle/>
        <a:p>
          <a:endParaRPr lang="es-ES"/>
        </a:p>
      </dgm:t>
    </dgm:pt>
    <dgm:pt modelId="{700800E2-5B2F-47AE-B83F-AF591DE25760}" type="pres">
      <dgm:prSet presAssocID="{259A2F03-2E7D-4539-9DF2-54883B02583B}" presName="node" presStyleLbl="node1" presStyleIdx="0" presStyleCnt="5" custLinFactNeighborY="-652">
        <dgm:presLayoutVars>
          <dgm:bulletEnabled val="1"/>
        </dgm:presLayoutVars>
      </dgm:prSet>
      <dgm:spPr/>
      <dgm:t>
        <a:bodyPr/>
        <a:lstStyle/>
        <a:p>
          <a:endParaRPr lang="es-ES"/>
        </a:p>
      </dgm:t>
    </dgm:pt>
    <dgm:pt modelId="{42E4E56B-9550-4A29-8D3E-88AD2B1693EA}" type="pres">
      <dgm:prSet presAssocID="{BF56DEBC-DD74-4268-8A6E-716F24170AA9}" presName="sibTrans" presStyleCnt="0"/>
      <dgm:spPr/>
    </dgm:pt>
    <dgm:pt modelId="{7DB5FCE2-500C-43DA-956A-DD00023F7791}" type="pres">
      <dgm:prSet presAssocID="{1A4E6235-2CBD-426D-800A-32D0DD818B25}" presName="node" presStyleLbl="node1" presStyleIdx="1" presStyleCnt="5">
        <dgm:presLayoutVars>
          <dgm:bulletEnabled val="1"/>
        </dgm:presLayoutVars>
      </dgm:prSet>
      <dgm:spPr/>
      <dgm:t>
        <a:bodyPr/>
        <a:lstStyle/>
        <a:p>
          <a:endParaRPr lang="es-ES"/>
        </a:p>
      </dgm:t>
    </dgm:pt>
    <dgm:pt modelId="{B5AA26D5-01F5-4B06-B810-7C55F054ED23}" type="pres">
      <dgm:prSet presAssocID="{C57DA30A-4050-4FB4-A4F4-17EFCC3355E1}" presName="sibTrans" presStyleCnt="0"/>
      <dgm:spPr/>
    </dgm:pt>
    <dgm:pt modelId="{910EFE2E-39EE-46BF-87F7-E59B7672E818}" type="pres">
      <dgm:prSet presAssocID="{F7C89064-73DE-415B-B0EA-0CAE6DB076AB}" presName="node" presStyleLbl="node1" presStyleIdx="2" presStyleCnt="5">
        <dgm:presLayoutVars>
          <dgm:bulletEnabled val="1"/>
        </dgm:presLayoutVars>
      </dgm:prSet>
      <dgm:spPr/>
      <dgm:t>
        <a:bodyPr/>
        <a:lstStyle/>
        <a:p>
          <a:endParaRPr lang="es-ES"/>
        </a:p>
      </dgm:t>
    </dgm:pt>
    <dgm:pt modelId="{123D1BAF-BC96-4D31-AF09-2EE799266053}" type="pres">
      <dgm:prSet presAssocID="{3AF9F1EA-2FE8-48E5-9D33-26CECE7B2634}" presName="sibTrans" presStyleCnt="0"/>
      <dgm:spPr/>
    </dgm:pt>
    <dgm:pt modelId="{9F6FBA0B-48D0-4FC5-B46F-01DF4178FC65}" type="pres">
      <dgm:prSet presAssocID="{3D5B8CD3-3219-4771-A6C1-D8818A6590C9}" presName="node" presStyleLbl="node1" presStyleIdx="3" presStyleCnt="5">
        <dgm:presLayoutVars>
          <dgm:bulletEnabled val="1"/>
        </dgm:presLayoutVars>
      </dgm:prSet>
      <dgm:spPr/>
      <dgm:t>
        <a:bodyPr/>
        <a:lstStyle/>
        <a:p>
          <a:endParaRPr lang="es-ES"/>
        </a:p>
      </dgm:t>
    </dgm:pt>
    <dgm:pt modelId="{28649131-5833-4485-8F6B-3CE5A04FB58A}" type="pres">
      <dgm:prSet presAssocID="{6AB06D95-81FE-472A-899E-249DFBE8779B}" presName="sibTrans" presStyleCnt="0"/>
      <dgm:spPr/>
    </dgm:pt>
    <dgm:pt modelId="{CCB027E9-57F6-4F16-B448-ADD6E780570F}" type="pres">
      <dgm:prSet presAssocID="{2E81E168-5706-460C-B968-99B343DCB1B8}" presName="node" presStyleLbl="node1" presStyleIdx="4" presStyleCnt="5">
        <dgm:presLayoutVars>
          <dgm:bulletEnabled val="1"/>
        </dgm:presLayoutVars>
      </dgm:prSet>
      <dgm:spPr/>
      <dgm:t>
        <a:bodyPr/>
        <a:lstStyle/>
        <a:p>
          <a:endParaRPr lang="es-ES"/>
        </a:p>
      </dgm:t>
    </dgm:pt>
  </dgm:ptLst>
  <dgm:cxnLst>
    <dgm:cxn modelId="{E6DAB3AD-1B15-47E9-A9EA-522113103E70}" type="presOf" srcId="{1A4E6235-2CBD-426D-800A-32D0DD818B25}" destId="{7DB5FCE2-500C-43DA-956A-DD00023F7791}" srcOrd="0" destOrd="0" presId="urn:microsoft.com/office/officeart/2005/8/layout/default"/>
    <dgm:cxn modelId="{2E0F9187-3FC8-4E54-A133-FA9B926ED220}" type="presOf" srcId="{2E81E168-5706-460C-B968-99B343DCB1B8}" destId="{CCB027E9-57F6-4F16-B448-ADD6E780570F}" srcOrd="0" destOrd="0" presId="urn:microsoft.com/office/officeart/2005/8/layout/default"/>
    <dgm:cxn modelId="{52DC61EE-0BB6-45C9-AFF8-177942621A6C}" type="presOf" srcId="{259A2F03-2E7D-4539-9DF2-54883B02583B}" destId="{700800E2-5B2F-47AE-B83F-AF591DE25760}" srcOrd="0" destOrd="0" presId="urn:microsoft.com/office/officeart/2005/8/layout/default"/>
    <dgm:cxn modelId="{1140DC4D-B355-4224-A24B-3DAD9A0ED2CE}" type="presOf" srcId="{70230601-1012-49D2-9D54-1EF47436BB25}" destId="{9C238896-9C9B-44FA-B880-01BD312BD896}" srcOrd="0" destOrd="0" presId="urn:microsoft.com/office/officeart/2005/8/layout/default"/>
    <dgm:cxn modelId="{100A8C27-2146-4862-9A3B-794C02EA5C14}" srcId="{70230601-1012-49D2-9D54-1EF47436BB25}" destId="{1A4E6235-2CBD-426D-800A-32D0DD818B25}" srcOrd="1" destOrd="0" parTransId="{479A797D-D182-4C41-8E08-4920AAC09186}" sibTransId="{C57DA30A-4050-4FB4-A4F4-17EFCC3355E1}"/>
    <dgm:cxn modelId="{F9ECCE64-0150-4CA2-BA13-4D429874D465}" srcId="{70230601-1012-49D2-9D54-1EF47436BB25}" destId="{259A2F03-2E7D-4539-9DF2-54883B02583B}" srcOrd="0" destOrd="0" parTransId="{A6E600E2-1025-4900-9DB1-FD9D6F811CAD}" sibTransId="{BF56DEBC-DD74-4268-8A6E-716F24170AA9}"/>
    <dgm:cxn modelId="{511287DC-081E-46E2-8906-16F95BE07660}" type="presOf" srcId="{F7C89064-73DE-415B-B0EA-0CAE6DB076AB}" destId="{910EFE2E-39EE-46BF-87F7-E59B7672E818}" srcOrd="0" destOrd="0" presId="urn:microsoft.com/office/officeart/2005/8/layout/default"/>
    <dgm:cxn modelId="{C09A4AEB-9079-4A1C-90F8-CDA55C1034A1}" srcId="{70230601-1012-49D2-9D54-1EF47436BB25}" destId="{3D5B8CD3-3219-4771-A6C1-D8818A6590C9}" srcOrd="3" destOrd="0" parTransId="{3578AF1A-309D-4C61-A121-D9BB8B51E041}" sibTransId="{6AB06D95-81FE-472A-899E-249DFBE8779B}"/>
    <dgm:cxn modelId="{AD734413-619B-4B4E-8E38-CDD4EA4D2067}" type="presOf" srcId="{3D5B8CD3-3219-4771-A6C1-D8818A6590C9}" destId="{9F6FBA0B-48D0-4FC5-B46F-01DF4178FC65}" srcOrd="0" destOrd="0" presId="urn:microsoft.com/office/officeart/2005/8/layout/default"/>
    <dgm:cxn modelId="{0D1662CC-E917-4495-B7C3-0AA17CCD17C5}" srcId="{70230601-1012-49D2-9D54-1EF47436BB25}" destId="{2E81E168-5706-460C-B968-99B343DCB1B8}" srcOrd="4" destOrd="0" parTransId="{574F414F-12A6-45CE-A944-43D7E4376B01}" sibTransId="{66FDD805-31AB-402D-8EE1-90C69EBFB7C2}"/>
    <dgm:cxn modelId="{BEB15146-F747-4B67-9608-C6821CAD216E}" srcId="{70230601-1012-49D2-9D54-1EF47436BB25}" destId="{F7C89064-73DE-415B-B0EA-0CAE6DB076AB}" srcOrd="2" destOrd="0" parTransId="{A626CCA6-F3CF-4087-9AB0-953BE3A5D64C}" sibTransId="{3AF9F1EA-2FE8-48E5-9D33-26CECE7B2634}"/>
    <dgm:cxn modelId="{C8FD275D-C354-4DE7-BB43-32084B2B1ABF}" type="presParOf" srcId="{9C238896-9C9B-44FA-B880-01BD312BD896}" destId="{700800E2-5B2F-47AE-B83F-AF591DE25760}" srcOrd="0" destOrd="0" presId="urn:microsoft.com/office/officeart/2005/8/layout/default"/>
    <dgm:cxn modelId="{A715E712-1636-4783-ACA5-8374B79F534C}" type="presParOf" srcId="{9C238896-9C9B-44FA-B880-01BD312BD896}" destId="{42E4E56B-9550-4A29-8D3E-88AD2B1693EA}" srcOrd="1" destOrd="0" presId="urn:microsoft.com/office/officeart/2005/8/layout/default"/>
    <dgm:cxn modelId="{17E50056-DF5A-4301-9205-322E70037A69}" type="presParOf" srcId="{9C238896-9C9B-44FA-B880-01BD312BD896}" destId="{7DB5FCE2-500C-43DA-956A-DD00023F7791}" srcOrd="2" destOrd="0" presId="urn:microsoft.com/office/officeart/2005/8/layout/default"/>
    <dgm:cxn modelId="{BE9CBB65-C43C-4392-AFD5-2345E2594767}" type="presParOf" srcId="{9C238896-9C9B-44FA-B880-01BD312BD896}" destId="{B5AA26D5-01F5-4B06-B810-7C55F054ED23}" srcOrd="3" destOrd="0" presId="urn:microsoft.com/office/officeart/2005/8/layout/default"/>
    <dgm:cxn modelId="{FE1F9FBB-0D54-4ED2-B3EB-532C88625282}" type="presParOf" srcId="{9C238896-9C9B-44FA-B880-01BD312BD896}" destId="{910EFE2E-39EE-46BF-87F7-E59B7672E818}" srcOrd="4" destOrd="0" presId="urn:microsoft.com/office/officeart/2005/8/layout/default"/>
    <dgm:cxn modelId="{9A36AD6F-556B-4449-BC6C-8B1D8222A902}" type="presParOf" srcId="{9C238896-9C9B-44FA-B880-01BD312BD896}" destId="{123D1BAF-BC96-4D31-AF09-2EE799266053}" srcOrd="5" destOrd="0" presId="urn:microsoft.com/office/officeart/2005/8/layout/default"/>
    <dgm:cxn modelId="{DD2257E7-1ABD-474B-9F03-288CC8CA2D72}" type="presParOf" srcId="{9C238896-9C9B-44FA-B880-01BD312BD896}" destId="{9F6FBA0B-48D0-4FC5-B46F-01DF4178FC65}" srcOrd="6" destOrd="0" presId="urn:microsoft.com/office/officeart/2005/8/layout/default"/>
    <dgm:cxn modelId="{9ABF3D09-FCFB-4120-9AF8-53BFB8953CAC}" type="presParOf" srcId="{9C238896-9C9B-44FA-B880-01BD312BD896}" destId="{28649131-5833-4485-8F6B-3CE5A04FB58A}" srcOrd="7" destOrd="0" presId="urn:microsoft.com/office/officeart/2005/8/layout/default"/>
    <dgm:cxn modelId="{F27E95EE-56C4-4143-BF75-760BCBE2F3CC}" type="presParOf" srcId="{9C238896-9C9B-44FA-B880-01BD312BD896}" destId="{CCB027E9-57F6-4F16-B448-ADD6E780570F}" srcOrd="8"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417606C-D2D9-4A65-AB19-87360A689FC9}" type="doc">
      <dgm:prSet loTypeId="urn:microsoft.com/office/officeart/2005/8/layout/vList2" loCatId="list" qsTypeId="urn:microsoft.com/office/officeart/2005/8/quickstyle/simple1" qsCatId="simple" csTypeId="urn:microsoft.com/office/officeart/2005/8/colors/accent4_1" csCatId="accent4" phldr="1"/>
      <dgm:spPr/>
      <dgm:t>
        <a:bodyPr/>
        <a:lstStyle/>
        <a:p>
          <a:endParaRPr lang="es-CO"/>
        </a:p>
      </dgm:t>
    </dgm:pt>
    <dgm:pt modelId="{89AAABA8-C14C-48E4-9496-11083825671E}">
      <dgm:prSet custT="1"/>
      <dgm:spPr/>
      <dgm:t>
        <a:bodyPr/>
        <a:lstStyle/>
        <a:p>
          <a:pPr>
            <a:buFont typeface="Wingdings" panose="05000000000000000000" pitchFamily="2" charset="2"/>
            <a:buChar char=""/>
          </a:pPr>
          <a:r>
            <a:rPr lang="es-CO" sz="1600" i="1" dirty="0"/>
            <a:t>Atiendo con amabilidad, igualdad y equidad a todas las personas en cualquier situación a través de mis palabras, gestos y actitudes, sin importar su condición social, económica, religiosa, étnica o de cualquier otro orden. </a:t>
          </a:r>
          <a:r>
            <a:rPr lang="es-CO" sz="1600" b="1" i="1" dirty="0"/>
            <a:t>Soy amable todos los días, esa es la clave, siempre.</a:t>
          </a:r>
          <a:endParaRPr lang="es-CO" sz="1600" dirty="0"/>
        </a:p>
      </dgm:t>
    </dgm:pt>
    <dgm:pt modelId="{B12C6B07-BEF4-4BF3-9010-B13F370E762E}" type="parTrans" cxnId="{D19879C0-4F2B-44F3-961B-16DEC0A6701E}">
      <dgm:prSet/>
      <dgm:spPr/>
      <dgm:t>
        <a:bodyPr/>
        <a:lstStyle/>
        <a:p>
          <a:endParaRPr lang="es-CO" sz="6000"/>
        </a:p>
      </dgm:t>
    </dgm:pt>
    <dgm:pt modelId="{AE6F8A0A-9FDD-4394-89B3-F2F3AD3E4B01}" type="sibTrans" cxnId="{D19879C0-4F2B-44F3-961B-16DEC0A6701E}">
      <dgm:prSet/>
      <dgm:spPr/>
      <dgm:t>
        <a:bodyPr/>
        <a:lstStyle/>
        <a:p>
          <a:endParaRPr lang="es-CO" sz="6000"/>
        </a:p>
      </dgm:t>
    </dgm:pt>
    <dgm:pt modelId="{3C9D04F5-3819-4C37-B5DE-F9C15E02BD5D}">
      <dgm:prSet custT="1"/>
      <dgm:spPr/>
      <dgm:t>
        <a:bodyPr/>
        <a:lstStyle/>
        <a:p>
          <a:r>
            <a:rPr lang="es-CO" sz="1600" i="1" dirty="0"/>
            <a:t>Estoy abierto al diálogo y a la compresión a pesar de perspectivas y opiniones distintas a las mías. No hay nada que no se pueda solucionar hablando y escuchando al otro.</a:t>
          </a:r>
          <a:endParaRPr lang="es-CO" sz="1600" dirty="0"/>
        </a:p>
      </dgm:t>
    </dgm:pt>
    <dgm:pt modelId="{B3AAE7CC-1C2E-4B5F-B442-93071CB696B4}" type="parTrans" cxnId="{966C7139-D4DF-4505-8B23-94D7E332F88C}">
      <dgm:prSet/>
      <dgm:spPr/>
      <dgm:t>
        <a:bodyPr/>
        <a:lstStyle/>
        <a:p>
          <a:endParaRPr lang="es-CO" sz="6000"/>
        </a:p>
      </dgm:t>
    </dgm:pt>
    <dgm:pt modelId="{5B1ADC01-EB1A-4B2C-911E-59419CC6BEA4}" type="sibTrans" cxnId="{966C7139-D4DF-4505-8B23-94D7E332F88C}">
      <dgm:prSet/>
      <dgm:spPr/>
      <dgm:t>
        <a:bodyPr/>
        <a:lstStyle/>
        <a:p>
          <a:endParaRPr lang="es-CO" sz="6000"/>
        </a:p>
      </dgm:t>
    </dgm:pt>
    <dgm:pt modelId="{FD722AF6-89B5-4B2D-8F68-A331A0E4C3D3}" type="pres">
      <dgm:prSet presAssocID="{6417606C-D2D9-4A65-AB19-87360A689FC9}" presName="linear" presStyleCnt="0">
        <dgm:presLayoutVars>
          <dgm:animLvl val="lvl"/>
          <dgm:resizeHandles val="exact"/>
        </dgm:presLayoutVars>
      </dgm:prSet>
      <dgm:spPr/>
      <dgm:t>
        <a:bodyPr/>
        <a:lstStyle/>
        <a:p>
          <a:endParaRPr lang="es-ES"/>
        </a:p>
      </dgm:t>
    </dgm:pt>
    <dgm:pt modelId="{1FD2EE23-C45C-425E-9705-9AFC28980B8A}" type="pres">
      <dgm:prSet presAssocID="{89AAABA8-C14C-48E4-9496-11083825671E}" presName="parentText" presStyleLbl="node1" presStyleIdx="0" presStyleCnt="2">
        <dgm:presLayoutVars>
          <dgm:chMax val="0"/>
          <dgm:bulletEnabled val="1"/>
        </dgm:presLayoutVars>
      </dgm:prSet>
      <dgm:spPr/>
      <dgm:t>
        <a:bodyPr/>
        <a:lstStyle/>
        <a:p>
          <a:endParaRPr lang="es-ES"/>
        </a:p>
      </dgm:t>
    </dgm:pt>
    <dgm:pt modelId="{11137A08-C6BC-4BE2-A2C7-D64F68E259C2}" type="pres">
      <dgm:prSet presAssocID="{AE6F8A0A-9FDD-4394-89B3-F2F3AD3E4B01}" presName="spacer" presStyleCnt="0"/>
      <dgm:spPr/>
    </dgm:pt>
    <dgm:pt modelId="{4FF6622F-1061-436D-8F00-37ADA9277FD1}" type="pres">
      <dgm:prSet presAssocID="{3C9D04F5-3819-4C37-B5DE-F9C15E02BD5D}" presName="parentText" presStyleLbl="node1" presStyleIdx="1" presStyleCnt="2">
        <dgm:presLayoutVars>
          <dgm:chMax val="0"/>
          <dgm:bulletEnabled val="1"/>
        </dgm:presLayoutVars>
      </dgm:prSet>
      <dgm:spPr/>
      <dgm:t>
        <a:bodyPr/>
        <a:lstStyle/>
        <a:p>
          <a:endParaRPr lang="es-ES"/>
        </a:p>
      </dgm:t>
    </dgm:pt>
  </dgm:ptLst>
  <dgm:cxnLst>
    <dgm:cxn modelId="{5832A602-9535-4864-A96D-3E14D96CCCC8}" type="presOf" srcId="{6417606C-D2D9-4A65-AB19-87360A689FC9}" destId="{FD722AF6-89B5-4B2D-8F68-A331A0E4C3D3}" srcOrd="0" destOrd="0" presId="urn:microsoft.com/office/officeart/2005/8/layout/vList2"/>
    <dgm:cxn modelId="{966C7139-D4DF-4505-8B23-94D7E332F88C}" srcId="{6417606C-D2D9-4A65-AB19-87360A689FC9}" destId="{3C9D04F5-3819-4C37-B5DE-F9C15E02BD5D}" srcOrd="1" destOrd="0" parTransId="{B3AAE7CC-1C2E-4B5F-B442-93071CB696B4}" sibTransId="{5B1ADC01-EB1A-4B2C-911E-59419CC6BEA4}"/>
    <dgm:cxn modelId="{D1F48D2E-5E78-4C25-A1F6-12BB0771A95A}" type="presOf" srcId="{89AAABA8-C14C-48E4-9496-11083825671E}" destId="{1FD2EE23-C45C-425E-9705-9AFC28980B8A}" srcOrd="0" destOrd="0" presId="urn:microsoft.com/office/officeart/2005/8/layout/vList2"/>
    <dgm:cxn modelId="{BD826E36-A11B-48C1-8CE6-D5FA78FC3396}" type="presOf" srcId="{3C9D04F5-3819-4C37-B5DE-F9C15E02BD5D}" destId="{4FF6622F-1061-436D-8F00-37ADA9277FD1}" srcOrd="0" destOrd="0" presId="urn:microsoft.com/office/officeart/2005/8/layout/vList2"/>
    <dgm:cxn modelId="{D19879C0-4F2B-44F3-961B-16DEC0A6701E}" srcId="{6417606C-D2D9-4A65-AB19-87360A689FC9}" destId="{89AAABA8-C14C-48E4-9496-11083825671E}" srcOrd="0" destOrd="0" parTransId="{B12C6B07-BEF4-4BF3-9010-B13F370E762E}" sibTransId="{AE6F8A0A-9FDD-4394-89B3-F2F3AD3E4B01}"/>
    <dgm:cxn modelId="{9310271E-7A5E-44AE-AFC6-FAC12F4C6C5D}" type="presParOf" srcId="{FD722AF6-89B5-4B2D-8F68-A331A0E4C3D3}" destId="{1FD2EE23-C45C-425E-9705-9AFC28980B8A}" srcOrd="0" destOrd="0" presId="urn:microsoft.com/office/officeart/2005/8/layout/vList2"/>
    <dgm:cxn modelId="{9E10156F-9F43-4FD4-AF80-002A5CF212B1}" type="presParOf" srcId="{FD722AF6-89B5-4B2D-8F68-A331A0E4C3D3}" destId="{11137A08-C6BC-4BE2-A2C7-D64F68E259C2}" srcOrd="1" destOrd="0" presId="urn:microsoft.com/office/officeart/2005/8/layout/vList2"/>
    <dgm:cxn modelId="{CCC91FBE-C391-4E25-9971-24D5F8109A04}" type="presParOf" srcId="{FD722AF6-89B5-4B2D-8F68-A331A0E4C3D3}" destId="{4FF6622F-1061-436D-8F00-37ADA9277FD1}"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E009747-B278-4444-860D-F1E05274F016}" type="doc">
      <dgm:prSet loTypeId="urn:microsoft.com/office/officeart/2005/8/layout/hierarchy4" loCatId="list" qsTypeId="urn:microsoft.com/office/officeart/2005/8/quickstyle/simple1" qsCatId="simple" csTypeId="urn:microsoft.com/office/officeart/2005/8/colors/accent4_1" csCatId="accent4" phldr="1"/>
      <dgm:spPr/>
      <dgm:t>
        <a:bodyPr/>
        <a:lstStyle/>
        <a:p>
          <a:endParaRPr lang="es-CO"/>
        </a:p>
      </dgm:t>
    </dgm:pt>
    <dgm:pt modelId="{703853E3-041D-4CBB-B763-6C3885AAC7B4}">
      <dgm:prSet phldrT="[Texto]" custT="1"/>
      <dgm:spPr/>
      <dgm:t>
        <a:bodyPr/>
        <a:lstStyle/>
        <a:p>
          <a:pPr>
            <a:buFont typeface="Wingdings" panose="05000000000000000000" pitchFamily="2" charset="2"/>
            <a:buChar char=""/>
          </a:pPr>
          <a:r>
            <a:rPr lang="es-CO" sz="1600" i="1" dirty="0"/>
            <a:t>Nunca actuó de manera discriminatoria, grosera o hiriente,</a:t>
          </a:r>
          <a:r>
            <a:rPr lang="es-CO" sz="1600" b="1" i="1" dirty="0"/>
            <a:t> bajo ninguna circunstancia. </a:t>
          </a:r>
          <a:endParaRPr lang="es-CO" sz="1600" dirty="0"/>
        </a:p>
      </dgm:t>
    </dgm:pt>
    <dgm:pt modelId="{FD6099F5-46A5-4835-A57B-6F8E9D76BA42}" type="parTrans" cxnId="{4FFD8F36-CEBC-433C-89B9-7C7321805D79}">
      <dgm:prSet/>
      <dgm:spPr/>
      <dgm:t>
        <a:bodyPr/>
        <a:lstStyle/>
        <a:p>
          <a:endParaRPr lang="es-CO" sz="1400"/>
        </a:p>
      </dgm:t>
    </dgm:pt>
    <dgm:pt modelId="{870DBEF2-5694-4972-A177-B8339E660C59}" type="sibTrans" cxnId="{4FFD8F36-CEBC-433C-89B9-7C7321805D79}">
      <dgm:prSet/>
      <dgm:spPr/>
      <dgm:t>
        <a:bodyPr/>
        <a:lstStyle/>
        <a:p>
          <a:endParaRPr lang="es-CO" sz="1400"/>
        </a:p>
      </dgm:t>
    </dgm:pt>
    <dgm:pt modelId="{48F2A8B4-4F00-47BB-A531-606F63441299}">
      <dgm:prSet phldrT="[Texto]" custT="1"/>
      <dgm:spPr/>
      <dgm:t>
        <a:bodyPr/>
        <a:lstStyle/>
        <a:p>
          <a:r>
            <a:rPr lang="es-CO" sz="1600" i="1" dirty="0"/>
            <a:t>Jamás baso mis decisiones en presunciones, estereotipos, o perjuicios. </a:t>
          </a:r>
          <a:endParaRPr lang="es-CO" sz="1600" dirty="0"/>
        </a:p>
      </dgm:t>
    </dgm:pt>
    <dgm:pt modelId="{13BCE091-A6A1-4471-9300-4E8722E90B53}" type="parTrans" cxnId="{AD65E900-1698-4399-9163-F2ACA79762DD}">
      <dgm:prSet/>
      <dgm:spPr/>
      <dgm:t>
        <a:bodyPr/>
        <a:lstStyle/>
        <a:p>
          <a:endParaRPr lang="es-CO" sz="1400"/>
        </a:p>
      </dgm:t>
    </dgm:pt>
    <dgm:pt modelId="{299E8592-AC61-4E7F-AE3F-D709483EE749}" type="sibTrans" cxnId="{AD65E900-1698-4399-9163-F2ACA79762DD}">
      <dgm:prSet/>
      <dgm:spPr/>
      <dgm:t>
        <a:bodyPr/>
        <a:lstStyle/>
        <a:p>
          <a:endParaRPr lang="es-CO" sz="1400"/>
        </a:p>
      </dgm:t>
    </dgm:pt>
    <dgm:pt modelId="{355CD1D8-E962-4094-B55E-C6DF09A715DC}">
      <dgm:prSet phldrT="[Texto]" custT="1"/>
      <dgm:spPr/>
      <dgm:t>
        <a:bodyPr/>
        <a:lstStyle/>
        <a:p>
          <a:r>
            <a:rPr lang="es-CO" sz="1600" i="1" dirty="0"/>
            <a:t>No agredo, ignoro o maltrato de ninguna manera a los ciudadanos ni a otros servidores públicos.</a:t>
          </a:r>
          <a:endParaRPr lang="es-CO" sz="1600" dirty="0"/>
        </a:p>
      </dgm:t>
    </dgm:pt>
    <dgm:pt modelId="{7E30FE60-C40D-4225-B5EB-04022323321B}" type="parTrans" cxnId="{A831CCD0-461B-473A-9FEB-F4843216CB12}">
      <dgm:prSet/>
      <dgm:spPr/>
      <dgm:t>
        <a:bodyPr/>
        <a:lstStyle/>
        <a:p>
          <a:endParaRPr lang="es-CO" sz="1400"/>
        </a:p>
      </dgm:t>
    </dgm:pt>
    <dgm:pt modelId="{43FE75D3-7C3D-4BD1-80D3-72C13C34A8F8}" type="sibTrans" cxnId="{A831CCD0-461B-473A-9FEB-F4843216CB12}">
      <dgm:prSet/>
      <dgm:spPr/>
      <dgm:t>
        <a:bodyPr/>
        <a:lstStyle/>
        <a:p>
          <a:endParaRPr lang="es-CO" sz="1400"/>
        </a:p>
      </dgm:t>
    </dgm:pt>
    <dgm:pt modelId="{827D5A10-1012-456C-820F-3B2AD4DE0992}" type="pres">
      <dgm:prSet presAssocID="{EE009747-B278-4444-860D-F1E05274F016}" presName="Name0" presStyleCnt="0">
        <dgm:presLayoutVars>
          <dgm:chPref val="1"/>
          <dgm:dir/>
          <dgm:animOne val="branch"/>
          <dgm:animLvl val="lvl"/>
          <dgm:resizeHandles/>
        </dgm:presLayoutVars>
      </dgm:prSet>
      <dgm:spPr/>
      <dgm:t>
        <a:bodyPr/>
        <a:lstStyle/>
        <a:p>
          <a:endParaRPr lang="es-ES"/>
        </a:p>
      </dgm:t>
    </dgm:pt>
    <dgm:pt modelId="{2CCA6A89-3366-4CE2-B884-CEAF86BD74F9}" type="pres">
      <dgm:prSet presAssocID="{703853E3-041D-4CBB-B763-6C3885AAC7B4}" presName="vertOne" presStyleCnt="0"/>
      <dgm:spPr/>
    </dgm:pt>
    <dgm:pt modelId="{473AD40F-4974-4C3D-9017-4B84BF808680}" type="pres">
      <dgm:prSet presAssocID="{703853E3-041D-4CBB-B763-6C3885AAC7B4}" presName="txOne" presStyleLbl="node0" presStyleIdx="0" presStyleCnt="3" custLinFactNeighborX="1719">
        <dgm:presLayoutVars>
          <dgm:chPref val="3"/>
        </dgm:presLayoutVars>
      </dgm:prSet>
      <dgm:spPr/>
      <dgm:t>
        <a:bodyPr/>
        <a:lstStyle/>
        <a:p>
          <a:endParaRPr lang="es-ES"/>
        </a:p>
      </dgm:t>
    </dgm:pt>
    <dgm:pt modelId="{8C14E769-9CE8-4543-9EC8-913B5C80DE53}" type="pres">
      <dgm:prSet presAssocID="{703853E3-041D-4CBB-B763-6C3885AAC7B4}" presName="horzOne" presStyleCnt="0"/>
      <dgm:spPr/>
    </dgm:pt>
    <dgm:pt modelId="{732CA872-598E-4642-9DFC-D5B4328E11A8}" type="pres">
      <dgm:prSet presAssocID="{870DBEF2-5694-4972-A177-B8339E660C59}" presName="sibSpaceOne" presStyleCnt="0"/>
      <dgm:spPr/>
    </dgm:pt>
    <dgm:pt modelId="{3D070DA9-BE6B-4D7F-9573-653D72DF6FFA}" type="pres">
      <dgm:prSet presAssocID="{48F2A8B4-4F00-47BB-A531-606F63441299}" presName="vertOne" presStyleCnt="0"/>
      <dgm:spPr/>
    </dgm:pt>
    <dgm:pt modelId="{FCE7D641-D4A6-45B0-B765-9778132DF5F1}" type="pres">
      <dgm:prSet presAssocID="{48F2A8B4-4F00-47BB-A531-606F63441299}" presName="txOne" presStyleLbl="node0" presStyleIdx="1" presStyleCnt="3">
        <dgm:presLayoutVars>
          <dgm:chPref val="3"/>
        </dgm:presLayoutVars>
      </dgm:prSet>
      <dgm:spPr/>
      <dgm:t>
        <a:bodyPr/>
        <a:lstStyle/>
        <a:p>
          <a:endParaRPr lang="es-ES"/>
        </a:p>
      </dgm:t>
    </dgm:pt>
    <dgm:pt modelId="{F967CFB3-BFA4-4FE8-AF0F-6E955E6778B9}" type="pres">
      <dgm:prSet presAssocID="{48F2A8B4-4F00-47BB-A531-606F63441299}" presName="horzOne" presStyleCnt="0"/>
      <dgm:spPr/>
    </dgm:pt>
    <dgm:pt modelId="{812BACC2-8561-4793-80BC-0550004F0DD1}" type="pres">
      <dgm:prSet presAssocID="{299E8592-AC61-4E7F-AE3F-D709483EE749}" presName="sibSpaceOne" presStyleCnt="0"/>
      <dgm:spPr/>
    </dgm:pt>
    <dgm:pt modelId="{0DB58F91-DA5F-4EE8-8F53-D58710387111}" type="pres">
      <dgm:prSet presAssocID="{355CD1D8-E962-4094-B55E-C6DF09A715DC}" presName="vertOne" presStyleCnt="0"/>
      <dgm:spPr/>
    </dgm:pt>
    <dgm:pt modelId="{4C1DD23A-7623-44B4-8599-B8267E453C8A}" type="pres">
      <dgm:prSet presAssocID="{355CD1D8-E962-4094-B55E-C6DF09A715DC}" presName="txOne" presStyleLbl="node0" presStyleIdx="2" presStyleCnt="3">
        <dgm:presLayoutVars>
          <dgm:chPref val="3"/>
        </dgm:presLayoutVars>
      </dgm:prSet>
      <dgm:spPr/>
      <dgm:t>
        <a:bodyPr/>
        <a:lstStyle/>
        <a:p>
          <a:endParaRPr lang="es-ES"/>
        </a:p>
      </dgm:t>
    </dgm:pt>
    <dgm:pt modelId="{0C15B062-FFA6-49B8-96BA-36855E70114D}" type="pres">
      <dgm:prSet presAssocID="{355CD1D8-E962-4094-B55E-C6DF09A715DC}" presName="horzOne" presStyleCnt="0"/>
      <dgm:spPr/>
    </dgm:pt>
  </dgm:ptLst>
  <dgm:cxnLst>
    <dgm:cxn modelId="{98A3C814-6835-46EC-8B00-0CEB6AC07B7C}" type="presOf" srcId="{48F2A8B4-4F00-47BB-A531-606F63441299}" destId="{FCE7D641-D4A6-45B0-B765-9778132DF5F1}" srcOrd="0" destOrd="0" presId="urn:microsoft.com/office/officeart/2005/8/layout/hierarchy4"/>
    <dgm:cxn modelId="{04DBC6A3-BF6F-4B1A-BBE3-5BE18CE1D319}" type="presOf" srcId="{EE009747-B278-4444-860D-F1E05274F016}" destId="{827D5A10-1012-456C-820F-3B2AD4DE0992}" srcOrd="0" destOrd="0" presId="urn:microsoft.com/office/officeart/2005/8/layout/hierarchy4"/>
    <dgm:cxn modelId="{AD65E900-1698-4399-9163-F2ACA79762DD}" srcId="{EE009747-B278-4444-860D-F1E05274F016}" destId="{48F2A8B4-4F00-47BB-A531-606F63441299}" srcOrd="1" destOrd="0" parTransId="{13BCE091-A6A1-4471-9300-4E8722E90B53}" sibTransId="{299E8592-AC61-4E7F-AE3F-D709483EE749}"/>
    <dgm:cxn modelId="{4FFD8F36-CEBC-433C-89B9-7C7321805D79}" srcId="{EE009747-B278-4444-860D-F1E05274F016}" destId="{703853E3-041D-4CBB-B763-6C3885AAC7B4}" srcOrd="0" destOrd="0" parTransId="{FD6099F5-46A5-4835-A57B-6F8E9D76BA42}" sibTransId="{870DBEF2-5694-4972-A177-B8339E660C59}"/>
    <dgm:cxn modelId="{DBC0C721-7E79-4A33-95EC-16E2017B4728}" type="presOf" srcId="{703853E3-041D-4CBB-B763-6C3885AAC7B4}" destId="{473AD40F-4974-4C3D-9017-4B84BF808680}" srcOrd="0" destOrd="0" presId="urn:microsoft.com/office/officeart/2005/8/layout/hierarchy4"/>
    <dgm:cxn modelId="{A831CCD0-461B-473A-9FEB-F4843216CB12}" srcId="{EE009747-B278-4444-860D-F1E05274F016}" destId="{355CD1D8-E962-4094-B55E-C6DF09A715DC}" srcOrd="2" destOrd="0" parTransId="{7E30FE60-C40D-4225-B5EB-04022323321B}" sibTransId="{43FE75D3-7C3D-4BD1-80D3-72C13C34A8F8}"/>
    <dgm:cxn modelId="{70DE040D-7F85-4E20-80F6-1D066A4BFC4B}" type="presOf" srcId="{355CD1D8-E962-4094-B55E-C6DF09A715DC}" destId="{4C1DD23A-7623-44B4-8599-B8267E453C8A}" srcOrd="0" destOrd="0" presId="urn:microsoft.com/office/officeart/2005/8/layout/hierarchy4"/>
    <dgm:cxn modelId="{F1117E20-6760-4039-A8FE-D941914197C0}" type="presParOf" srcId="{827D5A10-1012-456C-820F-3B2AD4DE0992}" destId="{2CCA6A89-3366-4CE2-B884-CEAF86BD74F9}" srcOrd="0" destOrd="0" presId="urn:microsoft.com/office/officeart/2005/8/layout/hierarchy4"/>
    <dgm:cxn modelId="{1E427F49-442C-41B9-8406-B2E412FA3F85}" type="presParOf" srcId="{2CCA6A89-3366-4CE2-B884-CEAF86BD74F9}" destId="{473AD40F-4974-4C3D-9017-4B84BF808680}" srcOrd="0" destOrd="0" presId="urn:microsoft.com/office/officeart/2005/8/layout/hierarchy4"/>
    <dgm:cxn modelId="{605A692A-1A2C-4A4D-8ADE-1B10AC701765}" type="presParOf" srcId="{2CCA6A89-3366-4CE2-B884-CEAF86BD74F9}" destId="{8C14E769-9CE8-4543-9EC8-913B5C80DE53}" srcOrd="1" destOrd="0" presId="urn:microsoft.com/office/officeart/2005/8/layout/hierarchy4"/>
    <dgm:cxn modelId="{D1788541-84C5-40AD-92F5-2774E616DBE6}" type="presParOf" srcId="{827D5A10-1012-456C-820F-3B2AD4DE0992}" destId="{732CA872-598E-4642-9DFC-D5B4328E11A8}" srcOrd="1" destOrd="0" presId="urn:microsoft.com/office/officeart/2005/8/layout/hierarchy4"/>
    <dgm:cxn modelId="{5C8C1F75-2A16-40CC-930A-2C99D31FC66F}" type="presParOf" srcId="{827D5A10-1012-456C-820F-3B2AD4DE0992}" destId="{3D070DA9-BE6B-4D7F-9573-653D72DF6FFA}" srcOrd="2" destOrd="0" presId="urn:microsoft.com/office/officeart/2005/8/layout/hierarchy4"/>
    <dgm:cxn modelId="{0AA34C50-84AA-405F-96EC-F7B23234BB5B}" type="presParOf" srcId="{3D070DA9-BE6B-4D7F-9573-653D72DF6FFA}" destId="{FCE7D641-D4A6-45B0-B765-9778132DF5F1}" srcOrd="0" destOrd="0" presId="urn:microsoft.com/office/officeart/2005/8/layout/hierarchy4"/>
    <dgm:cxn modelId="{68612C3B-E640-4A44-B111-068F2E451F21}" type="presParOf" srcId="{3D070DA9-BE6B-4D7F-9573-653D72DF6FFA}" destId="{F967CFB3-BFA4-4FE8-AF0F-6E955E6778B9}" srcOrd="1" destOrd="0" presId="urn:microsoft.com/office/officeart/2005/8/layout/hierarchy4"/>
    <dgm:cxn modelId="{35E2463B-772A-4118-A1E5-6D2280CD785A}" type="presParOf" srcId="{827D5A10-1012-456C-820F-3B2AD4DE0992}" destId="{812BACC2-8561-4793-80BC-0550004F0DD1}" srcOrd="3" destOrd="0" presId="urn:microsoft.com/office/officeart/2005/8/layout/hierarchy4"/>
    <dgm:cxn modelId="{3045FD28-6B77-4B20-8542-004E85AF0BF8}" type="presParOf" srcId="{827D5A10-1012-456C-820F-3B2AD4DE0992}" destId="{0DB58F91-DA5F-4EE8-8F53-D58710387111}" srcOrd="4" destOrd="0" presId="urn:microsoft.com/office/officeart/2005/8/layout/hierarchy4"/>
    <dgm:cxn modelId="{F0CA22D1-20AA-47EF-BA4F-6FBFE97C353B}" type="presParOf" srcId="{0DB58F91-DA5F-4EE8-8F53-D58710387111}" destId="{4C1DD23A-7623-44B4-8599-B8267E453C8A}" srcOrd="0" destOrd="0" presId="urn:microsoft.com/office/officeart/2005/8/layout/hierarchy4"/>
    <dgm:cxn modelId="{2E17E20D-3319-4446-9A59-0B077695CD2D}" type="presParOf" srcId="{0DB58F91-DA5F-4EE8-8F53-D58710387111}" destId="{0C15B062-FFA6-49B8-96BA-36855E70114D}" srcOrd="1" destOrd="0" presId="urn:microsoft.com/office/officeart/2005/8/layout/hierarchy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0CAC874-69F2-42F5-8DD7-BA70228183CE}" type="doc">
      <dgm:prSet loTypeId="urn:microsoft.com/office/officeart/2008/layout/VerticalCurvedList" loCatId="list" qsTypeId="urn:microsoft.com/office/officeart/2005/8/quickstyle/simple1" qsCatId="simple" csTypeId="urn:microsoft.com/office/officeart/2005/8/colors/accent2_1" csCatId="accent2" phldr="1"/>
      <dgm:spPr/>
      <dgm:t>
        <a:bodyPr/>
        <a:lstStyle/>
        <a:p>
          <a:endParaRPr lang="es-CO"/>
        </a:p>
      </dgm:t>
    </dgm:pt>
    <dgm:pt modelId="{D1F26AA0-011B-4F0E-B770-70B883ECA4FF}">
      <dgm:prSet phldrT="[Texto]" custT="1"/>
      <dgm:spPr/>
      <dgm:t>
        <a:bodyPr/>
        <a:lstStyle/>
        <a:p>
          <a:pPr>
            <a:buFont typeface="Wingdings" panose="05000000000000000000" pitchFamily="2" charset="2"/>
            <a:buChar char=""/>
          </a:pPr>
          <a:r>
            <a:rPr lang="es-CO" sz="1600" dirty="0"/>
            <a:t>Asumo mi papel como servidor público, entendiendo el valor de los compromisos y responsabilidades que he adquirido frente a la ciudadanía y al país.</a:t>
          </a:r>
        </a:p>
      </dgm:t>
    </dgm:pt>
    <dgm:pt modelId="{1C218B35-8F0F-421E-88B3-525860ECF0BA}" type="parTrans" cxnId="{FEA6AE34-BC9E-497E-BC57-07DDF5862369}">
      <dgm:prSet/>
      <dgm:spPr/>
      <dgm:t>
        <a:bodyPr/>
        <a:lstStyle/>
        <a:p>
          <a:endParaRPr lang="es-CO"/>
        </a:p>
      </dgm:t>
    </dgm:pt>
    <dgm:pt modelId="{9A6BF189-4789-496E-BA4C-DC78D98AE868}" type="sibTrans" cxnId="{FEA6AE34-BC9E-497E-BC57-07DDF5862369}">
      <dgm:prSet/>
      <dgm:spPr/>
      <dgm:t>
        <a:bodyPr/>
        <a:lstStyle/>
        <a:p>
          <a:endParaRPr lang="es-CO"/>
        </a:p>
      </dgm:t>
    </dgm:pt>
    <dgm:pt modelId="{56BECC7A-7662-4987-A973-43C43775A897}">
      <dgm:prSet phldrT="[Texto]" custT="1"/>
      <dgm:spPr/>
      <dgm:t>
        <a:bodyPr/>
        <a:lstStyle/>
        <a:p>
          <a:r>
            <a:rPr lang="es-CO" sz="1400" dirty="0"/>
            <a:t>Siempre estoy dispuesto a ponerme en los zapatos de las personas. Entender su contexto, necesidades y requerimientos es el fundamento de mi servicio y labor.</a:t>
          </a:r>
        </a:p>
      </dgm:t>
    </dgm:pt>
    <dgm:pt modelId="{7CDAFEEC-EB8C-485D-A044-B6986D11BD0B}" type="parTrans" cxnId="{27E39E9B-1542-451F-84B6-95B34F9FE971}">
      <dgm:prSet/>
      <dgm:spPr/>
      <dgm:t>
        <a:bodyPr/>
        <a:lstStyle/>
        <a:p>
          <a:endParaRPr lang="es-CO"/>
        </a:p>
      </dgm:t>
    </dgm:pt>
    <dgm:pt modelId="{B42AE8DC-734E-4BC9-9BC5-B8B71ECB6A9A}" type="sibTrans" cxnId="{27E39E9B-1542-451F-84B6-95B34F9FE971}">
      <dgm:prSet/>
      <dgm:spPr/>
      <dgm:t>
        <a:bodyPr/>
        <a:lstStyle/>
        <a:p>
          <a:endParaRPr lang="es-CO"/>
        </a:p>
      </dgm:t>
    </dgm:pt>
    <dgm:pt modelId="{CB75EC91-B86D-4261-BF1B-8D81A254099A}">
      <dgm:prSet phldrT="[Texto]" custT="1"/>
      <dgm:spPr/>
      <dgm:t>
        <a:bodyPr/>
        <a:lstStyle/>
        <a:p>
          <a:r>
            <a:rPr lang="es-CO" sz="1600" dirty="0"/>
            <a:t>Escucho, atiendo y oriento a quien necesite cualquier información o guía en algún asunto público.</a:t>
          </a:r>
        </a:p>
      </dgm:t>
    </dgm:pt>
    <dgm:pt modelId="{8F62BCC5-B549-447F-9802-473D46FFDA55}" type="parTrans" cxnId="{A233AFC2-6D68-4704-98AB-5C29CA55EC9C}">
      <dgm:prSet/>
      <dgm:spPr/>
      <dgm:t>
        <a:bodyPr/>
        <a:lstStyle/>
        <a:p>
          <a:endParaRPr lang="es-CO"/>
        </a:p>
      </dgm:t>
    </dgm:pt>
    <dgm:pt modelId="{9CABB408-D659-4AFF-9B63-C4CBCA576BC2}" type="sibTrans" cxnId="{A233AFC2-6D68-4704-98AB-5C29CA55EC9C}">
      <dgm:prSet/>
      <dgm:spPr/>
      <dgm:t>
        <a:bodyPr/>
        <a:lstStyle/>
        <a:p>
          <a:endParaRPr lang="es-CO"/>
        </a:p>
      </dgm:t>
    </dgm:pt>
    <dgm:pt modelId="{FDA39403-B898-451C-88F9-D37DCC9F716F}">
      <dgm:prSet phldrT="[Texto]" custT="1"/>
      <dgm:spPr/>
      <dgm:t>
        <a:bodyPr/>
        <a:lstStyle/>
        <a:p>
          <a:pPr>
            <a:buFont typeface="Wingdings" panose="05000000000000000000" pitchFamily="2" charset="2"/>
            <a:buChar char=""/>
          </a:pPr>
          <a:r>
            <a:rPr lang="es-CO" sz="1600" dirty="0"/>
            <a:t>Estoy atento siempre que interactuó con otras personas, </a:t>
          </a:r>
          <a:r>
            <a:rPr lang="es-CO" sz="1600" b="1" dirty="0"/>
            <a:t>sin distracciones de ningún tipo</a:t>
          </a:r>
          <a:r>
            <a:rPr lang="es-CO" sz="1400" dirty="0"/>
            <a:t>. </a:t>
          </a:r>
        </a:p>
      </dgm:t>
    </dgm:pt>
    <dgm:pt modelId="{D22AFD3E-55A2-4DBA-9723-78C2CD4E8C7B}" type="parTrans" cxnId="{90D7EF73-65D0-44B6-9CB0-0DFCD6109B1C}">
      <dgm:prSet/>
      <dgm:spPr/>
      <dgm:t>
        <a:bodyPr/>
        <a:lstStyle/>
        <a:p>
          <a:endParaRPr lang="es-CO"/>
        </a:p>
      </dgm:t>
    </dgm:pt>
    <dgm:pt modelId="{258E3D46-39D0-4330-9FC0-C30801DCB559}" type="sibTrans" cxnId="{90D7EF73-65D0-44B6-9CB0-0DFCD6109B1C}">
      <dgm:prSet/>
      <dgm:spPr/>
      <dgm:t>
        <a:bodyPr/>
        <a:lstStyle/>
        <a:p>
          <a:endParaRPr lang="es-CO"/>
        </a:p>
      </dgm:t>
    </dgm:pt>
    <dgm:pt modelId="{33129D70-0A3D-40C8-B0FF-BCB035B94F4B}">
      <dgm:prSet phldrT="[Texto]" custT="1"/>
      <dgm:spPr/>
      <dgm:t>
        <a:bodyPr/>
        <a:lstStyle/>
        <a:p>
          <a:r>
            <a:rPr lang="es-CO" sz="1800" dirty="0"/>
            <a:t>Presto un servicio ágil, amable y de calidad. </a:t>
          </a:r>
        </a:p>
      </dgm:t>
    </dgm:pt>
    <dgm:pt modelId="{1CD9A113-FC91-493A-A5B9-27BCBAA19517}" type="parTrans" cxnId="{6E0DD008-9C3C-4B63-9D01-931C93B5DEF0}">
      <dgm:prSet/>
      <dgm:spPr/>
      <dgm:t>
        <a:bodyPr/>
        <a:lstStyle/>
        <a:p>
          <a:endParaRPr lang="es-CO"/>
        </a:p>
      </dgm:t>
    </dgm:pt>
    <dgm:pt modelId="{81604D29-6A14-4176-9D7D-FFF1C2F3C118}" type="sibTrans" cxnId="{6E0DD008-9C3C-4B63-9D01-931C93B5DEF0}">
      <dgm:prSet/>
      <dgm:spPr/>
      <dgm:t>
        <a:bodyPr/>
        <a:lstStyle/>
        <a:p>
          <a:endParaRPr lang="es-CO"/>
        </a:p>
      </dgm:t>
    </dgm:pt>
    <dgm:pt modelId="{04A50F9E-7178-46CE-B39A-52DC822DA197}" type="pres">
      <dgm:prSet presAssocID="{D0CAC874-69F2-42F5-8DD7-BA70228183CE}" presName="Name0" presStyleCnt="0">
        <dgm:presLayoutVars>
          <dgm:chMax val="7"/>
          <dgm:chPref val="7"/>
          <dgm:dir/>
        </dgm:presLayoutVars>
      </dgm:prSet>
      <dgm:spPr/>
      <dgm:t>
        <a:bodyPr/>
        <a:lstStyle/>
        <a:p>
          <a:endParaRPr lang="es-ES"/>
        </a:p>
      </dgm:t>
    </dgm:pt>
    <dgm:pt modelId="{9EEA4728-B8DE-456D-9F81-398D9D26B09B}" type="pres">
      <dgm:prSet presAssocID="{D0CAC874-69F2-42F5-8DD7-BA70228183CE}" presName="Name1" presStyleCnt="0"/>
      <dgm:spPr/>
    </dgm:pt>
    <dgm:pt modelId="{CEE585F0-93A1-4387-9392-D6D8F63DA251}" type="pres">
      <dgm:prSet presAssocID="{D0CAC874-69F2-42F5-8DD7-BA70228183CE}" presName="cycle" presStyleCnt="0"/>
      <dgm:spPr/>
    </dgm:pt>
    <dgm:pt modelId="{39D14F20-77E9-4508-8D29-24AF9052A32E}" type="pres">
      <dgm:prSet presAssocID="{D0CAC874-69F2-42F5-8DD7-BA70228183CE}" presName="srcNode" presStyleLbl="node1" presStyleIdx="0" presStyleCnt="5"/>
      <dgm:spPr/>
    </dgm:pt>
    <dgm:pt modelId="{8D030220-EB3F-4595-91D6-CA79FD995820}" type="pres">
      <dgm:prSet presAssocID="{D0CAC874-69F2-42F5-8DD7-BA70228183CE}" presName="conn" presStyleLbl="parChTrans1D2" presStyleIdx="0" presStyleCnt="1"/>
      <dgm:spPr/>
      <dgm:t>
        <a:bodyPr/>
        <a:lstStyle/>
        <a:p>
          <a:endParaRPr lang="es-ES"/>
        </a:p>
      </dgm:t>
    </dgm:pt>
    <dgm:pt modelId="{8E8A0802-2EE8-4543-A87C-DBDDFA3C3BA5}" type="pres">
      <dgm:prSet presAssocID="{D0CAC874-69F2-42F5-8DD7-BA70228183CE}" presName="extraNode" presStyleLbl="node1" presStyleIdx="0" presStyleCnt="5"/>
      <dgm:spPr/>
    </dgm:pt>
    <dgm:pt modelId="{B3B8C1C7-B310-4128-B8AD-5A22F0AD0C15}" type="pres">
      <dgm:prSet presAssocID="{D0CAC874-69F2-42F5-8DD7-BA70228183CE}" presName="dstNode" presStyleLbl="node1" presStyleIdx="0" presStyleCnt="5"/>
      <dgm:spPr/>
    </dgm:pt>
    <dgm:pt modelId="{62589DF8-7D78-4D57-8E51-49A8B8E2C434}" type="pres">
      <dgm:prSet presAssocID="{D1F26AA0-011B-4F0E-B770-70B883ECA4FF}" presName="text_1" presStyleLbl="node1" presStyleIdx="0" presStyleCnt="5">
        <dgm:presLayoutVars>
          <dgm:bulletEnabled val="1"/>
        </dgm:presLayoutVars>
      </dgm:prSet>
      <dgm:spPr/>
      <dgm:t>
        <a:bodyPr/>
        <a:lstStyle/>
        <a:p>
          <a:endParaRPr lang="es-ES"/>
        </a:p>
      </dgm:t>
    </dgm:pt>
    <dgm:pt modelId="{31A3272A-5025-4C90-814C-D2090A52447A}" type="pres">
      <dgm:prSet presAssocID="{D1F26AA0-011B-4F0E-B770-70B883ECA4FF}" presName="accent_1" presStyleCnt="0"/>
      <dgm:spPr/>
    </dgm:pt>
    <dgm:pt modelId="{E2CD40B0-9C4C-4878-8625-B292A69DA49C}" type="pres">
      <dgm:prSet presAssocID="{D1F26AA0-011B-4F0E-B770-70B883ECA4FF}" presName="accentRepeatNode" presStyleLbl="solidFgAcc1" presStyleIdx="0" presStyleCnt="5"/>
      <dgm:spPr>
        <a:blipFill rotWithShape="0">
          <a:blip xmlns:r="http://schemas.openxmlformats.org/officeDocument/2006/relationships" r:embed="rId1"/>
          <a:stretch>
            <a:fillRect/>
          </a:stretch>
        </a:blipFill>
      </dgm:spPr>
    </dgm:pt>
    <dgm:pt modelId="{D468F120-05F7-440E-A60C-C2F5778F4504}" type="pres">
      <dgm:prSet presAssocID="{56BECC7A-7662-4987-A973-43C43775A897}" presName="text_2" presStyleLbl="node1" presStyleIdx="1" presStyleCnt="5">
        <dgm:presLayoutVars>
          <dgm:bulletEnabled val="1"/>
        </dgm:presLayoutVars>
      </dgm:prSet>
      <dgm:spPr/>
      <dgm:t>
        <a:bodyPr/>
        <a:lstStyle/>
        <a:p>
          <a:endParaRPr lang="es-ES"/>
        </a:p>
      </dgm:t>
    </dgm:pt>
    <dgm:pt modelId="{5EC5429D-FCCA-4DCB-B32E-9E53703AA21A}" type="pres">
      <dgm:prSet presAssocID="{56BECC7A-7662-4987-A973-43C43775A897}" presName="accent_2" presStyleCnt="0"/>
      <dgm:spPr/>
    </dgm:pt>
    <dgm:pt modelId="{043B630E-3763-4F34-B113-5083FF28A9E2}" type="pres">
      <dgm:prSet presAssocID="{56BECC7A-7662-4987-A973-43C43775A897}" presName="accentRepeatNode" presStyleLbl="solidFgAcc1" presStyleIdx="1" presStyleCnt="5"/>
      <dgm:spPr>
        <a:blipFill rotWithShape="0">
          <a:blip xmlns:r="http://schemas.openxmlformats.org/officeDocument/2006/relationships" r:embed="rId1"/>
          <a:stretch>
            <a:fillRect/>
          </a:stretch>
        </a:blipFill>
      </dgm:spPr>
    </dgm:pt>
    <dgm:pt modelId="{FA9A6374-E863-4097-ABF6-6AB61AA507EA}" type="pres">
      <dgm:prSet presAssocID="{CB75EC91-B86D-4261-BF1B-8D81A254099A}" presName="text_3" presStyleLbl="node1" presStyleIdx="2" presStyleCnt="5">
        <dgm:presLayoutVars>
          <dgm:bulletEnabled val="1"/>
        </dgm:presLayoutVars>
      </dgm:prSet>
      <dgm:spPr/>
      <dgm:t>
        <a:bodyPr/>
        <a:lstStyle/>
        <a:p>
          <a:endParaRPr lang="es-ES"/>
        </a:p>
      </dgm:t>
    </dgm:pt>
    <dgm:pt modelId="{3BA2336D-ECA7-4566-B749-095C3A75EA50}" type="pres">
      <dgm:prSet presAssocID="{CB75EC91-B86D-4261-BF1B-8D81A254099A}" presName="accent_3" presStyleCnt="0"/>
      <dgm:spPr/>
    </dgm:pt>
    <dgm:pt modelId="{22D80A5A-60AC-4227-A24A-53C92B2AE234}" type="pres">
      <dgm:prSet presAssocID="{CB75EC91-B86D-4261-BF1B-8D81A254099A}" presName="accentRepeatNode" presStyleLbl="solidFgAcc1" presStyleIdx="2" presStyleCnt="5"/>
      <dgm:spPr>
        <a:blipFill rotWithShape="0">
          <a:blip xmlns:r="http://schemas.openxmlformats.org/officeDocument/2006/relationships" r:embed="rId1"/>
          <a:stretch>
            <a:fillRect/>
          </a:stretch>
        </a:blipFill>
      </dgm:spPr>
    </dgm:pt>
    <dgm:pt modelId="{89D59F2C-28A6-4BF4-9197-4EC41E54DE5B}" type="pres">
      <dgm:prSet presAssocID="{FDA39403-B898-451C-88F9-D37DCC9F716F}" presName="text_4" presStyleLbl="node1" presStyleIdx="3" presStyleCnt="5">
        <dgm:presLayoutVars>
          <dgm:bulletEnabled val="1"/>
        </dgm:presLayoutVars>
      </dgm:prSet>
      <dgm:spPr/>
      <dgm:t>
        <a:bodyPr/>
        <a:lstStyle/>
        <a:p>
          <a:endParaRPr lang="es-ES"/>
        </a:p>
      </dgm:t>
    </dgm:pt>
    <dgm:pt modelId="{F3D0A09B-C265-43F2-85C4-26270320AB1E}" type="pres">
      <dgm:prSet presAssocID="{FDA39403-B898-451C-88F9-D37DCC9F716F}" presName="accent_4" presStyleCnt="0"/>
      <dgm:spPr/>
    </dgm:pt>
    <dgm:pt modelId="{CFC2C578-B68A-4DA0-A8E6-E7ECA809030E}" type="pres">
      <dgm:prSet presAssocID="{FDA39403-B898-451C-88F9-D37DCC9F716F}" presName="accentRepeatNode" presStyleLbl="solidFgAcc1" presStyleIdx="3" presStyleCnt="5"/>
      <dgm:spPr>
        <a:blipFill rotWithShape="0">
          <a:blip xmlns:r="http://schemas.openxmlformats.org/officeDocument/2006/relationships" r:embed="rId1"/>
          <a:stretch>
            <a:fillRect/>
          </a:stretch>
        </a:blipFill>
      </dgm:spPr>
    </dgm:pt>
    <dgm:pt modelId="{E2EF3E95-9396-4E5B-ACB9-8695BA479FDF}" type="pres">
      <dgm:prSet presAssocID="{33129D70-0A3D-40C8-B0FF-BCB035B94F4B}" presName="text_5" presStyleLbl="node1" presStyleIdx="4" presStyleCnt="5">
        <dgm:presLayoutVars>
          <dgm:bulletEnabled val="1"/>
        </dgm:presLayoutVars>
      </dgm:prSet>
      <dgm:spPr/>
      <dgm:t>
        <a:bodyPr/>
        <a:lstStyle/>
        <a:p>
          <a:endParaRPr lang="es-ES"/>
        </a:p>
      </dgm:t>
    </dgm:pt>
    <dgm:pt modelId="{8DFFBB19-7D15-418E-94CC-F11C53FE399F}" type="pres">
      <dgm:prSet presAssocID="{33129D70-0A3D-40C8-B0FF-BCB035B94F4B}" presName="accent_5" presStyleCnt="0"/>
      <dgm:spPr/>
    </dgm:pt>
    <dgm:pt modelId="{0E689CF0-EE26-45B4-98DA-A7EF46BF18F3}" type="pres">
      <dgm:prSet presAssocID="{33129D70-0A3D-40C8-B0FF-BCB035B94F4B}" presName="accentRepeatNode" presStyleLbl="solidFgAcc1" presStyleIdx="4" presStyleCnt="5"/>
      <dgm:spPr>
        <a:blipFill rotWithShape="0">
          <a:blip xmlns:r="http://schemas.openxmlformats.org/officeDocument/2006/relationships" r:embed="rId1"/>
          <a:stretch>
            <a:fillRect/>
          </a:stretch>
        </a:blipFill>
      </dgm:spPr>
    </dgm:pt>
  </dgm:ptLst>
  <dgm:cxnLst>
    <dgm:cxn modelId="{6840F724-AB4D-4B77-A92D-CC1BCA597CE5}" type="presOf" srcId="{33129D70-0A3D-40C8-B0FF-BCB035B94F4B}" destId="{E2EF3E95-9396-4E5B-ACB9-8695BA479FDF}" srcOrd="0" destOrd="0" presId="urn:microsoft.com/office/officeart/2008/layout/VerticalCurvedList"/>
    <dgm:cxn modelId="{F3828A12-8B17-412E-9A10-0DD7A625A69D}" type="presOf" srcId="{9A6BF189-4789-496E-BA4C-DC78D98AE868}" destId="{8D030220-EB3F-4595-91D6-CA79FD995820}" srcOrd="0" destOrd="0" presId="urn:microsoft.com/office/officeart/2008/layout/VerticalCurvedList"/>
    <dgm:cxn modelId="{FEA6AE34-BC9E-497E-BC57-07DDF5862369}" srcId="{D0CAC874-69F2-42F5-8DD7-BA70228183CE}" destId="{D1F26AA0-011B-4F0E-B770-70B883ECA4FF}" srcOrd="0" destOrd="0" parTransId="{1C218B35-8F0F-421E-88B3-525860ECF0BA}" sibTransId="{9A6BF189-4789-496E-BA4C-DC78D98AE868}"/>
    <dgm:cxn modelId="{90D7EF73-65D0-44B6-9CB0-0DFCD6109B1C}" srcId="{D0CAC874-69F2-42F5-8DD7-BA70228183CE}" destId="{FDA39403-B898-451C-88F9-D37DCC9F716F}" srcOrd="3" destOrd="0" parTransId="{D22AFD3E-55A2-4DBA-9723-78C2CD4E8C7B}" sibTransId="{258E3D46-39D0-4330-9FC0-C30801DCB559}"/>
    <dgm:cxn modelId="{27E39E9B-1542-451F-84B6-95B34F9FE971}" srcId="{D0CAC874-69F2-42F5-8DD7-BA70228183CE}" destId="{56BECC7A-7662-4987-A973-43C43775A897}" srcOrd="1" destOrd="0" parTransId="{7CDAFEEC-EB8C-485D-A044-B6986D11BD0B}" sibTransId="{B42AE8DC-734E-4BC9-9BC5-B8B71ECB6A9A}"/>
    <dgm:cxn modelId="{A233AFC2-6D68-4704-98AB-5C29CA55EC9C}" srcId="{D0CAC874-69F2-42F5-8DD7-BA70228183CE}" destId="{CB75EC91-B86D-4261-BF1B-8D81A254099A}" srcOrd="2" destOrd="0" parTransId="{8F62BCC5-B549-447F-9802-473D46FFDA55}" sibTransId="{9CABB408-D659-4AFF-9B63-C4CBCA576BC2}"/>
    <dgm:cxn modelId="{6AE13DDB-73C1-4614-BBBF-94825CCB0E36}" type="presOf" srcId="{56BECC7A-7662-4987-A973-43C43775A897}" destId="{D468F120-05F7-440E-A60C-C2F5778F4504}" srcOrd="0" destOrd="0" presId="urn:microsoft.com/office/officeart/2008/layout/VerticalCurvedList"/>
    <dgm:cxn modelId="{0754E68A-1CC9-4DA5-BC9D-9AAEC1A0B779}" type="presOf" srcId="{FDA39403-B898-451C-88F9-D37DCC9F716F}" destId="{89D59F2C-28A6-4BF4-9197-4EC41E54DE5B}" srcOrd="0" destOrd="0" presId="urn:microsoft.com/office/officeart/2008/layout/VerticalCurvedList"/>
    <dgm:cxn modelId="{6E0DD008-9C3C-4B63-9D01-931C93B5DEF0}" srcId="{D0CAC874-69F2-42F5-8DD7-BA70228183CE}" destId="{33129D70-0A3D-40C8-B0FF-BCB035B94F4B}" srcOrd="4" destOrd="0" parTransId="{1CD9A113-FC91-493A-A5B9-27BCBAA19517}" sibTransId="{81604D29-6A14-4176-9D7D-FFF1C2F3C118}"/>
    <dgm:cxn modelId="{30476738-B335-463D-A2E2-2348EB40D8D8}" type="presOf" srcId="{CB75EC91-B86D-4261-BF1B-8D81A254099A}" destId="{FA9A6374-E863-4097-ABF6-6AB61AA507EA}" srcOrd="0" destOrd="0" presId="urn:microsoft.com/office/officeart/2008/layout/VerticalCurvedList"/>
    <dgm:cxn modelId="{D6E46645-5426-4D58-B50E-A789A1E7CBD5}" type="presOf" srcId="{D0CAC874-69F2-42F5-8DD7-BA70228183CE}" destId="{04A50F9E-7178-46CE-B39A-52DC822DA197}" srcOrd="0" destOrd="0" presId="urn:microsoft.com/office/officeart/2008/layout/VerticalCurvedList"/>
    <dgm:cxn modelId="{DA565F0B-47FE-4AB9-B51A-B0B56FBEB06A}" type="presOf" srcId="{D1F26AA0-011B-4F0E-B770-70B883ECA4FF}" destId="{62589DF8-7D78-4D57-8E51-49A8B8E2C434}" srcOrd="0" destOrd="0" presId="urn:microsoft.com/office/officeart/2008/layout/VerticalCurvedList"/>
    <dgm:cxn modelId="{EA57697D-F1DF-460A-9D0B-66F253550630}" type="presParOf" srcId="{04A50F9E-7178-46CE-B39A-52DC822DA197}" destId="{9EEA4728-B8DE-456D-9F81-398D9D26B09B}" srcOrd="0" destOrd="0" presId="urn:microsoft.com/office/officeart/2008/layout/VerticalCurvedList"/>
    <dgm:cxn modelId="{FD201FFF-6C98-41E3-8587-4A235150CA09}" type="presParOf" srcId="{9EEA4728-B8DE-456D-9F81-398D9D26B09B}" destId="{CEE585F0-93A1-4387-9392-D6D8F63DA251}" srcOrd="0" destOrd="0" presId="urn:microsoft.com/office/officeart/2008/layout/VerticalCurvedList"/>
    <dgm:cxn modelId="{4E924FFE-CAA1-41BA-AF4C-839F3CF40AF9}" type="presParOf" srcId="{CEE585F0-93A1-4387-9392-D6D8F63DA251}" destId="{39D14F20-77E9-4508-8D29-24AF9052A32E}" srcOrd="0" destOrd="0" presId="urn:microsoft.com/office/officeart/2008/layout/VerticalCurvedList"/>
    <dgm:cxn modelId="{B1F631CB-FE2E-4ABB-B30A-AEDB955D14A3}" type="presParOf" srcId="{CEE585F0-93A1-4387-9392-D6D8F63DA251}" destId="{8D030220-EB3F-4595-91D6-CA79FD995820}" srcOrd="1" destOrd="0" presId="urn:microsoft.com/office/officeart/2008/layout/VerticalCurvedList"/>
    <dgm:cxn modelId="{3BA892C7-2F77-416B-A296-F2D547937D22}" type="presParOf" srcId="{CEE585F0-93A1-4387-9392-D6D8F63DA251}" destId="{8E8A0802-2EE8-4543-A87C-DBDDFA3C3BA5}" srcOrd="2" destOrd="0" presId="urn:microsoft.com/office/officeart/2008/layout/VerticalCurvedList"/>
    <dgm:cxn modelId="{EDAAA713-5C9A-41F9-AA93-67B35DBB231B}" type="presParOf" srcId="{CEE585F0-93A1-4387-9392-D6D8F63DA251}" destId="{B3B8C1C7-B310-4128-B8AD-5A22F0AD0C15}" srcOrd="3" destOrd="0" presId="urn:microsoft.com/office/officeart/2008/layout/VerticalCurvedList"/>
    <dgm:cxn modelId="{1AA2BD1E-1B97-4A7B-8923-F62D96331C10}" type="presParOf" srcId="{9EEA4728-B8DE-456D-9F81-398D9D26B09B}" destId="{62589DF8-7D78-4D57-8E51-49A8B8E2C434}" srcOrd="1" destOrd="0" presId="urn:microsoft.com/office/officeart/2008/layout/VerticalCurvedList"/>
    <dgm:cxn modelId="{B0A86B71-8D60-4B02-A84C-C4A2DAE0E6D4}" type="presParOf" srcId="{9EEA4728-B8DE-456D-9F81-398D9D26B09B}" destId="{31A3272A-5025-4C90-814C-D2090A52447A}" srcOrd="2" destOrd="0" presId="urn:microsoft.com/office/officeart/2008/layout/VerticalCurvedList"/>
    <dgm:cxn modelId="{E4C07A1E-08DD-4E9E-A171-7D58D9F4A6D9}" type="presParOf" srcId="{31A3272A-5025-4C90-814C-D2090A52447A}" destId="{E2CD40B0-9C4C-4878-8625-B292A69DA49C}" srcOrd="0" destOrd="0" presId="urn:microsoft.com/office/officeart/2008/layout/VerticalCurvedList"/>
    <dgm:cxn modelId="{076BD228-A97B-4252-8503-F579476F451D}" type="presParOf" srcId="{9EEA4728-B8DE-456D-9F81-398D9D26B09B}" destId="{D468F120-05F7-440E-A60C-C2F5778F4504}" srcOrd="3" destOrd="0" presId="urn:microsoft.com/office/officeart/2008/layout/VerticalCurvedList"/>
    <dgm:cxn modelId="{64644CE3-8277-44BD-A315-C1851CE9A601}" type="presParOf" srcId="{9EEA4728-B8DE-456D-9F81-398D9D26B09B}" destId="{5EC5429D-FCCA-4DCB-B32E-9E53703AA21A}" srcOrd="4" destOrd="0" presId="urn:microsoft.com/office/officeart/2008/layout/VerticalCurvedList"/>
    <dgm:cxn modelId="{F90FD2B2-2B42-485B-9235-A2E349C01707}" type="presParOf" srcId="{5EC5429D-FCCA-4DCB-B32E-9E53703AA21A}" destId="{043B630E-3763-4F34-B113-5083FF28A9E2}" srcOrd="0" destOrd="0" presId="urn:microsoft.com/office/officeart/2008/layout/VerticalCurvedList"/>
    <dgm:cxn modelId="{BCFA1921-5A73-487C-AFBE-2AFAFA2D331A}" type="presParOf" srcId="{9EEA4728-B8DE-456D-9F81-398D9D26B09B}" destId="{FA9A6374-E863-4097-ABF6-6AB61AA507EA}" srcOrd="5" destOrd="0" presId="urn:microsoft.com/office/officeart/2008/layout/VerticalCurvedList"/>
    <dgm:cxn modelId="{C4320E01-64DD-4D85-8A3B-37AD8717ACB6}" type="presParOf" srcId="{9EEA4728-B8DE-456D-9F81-398D9D26B09B}" destId="{3BA2336D-ECA7-4566-B749-095C3A75EA50}" srcOrd="6" destOrd="0" presId="urn:microsoft.com/office/officeart/2008/layout/VerticalCurvedList"/>
    <dgm:cxn modelId="{E887CFE2-8405-4B69-B7A1-FB78A1D52D04}" type="presParOf" srcId="{3BA2336D-ECA7-4566-B749-095C3A75EA50}" destId="{22D80A5A-60AC-4227-A24A-53C92B2AE234}" srcOrd="0" destOrd="0" presId="urn:microsoft.com/office/officeart/2008/layout/VerticalCurvedList"/>
    <dgm:cxn modelId="{001A5E2C-4109-46CF-AF91-274E8E5F254E}" type="presParOf" srcId="{9EEA4728-B8DE-456D-9F81-398D9D26B09B}" destId="{89D59F2C-28A6-4BF4-9197-4EC41E54DE5B}" srcOrd="7" destOrd="0" presId="urn:microsoft.com/office/officeart/2008/layout/VerticalCurvedList"/>
    <dgm:cxn modelId="{CFCF93C5-A988-4B77-8173-4636E8C550E4}" type="presParOf" srcId="{9EEA4728-B8DE-456D-9F81-398D9D26B09B}" destId="{F3D0A09B-C265-43F2-85C4-26270320AB1E}" srcOrd="8" destOrd="0" presId="urn:microsoft.com/office/officeart/2008/layout/VerticalCurvedList"/>
    <dgm:cxn modelId="{7678FED9-B4D5-45F4-B715-6DF8E2376492}" type="presParOf" srcId="{F3D0A09B-C265-43F2-85C4-26270320AB1E}" destId="{CFC2C578-B68A-4DA0-A8E6-E7ECA809030E}" srcOrd="0" destOrd="0" presId="urn:microsoft.com/office/officeart/2008/layout/VerticalCurvedList"/>
    <dgm:cxn modelId="{AE0119A5-77A7-4343-88BE-0B54B32B9269}" type="presParOf" srcId="{9EEA4728-B8DE-456D-9F81-398D9D26B09B}" destId="{E2EF3E95-9396-4E5B-ACB9-8695BA479FDF}" srcOrd="9" destOrd="0" presId="urn:microsoft.com/office/officeart/2008/layout/VerticalCurvedList"/>
    <dgm:cxn modelId="{F84A65FB-EAAB-4FC4-8DBE-B1EE2317EAFF}" type="presParOf" srcId="{9EEA4728-B8DE-456D-9F81-398D9D26B09B}" destId="{8DFFBB19-7D15-418E-94CC-F11C53FE399F}" srcOrd="10" destOrd="0" presId="urn:microsoft.com/office/officeart/2008/layout/VerticalCurvedList"/>
    <dgm:cxn modelId="{7BEDE0C2-00E7-40AD-8D41-6667A89F0718}" type="presParOf" srcId="{8DFFBB19-7D15-418E-94CC-F11C53FE399F}" destId="{0E689CF0-EE26-45B4-98DA-A7EF46BF18F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1B9DC67-351F-4A05-B3AD-0F25BE8D073A}" type="doc">
      <dgm:prSet loTypeId="urn:microsoft.com/office/officeart/2008/layout/VerticalCurvedList" loCatId="list" qsTypeId="urn:microsoft.com/office/officeart/2005/8/quickstyle/simple1" qsCatId="simple" csTypeId="urn:microsoft.com/office/officeart/2005/8/colors/accent2_1" csCatId="accent2" phldr="1"/>
      <dgm:spPr/>
      <dgm:t>
        <a:bodyPr/>
        <a:lstStyle/>
        <a:p>
          <a:endParaRPr lang="es-CO"/>
        </a:p>
      </dgm:t>
    </dgm:pt>
    <dgm:pt modelId="{86A7180E-9F9F-4324-8003-4A774E031A56}">
      <dgm:prSet phldrT="[Texto]" custT="1"/>
      <dgm:spPr/>
      <dgm:t>
        <a:bodyPr/>
        <a:lstStyle/>
        <a:p>
          <a:pPr>
            <a:buFont typeface="Wingdings" panose="05000000000000000000" pitchFamily="2" charset="2"/>
            <a:buChar char=""/>
          </a:pPr>
          <a:r>
            <a:rPr lang="es-CO" sz="1600" dirty="0"/>
            <a:t>Nunca trabajo con una actitud negativa. No se vale afectar mi trabajo por no ponerle ganas a las cosas.</a:t>
          </a:r>
        </a:p>
      </dgm:t>
    </dgm:pt>
    <dgm:pt modelId="{37362ED6-C512-49F7-82D4-30363DAD92D4}" type="parTrans" cxnId="{ADD1B7BF-708E-4B22-BCC2-308DDC801AE1}">
      <dgm:prSet/>
      <dgm:spPr/>
      <dgm:t>
        <a:bodyPr/>
        <a:lstStyle/>
        <a:p>
          <a:endParaRPr lang="es-CO"/>
        </a:p>
      </dgm:t>
    </dgm:pt>
    <dgm:pt modelId="{737F4BCA-E01C-4D50-999D-8FEC4CB4AE9E}" type="sibTrans" cxnId="{ADD1B7BF-708E-4B22-BCC2-308DDC801AE1}">
      <dgm:prSet/>
      <dgm:spPr/>
      <dgm:t>
        <a:bodyPr/>
        <a:lstStyle/>
        <a:p>
          <a:endParaRPr lang="es-CO"/>
        </a:p>
      </dgm:t>
    </dgm:pt>
    <dgm:pt modelId="{A0F355E5-9EF4-4CE0-BE18-6342EE7ACF8F}">
      <dgm:prSet phldrT="[Texto]" custT="1"/>
      <dgm:spPr/>
      <dgm:t>
        <a:bodyPr/>
        <a:lstStyle/>
        <a:p>
          <a:r>
            <a:rPr lang="es-CO" sz="1600" dirty="0"/>
            <a:t>No llego nunca a pensar que mi trabajo como servidor es un “favor” que le hago a la ciudadanía. Es un compromiso y un orgullo</a:t>
          </a:r>
        </a:p>
      </dgm:t>
    </dgm:pt>
    <dgm:pt modelId="{6041346F-6FAD-4ABF-9760-99B8A4E5C464}" type="parTrans" cxnId="{F90F9583-D50F-4F6D-9CC9-186880C85AD3}">
      <dgm:prSet/>
      <dgm:spPr/>
      <dgm:t>
        <a:bodyPr/>
        <a:lstStyle/>
        <a:p>
          <a:endParaRPr lang="es-CO"/>
        </a:p>
      </dgm:t>
    </dgm:pt>
    <dgm:pt modelId="{B5885052-6DD7-4477-89A6-CFDB709C9AA3}" type="sibTrans" cxnId="{F90F9583-D50F-4F6D-9CC9-186880C85AD3}">
      <dgm:prSet/>
      <dgm:spPr/>
      <dgm:t>
        <a:bodyPr/>
        <a:lstStyle/>
        <a:p>
          <a:endParaRPr lang="es-CO"/>
        </a:p>
      </dgm:t>
    </dgm:pt>
    <dgm:pt modelId="{5A9487B2-CC51-4CD7-8441-D0EC2013F356}">
      <dgm:prSet phldrT="[Texto]"/>
      <dgm:spPr/>
      <dgm:t>
        <a:bodyPr/>
        <a:lstStyle/>
        <a:p>
          <a:r>
            <a:rPr lang="es-CO" dirty="0"/>
            <a:t>No asumo que mi trabajo como servido es irrelevante para la sociedad. </a:t>
          </a:r>
        </a:p>
      </dgm:t>
    </dgm:pt>
    <dgm:pt modelId="{E9FDDC1A-961E-41A9-AA6F-A4DBA1F3BC5A}" type="parTrans" cxnId="{A4F72B97-18AE-4373-8536-DCBFA3EE3B52}">
      <dgm:prSet/>
      <dgm:spPr/>
      <dgm:t>
        <a:bodyPr/>
        <a:lstStyle/>
        <a:p>
          <a:endParaRPr lang="es-CO"/>
        </a:p>
      </dgm:t>
    </dgm:pt>
    <dgm:pt modelId="{C7CFA8E5-71ED-40A5-A73C-29028C860089}" type="sibTrans" cxnId="{A4F72B97-18AE-4373-8536-DCBFA3EE3B52}">
      <dgm:prSet/>
      <dgm:spPr/>
      <dgm:t>
        <a:bodyPr/>
        <a:lstStyle/>
        <a:p>
          <a:endParaRPr lang="es-CO"/>
        </a:p>
      </dgm:t>
    </dgm:pt>
    <dgm:pt modelId="{E333FA86-79E6-4541-AE77-045776D9AA1E}">
      <dgm:prSet phldrT="[Texto]"/>
      <dgm:spPr/>
      <dgm:t>
        <a:bodyPr/>
        <a:lstStyle/>
        <a:p>
          <a:r>
            <a:rPr lang="es-CO"/>
            <a:t>Jamás ignoro a un ciudadano y sus inquietudes</a:t>
          </a:r>
        </a:p>
      </dgm:t>
    </dgm:pt>
    <dgm:pt modelId="{79D23376-F122-4AB4-8AE0-39D0E38214E0}" type="parTrans" cxnId="{ED9B3F52-DCA1-4B1D-8731-068981C059E4}">
      <dgm:prSet/>
      <dgm:spPr/>
      <dgm:t>
        <a:bodyPr/>
        <a:lstStyle/>
        <a:p>
          <a:endParaRPr lang="es-CO"/>
        </a:p>
      </dgm:t>
    </dgm:pt>
    <dgm:pt modelId="{90AAA1AF-1310-41DA-961A-B8726D77DF0F}" type="sibTrans" cxnId="{ED9B3F52-DCA1-4B1D-8731-068981C059E4}">
      <dgm:prSet/>
      <dgm:spPr/>
      <dgm:t>
        <a:bodyPr/>
        <a:lstStyle/>
        <a:p>
          <a:endParaRPr lang="es-CO"/>
        </a:p>
      </dgm:t>
    </dgm:pt>
    <dgm:pt modelId="{F70EE8AB-78E4-441C-BA11-476CCEB6C492}" type="pres">
      <dgm:prSet presAssocID="{F1B9DC67-351F-4A05-B3AD-0F25BE8D073A}" presName="Name0" presStyleCnt="0">
        <dgm:presLayoutVars>
          <dgm:chMax val="7"/>
          <dgm:chPref val="7"/>
          <dgm:dir/>
        </dgm:presLayoutVars>
      </dgm:prSet>
      <dgm:spPr/>
      <dgm:t>
        <a:bodyPr/>
        <a:lstStyle/>
        <a:p>
          <a:endParaRPr lang="es-ES"/>
        </a:p>
      </dgm:t>
    </dgm:pt>
    <dgm:pt modelId="{CD97F7F0-FAC9-4D0C-94E0-D165329CE7FB}" type="pres">
      <dgm:prSet presAssocID="{F1B9DC67-351F-4A05-B3AD-0F25BE8D073A}" presName="Name1" presStyleCnt="0"/>
      <dgm:spPr/>
    </dgm:pt>
    <dgm:pt modelId="{F8390E2E-EDF1-42EE-97A3-7AA3CA8DF320}" type="pres">
      <dgm:prSet presAssocID="{F1B9DC67-351F-4A05-B3AD-0F25BE8D073A}" presName="cycle" presStyleCnt="0"/>
      <dgm:spPr/>
    </dgm:pt>
    <dgm:pt modelId="{ADAB2382-A3B4-4207-A36F-60AF7577017B}" type="pres">
      <dgm:prSet presAssocID="{F1B9DC67-351F-4A05-B3AD-0F25BE8D073A}" presName="srcNode" presStyleLbl="node1" presStyleIdx="0" presStyleCnt="4"/>
      <dgm:spPr/>
    </dgm:pt>
    <dgm:pt modelId="{FC367609-6BD2-42F0-9AE8-DEC6823C0690}" type="pres">
      <dgm:prSet presAssocID="{F1B9DC67-351F-4A05-B3AD-0F25BE8D073A}" presName="conn" presStyleLbl="parChTrans1D2" presStyleIdx="0" presStyleCnt="1"/>
      <dgm:spPr/>
      <dgm:t>
        <a:bodyPr/>
        <a:lstStyle/>
        <a:p>
          <a:endParaRPr lang="es-ES"/>
        </a:p>
      </dgm:t>
    </dgm:pt>
    <dgm:pt modelId="{F44AB734-9FB8-4925-AB96-E544633FF415}" type="pres">
      <dgm:prSet presAssocID="{F1B9DC67-351F-4A05-B3AD-0F25BE8D073A}" presName="extraNode" presStyleLbl="node1" presStyleIdx="0" presStyleCnt="4"/>
      <dgm:spPr/>
    </dgm:pt>
    <dgm:pt modelId="{73ED1556-CA83-4699-8E9E-157785BD77E8}" type="pres">
      <dgm:prSet presAssocID="{F1B9DC67-351F-4A05-B3AD-0F25BE8D073A}" presName="dstNode" presStyleLbl="node1" presStyleIdx="0" presStyleCnt="4"/>
      <dgm:spPr/>
    </dgm:pt>
    <dgm:pt modelId="{EE34C2DC-9AE0-43F4-9D0D-83417279F34D}" type="pres">
      <dgm:prSet presAssocID="{86A7180E-9F9F-4324-8003-4A774E031A56}" presName="text_1" presStyleLbl="node1" presStyleIdx="0" presStyleCnt="4">
        <dgm:presLayoutVars>
          <dgm:bulletEnabled val="1"/>
        </dgm:presLayoutVars>
      </dgm:prSet>
      <dgm:spPr/>
      <dgm:t>
        <a:bodyPr/>
        <a:lstStyle/>
        <a:p>
          <a:endParaRPr lang="es-ES"/>
        </a:p>
      </dgm:t>
    </dgm:pt>
    <dgm:pt modelId="{62ED9F3E-73F1-43AD-B6E2-C0167FE3B1AB}" type="pres">
      <dgm:prSet presAssocID="{86A7180E-9F9F-4324-8003-4A774E031A56}" presName="accent_1" presStyleCnt="0"/>
      <dgm:spPr/>
    </dgm:pt>
    <dgm:pt modelId="{1F8CD037-E9BD-4FF4-8478-FD97AB0867DA}" type="pres">
      <dgm:prSet presAssocID="{86A7180E-9F9F-4324-8003-4A774E031A56}" presName="accentRepeatNode" presStyleLbl="solidFgAcc1" presStyleIdx="0" presStyleCnt="4"/>
      <dgm:spPr>
        <a:prstGeom prst="mathMultiply">
          <a:avLst/>
        </a:prstGeom>
        <a:blipFill rotWithShape="0">
          <a:blip xmlns:r="http://schemas.openxmlformats.org/officeDocument/2006/relationships" r:embed="rId1"/>
          <a:stretch>
            <a:fillRect/>
          </a:stretch>
        </a:blipFill>
      </dgm:spPr>
    </dgm:pt>
    <dgm:pt modelId="{17786DB1-7A3C-4831-A84F-11D55BA2CB21}" type="pres">
      <dgm:prSet presAssocID="{A0F355E5-9EF4-4CE0-BE18-6342EE7ACF8F}" presName="text_2" presStyleLbl="node1" presStyleIdx="1" presStyleCnt="4">
        <dgm:presLayoutVars>
          <dgm:bulletEnabled val="1"/>
        </dgm:presLayoutVars>
      </dgm:prSet>
      <dgm:spPr/>
      <dgm:t>
        <a:bodyPr/>
        <a:lstStyle/>
        <a:p>
          <a:endParaRPr lang="es-ES"/>
        </a:p>
      </dgm:t>
    </dgm:pt>
    <dgm:pt modelId="{07894EDB-1270-4A07-96D0-B0B00C8B3BDC}" type="pres">
      <dgm:prSet presAssocID="{A0F355E5-9EF4-4CE0-BE18-6342EE7ACF8F}" presName="accent_2" presStyleCnt="0"/>
      <dgm:spPr/>
    </dgm:pt>
    <dgm:pt modelId="{6944B7B4-A275-49EA-8002-3AA96F2CE068}" type="pres">
      <dgm:prSet presAssocID="{A0F355E5-9EF4-4CE0-BE18-6342EE7ACF8F}" presName="accentRepeatNode" presStyleLbl="solidFgAcc1" presStyleIdx="1" presStyleCnt="4"/>
      <dgm:spPr>
        <a:blipFill rotWithShape="0">
          <a:blip xmlns:r="http://schemas.openxmlformats.org/officeDocument/2006/relationships" r:embed="rId1"/>
          <a:stretch>
            <a:fillRect/>
          </a:stretch>
        </a:blipFill>
      </dgm:spPr>
    </dgm:pt>
    <dgm:pt modelId="{811F9724-401D-4606-9BD1-543EA2B06976}" type="pres">
      <dgm:prSet presAssocID="{5A9487B2-CC51-4CD7-8441-D0EC2013F356}" presName="text_3" presStyleLbl="node1" presStyleIdx="2" presStyleCnt="4">
        <dgm:presLayoutVars>
          <dgm:bulletEnabled val="1"/>
        </dgm:presLayoutVars>
      </dgm:prSet>
      <dgm:spPr/>
      <dgm:t>
        <a:bodyPr/>
        <a:lstStyle/>
        <a:p>
          <a:endParaRPr lang="es-ES"/>
        </a:p>
      </dgm:t>
    </dgm:pt>
    <dgm:pt modelId="{E403CAC2-116B-40E4-BEBB-EEA5F15D00FC}" type="pres">
      <dgm:prSet presAssocID="{5A9487B2-CC51-4CD7-8441-D0EC2013F356}" presName="accent_3" presStyleCnt="0"/>
      <dgm:spPr/>
    </dgm:pt>
    <dgm:pt modelId="{66A6252C-61D7-45C8-9EB1-83C29D5BF101}" type="pres">
      <dgm:prSet presAssocID="{5A9487B2-CC51-4CD7-8441-D0EC2013F356}" presName="accentRepeatNode" presStyleLbl="solidFgAcc1" presStyleIdx="2" presStyleCnt="4"/>
      <dgm:spPr>
        <a:blipFill rotWithShape="0">
          <a:blip xmlns:r="http://schemas.openxmlformats.org/officeDocument/2006/relationships" r:embed="rId1"/>
          <a:stretch>
            <a:fillRect/>
          </a:stretch>
        </a:blipFill>
      </dgm:spPr>
    </dgm:pt>
    <dgm:pt modelId="{62FB6F37-1B93-4567-B65B-3B03A4320AF2}" type="pres">
      <dgm:prSet presAssocID="{E333FA86-79E6-4541-AE77-045776D9AA1E}" presName="text_4" presStyleLbl="node1" presStyleIdx="3" presStyleCnt="4">
        <dgm:presLayoutVars>
          <dgm:bulletEnabled val="1"/>
        </dgm:presLayoutVars>
      </dgm:prSet>
      <dgm:spPr/>
      <dgm:t>
        <a:bodyPr/>
        <a:lstStyle/>
        <a:p>
          <a:endParaRPr lang="es-ES"/>
        </a:p>
      </dgm:t>
    </dgm:pt>
    <dgm:pt modelId="{3202FD62-228B-4A62-ADEA-89345B327052}" type="pres">
      <dgm:prSet presAssocID="{E333FA86-79E6-4541-AE77-045776D9AA1E}" presName="accent_4" presStyleCnt="0"/>
      <dgm:spPr/>
    </dgm:pt>
    <dgm:pt modelId="{3C194B8B-DD27-4B18-A1F8-5FB5E6416AD1}" type="pres">
      <dgm:prSet presAssocID="{E333FA86-79E6-4541-AE77-045776D9AA1E}" presName="accentRepeatNode" presStyleLbl="solidFgAcc1" presStyleIdx="3" presStyleCnt="4"/>
      <dgm:spPr>
        <a:blipFill rotWithShape="0">
          <a:blip xmlns:r="http://schemas.openxmlformats.org/officeDocument/2006/relationships" r:embed="rId1"/>
          <a:stretch>
            <a:fillRect/>
          </a:stretch>
        </a:blipFill>
      </dgm:spPr>
    </dgm:pt>
  </dgm:ptLst>
  <dgm:cxnLst>
    <dgm:cxn modelId="{3BE40A61-A84B-4C70-8756-219D08FB8246}" type="presOf" srcId="{86A7180E-9F9F-4324-8003-4A774E031A56}" destId="{EE34C2DC-9AE0-43F4-9D0D-83417279F34D}" srcOrd="0" destOrd="0" presId="urn:microsoft.com/office/officeart/2008/layout/VerticalCurvedList"/>
    <dgm:cxn modelId="{9F2AECF6-1536-4124-BAD6-5E70C1555B93}" type="presOf" srcId="{F1B9DC67-351F-4A05-B3AD-0F25BE8D073A}" destId="{F70EE8AB-78E4-441C-BA11-476CCEB6C492}" srcOrd="0" destOrd="0" presId="urn:microsoft.com/office/officeart/2008/layout/VerticalCurvedList"/>
    <dgm:cxn modelId="{F90F9583-D50F-4F6D-9CC9-186880C85AD3}" srcId="{F1B9DC67-351F-4A05-B3AD-0F25BE8D073A}" destId="{A0F355E5-9EF4-4CE0-BE18-6342EE7ACF8F}" srcOrd="1" destOrd="0" parTransId="{6041346F-6FAD-4ABF-9760-99B8A4E5C464}" sibTransId="{B5885052-6DD7-4477-89A6-CFDB709C9AA3}"/>
    <dgm:cxn modelId="{ADD1B7BF-708E-4B22-BCC2-308DDC801AE1}" srcId="{F1B9DC67-351F-4A05-B3AD-0F25BE8D073A}" destId="{86A7180E-9F9F-4324-8003-4A774E031A56}" srcOrd="0" destOrd="0" parTransId="{37362ED6-C512-49F7-82D4-30363DAD92D4}" sibTransId="{737F4BCA-E01C-4D50-999D-8FEC4CB4AE9E}"/>
    <dgm:cxn modelId="{ED9B3F52-DCA1-4B1D-8731-068981C059E4}" srcId="{F1B9DC67-351F-4A05-B3AD-0F25BE8D073A}" destId="{E333FA86-79E6-4541-AE77-045776D9AA1E}" srcOrd="3" destOrd="0" parTransId="{79D23376-F122-4AB4-8AE0-39D0E38214E0}" sibTransId="{90AAA1AF-1310-41DA-961A-B8726D77DF0F}"/>
    <dgm:cxn modelId="{8223E72A-0221-4894-868B-F2A74DB399D4}" type="presOf" srcId="{A0F355E5-9EF4-4CE0-BE18-6342EE7ACF8F}" destId="{17786DB1-7A3C-4831-A84F-11D55BA2CB21}" srcOrd="0" destOrd="0" presId="urn:microsoft.com/office/officeart/2008/layout/VerticalCurvedList"/>
    <dgm:cxn modelId="{86516881-63AC-4A37-89CF-3F35838351D1}" type="presOf" srcId="{E333FA86-79E6-4541-AE77-045776D9AA1E}" destId="{62FB6F37-1B93-4567-B65B-3B03A4320AF2}" srcOrd="0" destOrd="0" presId="urn:microsoft.com/office/officeart/2008/layout/VerticalCurvedList"/>
    <dgm:cxn modelId="{4B189E52-94FC-48E5-98A9-565DF1E7E3E7}" type="presOf" srcId="{5A9487B2-CC51-4CD7-8441-D0EC2013F356}" destId="{811F9724-401D-4606-9BD1-543EA2B06976}" srcOrd="0" destOrd="0" presId="urn:microsoft.com/office/officeart/2008/layout/VerticalCurvedList"/>
    <dgm:cxn modelId="{CFD29AB1-97CC-42CB-A20F-BFB81A64E184}" type="presOf" srcId="{737F4BCA-E01C-4D50-999D-8FEC4CB4AE9E}" destId="{FC367609-6BD2-42F0-9AE8-DEC6823C0690}" srcOrd="0" destOrd="0" presId="urn:microsoft.com/office/officeart/2008/layout/VerticalCurvedList"/>
    <dgm:cxn modelId="{A4F72B97-18AE-4373-8536-DCBFA3EE3B52}" srcId="{F1B9DC67-351F-4A05-B3AD-0F25BE8D073A}" destId="{5A9487B2-CC51-4CD7-8441-D0EC2013F356}" srcOrd="2" destOrd="0" parTransId="{E9FDDC1A-961E-41A9-AA6F-A4DBA1F3BC5A}" sibTransId="{C7CFA8E5-71ED-40A5-A73C-29028C860089}"/>
    <dgm:cxn modelId="{F357936C-2E0F-4004-BE81-D51BDCC79B1A}" type="presParOf" srcId="{F70EE8AB-78E4-441C-BA11-476CCEB6C492}" destId="{CD97F7F0-FAC9-4D0C-94E0-D165329CE7FB}" srcOrd="0" destOrd="0" presId="urn:microsoft.com/office/officeart/2008/layout/VerticalCurvedList"/>
    <dgm:cxn modelId="{28EFFC8D-53C0-444E-97FE-D2F6F31D8063}" type="presParOf" srcId="{CD97F7F0-FAC9-4D0C-94E0-D165329CE7FB}" destId="{F8390E2E-EDF1-42EE-97A3-7AA3CA8DF320}" srcOrd="0" destOrd="0" presId="urn:microsoft.com/office/officeart/2008/layout/VerticalCurvedList"/>
    <dgm:cxn modelId="{E3508F19-4FBE-41DB-8983-CFB255C1C2BE}" type="presParOf" srcId="{F8390E2E-EDF1-42EE-97A3-7AA3CA8DF320}" destId="{ADAB2382-A3B4-4207-A36F-60AF7577017B}" srcOrd="0" destOrd="0" presId="urn:microsoft.com/office/officeart/2008/layout/VerticalCurvedList"/>
    <dgm:cxn modelId="{CF70B49A-2787-4495-AFFD-E1F3C2383CD5}" type="presParOf" srcId="{F8390E2E-EDF1-42EE-97A3-7AA3CA8DF320}" destId="{FC367609-6BD2-42F0-9AE8-DEC6823C0690}" srcOrd="1" destOrd="0" presId="urn:microsoft.com/office/officeart/2008/layout/VerticalCurvedList"/>
    <dgm:cxn modelId="{C51D6D78-7342-4F98-B92F-A7B97306EB0E}" type="presParOf" srcId="{F8390E2E-EDF1-42EE-97A3-7AA3CA8DF320}" destId="{F44AB734-9FB8-4925-AB96-E544633FF415}" srcOrd="2" destOrd="0" presId="urn:microsoft.com/office/officeart/2008/layout/VerticalCurvedList"/>
    <dgm:cxn modelId="{11ACB9B7-5467-4E4F-8638-BFD028545A85}" type="presParOf" srcId="{F8390E2E-EDF1-42EE-97A3-7AA3CA8DF320}" destId="{73ED1556-CA83-4699-8E9E-157785BD77E8}" srcOrd="3" destOrd="0" presId="urn:microsoft.com/office/officeart/2008/layout/VerticalCurvedList"/>
    <dgm:cxn modelId="{DE04408B-2F53-47EA-BC73-494B204A88EF}" type="presParOf" srcId="{CD97F7F0-FAC9-4D0C-94E0-D165329CE7FB}" destId="{EE34C2DC-9AE0-43F4-9D0D-83417279F34D}" srcOrd="1" destOrd="0" presId="urn:microsoft.com/office/officeart/2008/layout/VerticalCurvedList"/>
    <dgm:cxn modelId="{4317985C-72B5-4A4B-A82F-8AB0808A45A3}" type="presParOf" srcId="{CD97F7F0-FAC9-4D0C-94E0-D165329CE7FB}" destId="{62ED9F3E-73F1-43AD-B6E2-C0167FE3B1AB}" srcOrd="2" destOrd="0" presId="urn:microsoft.com/office/officeart/2008/layout/VerticalCurvedList"/>
    <dgm:cxn modelId="{7A4C1566-CB3F-4B3D-B108-7F34E76657C2}" type="presParOf" srcId="{62ED9F3E-73F1-43AD-B6E2-C0167FE3B1AB}" destId="{1F8CD037-E9BD-4FF4-8478-FD97AB0867DA}" srcOrd="0" destOrd="0" presId="urn:microsoft.com/office/officeart/2008/layout/VerticalCurvedList"/>
    <dgm:cxn modelId="{68275212-C72C-40E5-8CC3-C81B2A6E5F0E}" type="presParOf" srcId="{CD97F7F0-FAC9-4D0C-94E0-D165329CE7FB}" destId="{17786DB1-7A3C-4831-A84F-11D55BA2CB21}" srcOrd="3" destOrd="0" presId="urn:microsoft.com/office/officeart/2008/layout/VerticalCurvedList"/>
    <dgm:cxn modelId="{C27488A5-EA03-423A-A330-9DF37C91D065}" type="presParOf" srcId="{CD97F7F0-FAC9-4D0C-94E0-D165329CE7FB}" destId="{07894EDB-1270-4A07-96D0-B0B00C8B3BDC}" srcOrd="4" destOrd="0" presId="urn:microsoft.com/office/officeart/2008/layout/VerticalCurvedList"/>
    <dgm:cxn modelId="{5925CD5A-3ECE-4E08-B98B-539C9590C43D}" type="presParOf" srcId="{07894EDB-1270-4A07-96D0-B0B00C8B3BDC}" destId="{6944B7B4-A275-49EA-8002-3AA96F2CE068}" srcOrd="0" destOrd="0" presId="urn:microsoft.com/office/officeart/2008/layout/VerticalCurvedList"/>
    <dgm:cxn modelId="{37C9D020-B8C0-4929-84E3-03F672460A24}" type="presParOf" srcId="{CD97F7F0-FAC9-4D0C-94E0-D165329CE7FB}" destId="{811F9724-401D-4606-9BD1-543EA2B06976}" srcOrd="5" destOrd="0" presId="urn:microsoft.com/office/officeart/2008/layout/VerticalCurvedList"/>
    <dgm:cxn modelId="{420D5B05-2461-441A-95CD-62C83069587F}" type="presParOf" srcId="{CD97F7F0-FAC9-4D0C-94E0-D165329CE7FB}" destId="{E403CAC2-116B-40E4-BEBB-EEA5F15D00FC}" srcOrd="6" destOrd="0" presId="urn:microsoft.com/office/officeart/2008/layout/VerticalCurvedList"/>
    <dgm:cxn modelId="{BFFC1F0A-18BE-4278-941C-A4C8AF126386}" type="presParOf" srcId="{E403CAC2-116B-40E4-BEBB-EEA5F15D00FC}" destId="{66A6252C-61D7-45C8-9EB1-83C29D5BF101}" srcOrd="0" destOrd="0" presId="urn:microsoft.com/office/officeart/2008/layout/VerticalCurvedList"/>
    <dgm:cxn modelId="{E53F5812-FD66-41DD-83F2-5964F09A5D9D}" type="presParOf" srcId="{CD97F7F0-FAC9-4D0C-94E0-D165329CE7FB}" destId="{62FB6F37-1B93-4567-B65B-3B03A4320AF2}" srcOrd="7" destOrd="0" presId="urn:microsoft.com/office/officeart/2008/layout/VerticalCurvedList"/>
    <dgm:cxn modelId="{F409DE30-153E-4041-9444-0362CE71CCBE}" type="presParOf" srcId="{CD97F7F0-FAC9-4D0C-94E0-D165329CE7FB}" destId="{3202FD62-228B-4A62-ADEA-89345B327052}" srcOrd="8" destOrd="0" presId="urn:microsoft.com/office/officeart/2008/layout/VerticalCurvedList"/>
    <dgm:cxn modelId="{117F523E-D2E9-4AB8-9EF6-1539DEE055DF}" type="presParOf" srcId="{3202FD62-228B-4A62-ADEA-89345B327052}" destId="{3C194B8B-DD27-4B18-A1F8-5FB5E6416AD1}"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7D46D07-463D-416A-BD5E-F0CE262A96D7}" type="doc">
      <dgm:prSet loTypeId="urn:microsoft.com/office/officeart/2005/8/layout/process4" loCatId="list" qsTypeId="urn:microsoft.com/office/officeart/2005/8/quickstyle/simple1" qsCatId="simple" csTypeId="urn:microsoft.com/office/officeart/2005/8/colors/accent6_1" csCatId="accent6" phldr="1"/>
      <dgm:spPr/>
      <dgm:t>
        <a:bodyPr/>
        <a:lstStyle/>
        <a:p>
          <a:endParaRPr lang="es-CO"/>
        </a:p>
      </dgm:t>
    </dgm:pt>
    <dgm:pt modelId="{3C72F78A-ED83-4283-83F6-CEC867F60947}">
      <dgm:prSet phldrT="[Texto]" custT="1"/>
      <dgm:spPr/>
      <dgm:t>
        <a:bodyPr/>
        <a:lstStyle/>
        <a:p>
          <a:pPr>
            <a:buFont typeface="Wingdings" panose="05000000000000000000" pitchFamily="2" charset="2"/>
            <a:buChar char=""/>
          </a:pPr>
          <a:r>
            <a:rPr lang="es-CO" sz="1400" dirty="0"/>
            <a:t>Uso responsablemente los recursos públicos para cumplir con mis obligaciones. </a:t>
          </a:r>
          <a:r>
            <a:rPr lang="es-CO" sz="1400" b="1" dirty="0"/>
            <a:t>Lo público es de todos y no se desperdicia</a:t>
          </a:r>
          <a:r>
            <a:rPr lang="es-CO" sz="1400" dirty="0"/>
            <a:t>.</a:t>
          </a:r>
        </a:p>
      </dgm:t>
    </dgm:pt>
    <dgm:pt modelId="{048A8844-E404-447C-AE87-2C544A1C9554}" type="parTrans" cxnId="{CF9E22D1-D94C-4655-A749-DD737EA461E1}">
      <dgm:prSet/>
      <dgm:spPr/>
      <dgm:t>
        <a:bodyPr/>
        <a:lstStyle/>
        <a:p>
          <a:endParaRPr lang="es-CO"/>
        </a:p>
      </dgm:t>
    </dgm:pt>
    <dgm:pt modelId="{FB4C712C-C384-4D60-9546-6C6881624B5F}" type="sibTrans" cxnId="{CF9E22D1-D94C-4655-A749-DD737EA461E1}">
      <dgm:prSet/>
      <dgm:spPr/>
      <dgm:t>
        <a:bodyPr/>
        <a:lstStyle/>
        <a:p>
          <a:endParaRPr lang="es-CO"/>
        </a:p>
      </dgm:t>
    </dgm:pt>
    <dgm:pt modelId="{A2F01BDC-DC29-4C6C-86A5-73B6A081C6BF}">
      <dgm:prSet phldrT="[Texto]" custT="1"/>
      <dgm:spPr/>
      <dgm:t>
        <a:bodyPr/>
        <a:lstStyle/>
        <a:p>
          <a:r>
            <a:rPr lang="es-CO" sz="1400" dirty="0"/>
            <a:t>Cumplo con los tiempos estipulados para el logro de cada obligación laboral. A fin de cuentas, el tiempo de todos es oro.</a:t>
          </a:r>
        </a:p>
      </dgm:t>
    </dgm:pt>
    <dgm:pt modelId="{0B36D80A-98F7-47BB-8E50-DB92435F182B}" type="parTrans" cxnId="{73350117-FA6B-48FF-9EF3-4415ABC466DC}">
      <dgm:prSet/>
      <dgm:spPr/>
      <dgm:t>
        <a:bodyPr/>
        <a:lstStyle/>
        <a:p>
          <a:endParaRPr lang="es-CO"/>
        </a:p>
      </dgm:t>
    </dgm:pt>
    <dgm:pt modelId="{E116C1F7-A186-49CD-B407-10D4987A6ECE}" type="sibTrans" cxnId="{73350117-FA6B-48FF-9EF3-4415ABC466DC}">
      <dgm:prSet/>
      <dgm:spPr/>
      <dgm:t>
        <a:bodyPr/>
        <a:lstStyle/>
        <a:p>
          <a:endParaRPr lang="es-CO"/>
        </a:p>
      </dgm:t>
    </dgm:pt>
    <dgm:pt modelId="{3B53814A-169F-40C1-8737-4DB5C1D3C74C}">
      <dgm:prSet phldrT="[Texto]" custT="1"/>
      <dgm:spPr/>
      <dgm:t>
        <a:bodyPr/>
        <a:lstStyle/>
        <a:p>
          <a:r>
            <a:rPr lang="es-CO" sz="1400" dirty="0"/>
            <a:t>Aseguro la calidad en cada uno de los productos que entrego bajo los estándares del servicio público.</a:t>
          </a:r>
          <a:r>
            <a:rPr lang="es-CO" sz="1400" b="1" dirty="0"/>
            <a:t> No se valen cosas a medias.</a:t>
          </a:r>
          <a:endParaRPr lang="es-CO" sz="1400" dirty="0"/>
        </a:p>
      </dgm:t>
    </dgm:pt>
    <dgm:pt modelId="{F721EF6F-60D1-4743-A302-A8D82F8C25A1}" type="parTrans" cxnId="{CD607CDF-F582-4604-AF03-4C023157F3ED}">
      <dgm:prSet/>
      <dgm:spPr/>
      <dgm:t>
        <a:bodyPr/>
        <a:lstStyle/>
        <a:p>
          <a:endParaRPr lang="es-CO"/>
        </a:p>
      </dgm:t>
    </dgm:pt>
    <dgm:pt modelId="{AA05BB6E-A6C4-4BA4-BC2C-D46D946B6208}" type="sibTrans" cxnId="{CD607CDF-F582-4604-AF03-4C023157F3ED}">
      <dgm:prSet/>
      <dgm:spPr/>
      <dgm:t>
        <a:bodyPr/>
        <a:lstStyle/>
        <a:p>
          <a:endParaRPr lang="es-CO"/>
        </a:p>
      </dgm:t>
    </dgm:pt>
    <dgm:pt modelId="{C9130887-FB33-46A6-AF9A-4E2A86244BE1}">
      <dgm:prSet phldrT="[Texto]" custT="1"/>
      <dgm:spPr/>
      <dgm:t>
        <a:bodyPr/>
        <a:lstStyle/>
        <a:p>
          <a:r>
            <a:rPr lang="es-CO" sz="1400" dirty="0"/>
            <a:t>Siempre soy proactivo comunicando a tiempo propuestas para mejorar continuamente mi labor y la de mis compañeros de trabajo</a:t>
          </a:r>
        </a:p>
      </dgm:t>
    </dgm:pt>
    <dgm:pt modelId="{2511BAD3-138A-4A14-BD31-33F31E9ED971}" type="parTrans" cxnId="{B21CC180-DCCB-4935-929B-579CE5866B31}">
      <dgm:prSet/>
      <dgm:spPr/>
      <dgm:t>
        <a:bodyPr/>
        <a:lstStyle/>
        <a:p>
          <a:endParaRPr lang="es-CO"/>
        </a:p>
      </dgm:t>
    </dgm:pt>
    <dgm:pt modelId="{79BA9090-4076-40F8-8B0E-8BAAEDC23B47}" type="sibTrans" cxnId="{B21CC180-DCCB-4935-929B-579CE5866B31}">
      <dgm:prSet/>
      <dgm:spPr/>
      <dgm:t>
        <a:bodyPr/>
        <a:lstStyle/>
        <a:p>
          <a:endParaRPr lang="es-CO"/>
        </a:p>
      </dgm:t>
    </dgm:pt>
    <dgm:pt modelId="{0E257FA5-296B-4258-BAB9-20D1E5F74647}" type="pres">
      <dgm:prSet presAssocID="{87D46D07-463D-416A-BD5E-F0CE262A96D7}" presName="Name0" presStyleCnt="0">
        <dgm:presLayoutVars>
          <dgm:dir/>
          <dgm:animLvl val="lvl"/>
          <dgm:resizeHandles val="exact"/>
        </dgm:presLayoutVars>
      </dgm:prSet>
      <dgm:spPr/>
      <dgm:t>
        <a:bodyPr/>
        <a:lstStyle/>
        <a:p>
          <a:endParaRPr lang="es-ES"/>
        </a:p>
      </dgm:t>
    </dgm:pt>
    <dgm:pt modelId="{FE6FD690-CABA-44DF-A07D-614225787606}" type="pres">
      <dgm:prSet presAssocID="{C9130887-FB33-46A6-AF9A-4E2A86244BE1}" presName="boxAndChildren" presStyleCnt="0"/>
      <dgm:spPr/>
    </dgm:pt>
    <dgm:pt modelId="{C6949717-628F-428E-AFE9-6FCF9B74D7CC}" type="pres">
      <dgm:prSet presAssocID="{C9130887-FB33-46A6-AF9A-4E2A86244BE1}" presName="parentTextBox" presStyleLbl="node1" presStyleIdx="0" presStyleCnt="4"/>
      <dgm:spPr/>
      <dgm:t>
        <a:bodyPr/>
        <a:lstStyle/>
        <a:p>
          <a:endParaRPr lang="es-ES"/>
        </a:p>
      </dgm:t>
    </dgm:pt>
    <dgm:pt modelId="{FD809032-F8E7-4FAC-9EC0-117FD787027E}" type="pres">
      <dgm:prSet presAssocID="{AA05BB6E-A6C4-4BA4-BC2C-D46D946B6208}" presName="sp" presStyleCnt="0"/>
      <dgm:spPr/>
    </dgm:pt>
    <dgm:pt modelId="{4DFCE7D7-CFA7-454C-AFFE-ABD0E8689FD4}" type="pres">
      <dgm:prSet presAssocID="{3B53814A-169F-40C1-8737-4DB5C1D3C74C}" presName="arrowAndChildren" presStyleCnt="0"/>
      <dgm:spPr/>
    </dgm:pt>
    <dgm:pt modelId="{2C05A8A4-BB84-4672-AC12-79443C8F5BF5}" type="pres">
      <dgm:prSet presAssocID="{3B53814A-169F-40C1-8737-4DB5C1D3C74C}" presName="parentTextArrow" presStyleLbl="node1" presStyleIdx="1" presStyleCnt="4"/>
      <dgm:spPr/>
      <dgm:t>
        <a:bodyPr/>
        <a:lstStyle/>
        <a:p>
          <a:endParaRPr lang="es-ES"/>
        </a:p>
      </dgm:t>
    </dgm:pt>
    <dgm:pt modelId="{96E684AA-0540-4B00-9730-21780A1482D1}" type="pres">
      <dgm:prSet presAssocID="{E116C1F7-A186-49CD-B407-10D4987A6ECE}" presName="sp" presStyleCnt="0"/>
      <dgm:spPr/>
    </dgm:pt>
    <dgm:pt modelId="{DC2ED2D2-7FDE-4620-96F1-A8DBB500210F}" type="pres">
      <dgm:prSet presAssocID="{A2F01BDC-DC29-4C6C-86A5-73B6A081C6BF}" presName="arrowAndChildren" presStyleCnt="0"/>
      <dgm:spPr/>
    </dgm:pt>
    <dgm:pt modelId="{FDFD6F99-856B-4634-9CAE-9762ABAA404D}" type="pres">
      <dgm:prSet presAssocID="{A2F01BDC-DC29-4C6C-86A5-73B6A081C6BF}" presName="parentTextArrow" presStyleLbl="node1" presStyleIdx="2" presStyleCnt="4"/>
      <dgm:spPr/>
      <dgm:t>
        <a:bodyPr/>
        <a:lstStyle/>
        <a:p>
          <a:endParaRPr lang="es-ES"/>
        </a:p>
      </dgm:t>
    </dgm:pt>
    <dgm:pt modelId="{F2A40FEC-8D84-4F57-8E8B-BD5E0C61BC50}" type="pres">
      <dgm:prSet presAssocID="{FB4C712C-C384-4D60-9546-6C6881624B5F}" presName="sp" presStyleCnt="0"/>
      <dgm:spPr/>
    </dgm:pt>
    <dgm:pt modelId="{88797556-845A-49D7-A60C-979C9BE931BF}" type="pres">
      <dgm:prSet presAssocID="{3C72F78A-ED83-4283-83F6-CEC867F60947}" presName="arrowAndChildren" presStyleCnt="0"/>
      <dgm:spPr/>
    </dgm:pt>
    <dgm:pt modelId="{ED06490B-7A8C-4833-9529-27DFD7BF9E71}" type="pres">
      <dgm:prSet presAssocID="{3C72F78A-ED83-4283-83F6-CEC867F60947}" presName="parentTextArrow" presStyleLbl="node1" presStyleIdx="3" presStyleCnt="4"/>
      <dgm:spPr/>
      <dgm:t>
        <a:bodyPr/>
        <a:lstStyle/>
        <a:p>
          <a:endParaRPr lang="es-ES"/>
        </a:p>
      </dgm:t>
    </dgm:pt>
  </dgm:ptLst>
  <dgm:cxnLst>
    <dgm:cxn modelId="{73350117-FA6B-48FF-9EF3-4415ABC466DC}" srcId="{87D46D07-463D-416A-BD5E-F0CE262A96D7}" destId="{A2F01BDC-DC29-4C6C-86A5-73B6A081C6BF}" srcOrd="1" destOrd="0" parTransId="{0B36D80A-98F7-47BB-8E50-DB92435F182B}" sibTransId="{E116C1F7-A186-49CD-B407-10D4987A6ECE}"/>
    <dgm:cxn modelId="{CD607CDF-F582-4604-AF03-4C023157F3ED}" srcId="{87D46D07-463D-416A-BD5E-F0CE262A96D7}" destId="{3B53814A-169F-40C1-8737-4DB5C1D3C74C}" srcOrd="2" destOrd="0" parTransId="{F721EF6F-60D1-4743-A302-A8D82F8C25A1}" sibTransId="{AA05BB6E-A6C4-4BA4-BC2C-D46D946B6208}"/>
    <dgm:cxn modelId="{481F9D5B-D54F-4228-A6D2-3EB22192A029}" type="presOf" srcId="{3C72F78A-ED83-4283-83F6-CEC867F60947}" destId="{ED06490B-7A8C-4833-9529-27DFD7BF9E71}" srcOrd="0" destOrd="0" presId="urn:microsoft.com/office/officeart/2005/8/layout/process4"/>
    <dgm:cxn modelId="{6FC999BC-C2BD-44C4-AB5F-D45B3ACBFDC0}" type="presOf" srcId="{87D46D07-463D-416A-BD5E-F0CE262A96D7}" destId="{0E257FA5-296B-4258-BAB9-20D1E5F74647}" srcOrd="0" destOrd="0" presId="urn:microsoft.com/office/officeart/2005/8/layout/process4"/>
    <dgm:cxn modelId="{CF9E22D1-D94C-4655-A749-DD737EA461E1}" srcId="{87D46D07-463D-416A-BD5E-F0CE262A96D7}" destId="{3C72F78A-ED83-4283-83F6-CEC867F60947}" srcOrd="0" destOrd="0" parTransId="{048A8844-E404-447C-AE87-2C544A1C9554}" sibTransId="{FB4C712C-C384-4D60-9546-6C6881624B5F}"/>
    <dgm:cxn modelId="{B21CC180-DCCB-4935-929B-579CE5866B31}" srcId="{87D46D07-463D-416A-BD5E-F0CE262A96D7}" destId="{C9130887-FB33-46A6-AF9A-4E2A86244BE1}" srcOrd="3" destOrd="0" parTransId="{2511BAD3-138A-4A14-BD31-33F31E9ED971}" sibTransId="{79BA9090-4076-40F8-8B0E-8BAAEDC23B47}"/>
    <dgm:cxn modelId="{EB445805-FC37-4A64-84C1-534D88207995}" type="presOf" srcId="{3B53814A-169F-40C1-8737-4DB5C1D3C74C}" destId="{2C05A8A4-BB84-4672-AC12-79443C8F5BF5}" srcOrd="0" destOrd="0" presId="urn:microsoft.com/office/officeart/2005/8/layout/process4"/>
    <dgm:cxn modelId="{DDB5AAAA-59C7-4FA0-9EE1-9CE789BCC47D}" type="presOf" srcId="{A2F01BDC-DC29-4C6C-86A5-73B6A081C6BF}" destId="{FDFD6F99-856B-4634-9CAE-9762ABAA404D}" srcOrd="0" destOrd="0" presId="urn:microsoft.com/office/officeart/2005/8/layout/process4"/>
    <dgm:cxn modelId="{B05A0696-F0D8-436F-9467-1693915851D1}" type="presOf" srcId="{C9130887-FB33-46A6-AF9A-4E2A86244BE1}" destId="{C6949717-628F-428E-AFE9-6FCF9B74D7CC}" srcOrd="0" destOrd="0" presId="urn:microsoft.com/office/officeart/2005/8/layout/process4"/>
    <dgm:cxn modelId="{38F8FFEC-2F23-4849-8CC9-024008F91455}" type="presParOf" srcId="{0E257FA5-296B-4258-BAB9-20D1E5F74647}" destId="{FE6FD690-CABA-44DF-A07D-614225787606}" srcOrd="0" destOrd="0" presId="urn:microsoft.com/office/officeart/2005/8/layout/process4"/>
    <dgm:cxn modelId="{5FFE2BC9-2CF6-4BC6-ABA6-AB4A264C3A06}" type="presParOf" srcId="{FE6FD690-CABA-44DF-A07D-614225787606}" destId="{C6949717-628F-428E-AFE9-6FCF9B74D7CC}" srcOrd="0" destOrd="0" presId="urn:microsoft.com/office/officeart/2005/8/layout/process4"/>
    <dgm:cxn modelId="{393B1DDC-56B5-4374-8EB8-309AB41BFB25}" type="presParOf" srcId="{0E257FA5-296B-4258-BAB9-20D1E5F74647}" destId="{FD809032-F8E7-4FAC-9EC0-117FD787027E}" srcOrd="1" destOrd="0" presId="urn:microsoft.com/office/officeart/2005/8/layout/process4"/>
    <dgm:cxn modelId="{DB13AE84-702A-4D23-BC9A-5A42DB60248B}" type="presParOf" srcId="{0E257FA5-296B-4258-BAB9-20D1E5F74647}" destId="{4DFCE7D7-CFA7-454C-AFFE-ABD0E8689FD4}" srcOrd="2" destOrd="0" presId="urn:microsoft.com/office/officeart/2005/8/layout/process4"/>
    <dgm:cxn modelId="{C2F55153-0334-4254-B42B-451CEB042DD0}" type="presParOf" srcId="{4DFCE7D7-CFA7-454C-AFFE-ABD0E8689FD4}" destId="{2C05A8A4-BB84-4672-AC12-79443C8F5BF5}" srcOrd="0" destOrd="0" presId="urn:microsoft.com/office/officeart/2005/8/layout/process4"/>
    <dgm:cxn modelId="{329A454F-6043-45E3-BE7E-A484649171DB}" type="presParOf" srcId="{0E257FA5-296B-4258-BAB9-20D1E5F74647}" destId="{96E684AA-0540-4B00-9730-21780A1482D1}" srcOrd="3" destOrd="0" presId="urn:microsoft.com/office/officeart/2005/8/layout/process4"/>
    <dgm:cxn modelId="{8C320E19-D5AC-4345-A0B7-8D87466CBA47}" type="presParOf" srcId="{0E257FA5-296B-4258-BAB9-20D1E5F74647}" destId="{DC2ED2D2-7FDE-4620-96F1-A8DBB500210F}" srcOrd="4" destOrd="0" presId="urn:microsoft.com/office/officeart/2005/8/layout/process4"/>
    <dgm:cxn modelId="{73EB09A9-F705-4708-AB58-976C741ACC17}" type="presParOf" srcId="{DC2ED2D2-7FDE-4620-96F1-A8DBB500210F}" destId="{FDFD6F99-856B-4634-9CAE-9762ABAA404D}" srcOrd="0" destOrd="0" presId="urn:microsoft.com/office/officeart/2005/8/layout/process4"/>
    <dgm:cxn modelId="{32D87031-8121-463D-BE72-9697FAE2C4FC}" type="presParOf" srcId="{0E257FA5-296B-4258-BAB9-20D1E5F74647}" destId="{F2A40FEC-8D84-4F57-8E8B-BD5E0C61BC50}" srcOrd="5" destOrd="0" presId="urn:microsoft.com/office/officeart/2005/8/layout/process4"/>
    <dgm:cxn modelId="{D9E4736B-899F-41F6-9DFE-91E55EE3CA9F}" type="presParOf" srcId="{0E257FA5-296B-4258-BAB9-20D1E5F74647}" destId="{88797556-845A-49D7-A60C-979C9BE931BF}" srcOrd="6" destOrd="0" presId="urn:microsoft.com/office/officeart/2005/8/layout/process4"/>
    <dgm:cxn modelId="{CD2F8AB1-E97D-49CA-AE02-FB4E400A41AA}" type="presParOf" srcId="{88797556-845A-49D7-A60C-979C9BE931BF}" destId="{ED06490B-7A8C-4833-9529-27DFD7BF9E71}"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308E86-9659-484A-A73C-94C8D47EBB4B}">
      <dsp:nvSpPr>
        <dsp:cNvPr id="0" name=""/>
        <dsp:cNvSpPr/>
      </dsp:nvSpPr>
      <dsp:spPr>
        <a:xfrm>
          <a:off x="1295454" y="60600"/>
          <a:ext cx="768488" cy="76848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C68581-D6A2-4577-9AEB-492CE4D4FB26}">
      <dsp:nvSpPr>
        <dsp:cNvPr id="0" name=""/>
        <dsp:cNvSpPr/>
      </dsp:nvSpPr>
      <dsp:spPr>
        <a:xfrm>
          <a:off x="1456837" y="221982"/>
          <a:ext cx="445723" cy="445723"/>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1F1411-F37E-4FD4-9DF0-72631A96330B}">
      <dsp:nvSpPr>
        <dsp:cNvPr id="0" name=""/>
        <dsp:cNvSpPr/>
      </dsp:nvSpPr>
      <dsp:spPr>
        <a:xfrm>
          <a:off x="2228619" y="60600"/>
          <a:ext cx="1811436" cy="768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622300">
            <a:lnSpc>
              <a:spcPct val="100000"/>
            </a:lnSpc>
            <a:spcBef>
              <a:spcPct val="0"/>
            </a:spcBef>
            <a:spcAft>
              <a:spcPct val="35000"/>
            </a:spcAft>
          </a:pPr>
          <a:r>
            <a:rPr lang="es-MX" sz="1400" b="1" kern="1200" dirty="0">
              <a:latin typeface="Arial Narrow" pitchFamily="34" charset="0"/>
            </a:rPr>
            <a:t>Primera Dimensión: Talento Humano</a:t>
          </a:r>
          <a:endParaRPr lang="es-CO" sz="1400" kern="1200" dirty="0">
            <a:latin typeface="Arial Narrow" pitchFamily="34" charset="0"/>
          </a:endParaRPr>
        </a:p>
      </dsp:txBody>
      <dsp:txXfrm>
        <a:off x="2228619" y="60600"/>
        <a:ext cx="1811436" cy="768488"/>
      </dsp:txXfrm>
    </dsp:sp>
    <dsp:sp modelId="{12ED2227-E2B5-4A94-9B58-C0501ABB8BA1}">
      <dsp:nvSpPr>
        <dsp:cNvPr id="0" name=""/>
        <dsp:cNvSpPr/>
      </dsp:nvSpPr>
      <dsp:spPr>
        <a:xfrm>
          <a:off x="4355684" y="60600"/>
          <a:ext cx="768488" cy="76848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EB0868-A001-4BA4-9EC1-8A1C0A28EAC3}">
      <dsp:nvSpPr>
        <dsp:cNvPr id="0" name=""/>
        <dsp:cNvSpPr/>
      </dsp:nvSpPr>
      <dsp:spPr>
        <a:xfrm>
          <a:off x="4517067" y="221982"/>
          <a:ext cx="445723" cy="445723"/>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B710B7-8E3C-4F18-98D2-946BC9D62B8C}">
      <dsp:nvSpPr>
        <dsp:cNvPr id="0" name=""/>
        <dsp:cNvSpPr/>
      </dsp:nvSpPr>
      <dsp:spPr>
        <a:xfrm>
          <a:off x="5288848" y="60600"/>
          <a:ext cx="1811436" cy="768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622300">
            <a:lnSpc>
              <a:spcPct val="100000"/>
            </a:lnSpc>
            <a:spcBef>
              <a:spcPct val="0"/>
            </a:spcBef>
            <a:spcAft>
              <a:spcPct val="35000"/>
            </a:spcAft>
          </a:pPr>
          <a:r>
            <a:rPr lang="es-MX" sz="1400" b="1" kern="1200">
              <a:latin typeface="Arial Narrow" pitchFamily="34" charset="0"/>
            </a:rPr>
            <a:t>Segunda Dimensión: Direccionamiento Estratégico y Planeación</a:t>
          </a:r>
          <a:endParaRPr lang="es-CO" sz="1400" kern="1200">
            <a:latin typeface="Arial Narrow" pitchFamily="34" charset="0"/>
          </a:endParaRPr>
        </a:p>
      </dsp:txBody>
      <dsp:txXfrm>
        <a:off x="5288848" y="60600"/>
        <a:ext cx="1811436" cy="768488"/>
      </dsp:txXfrm>
    </dsp:sp>
    <dsp:sp modelId="{4262F086-2B55-4685-AAA6-9E3DA67C47F1}">
      <dsp:nvSpPr>
        <dsp:cNvPr id="0" name=""/>
        <dsp:cNvSpPr/>
      </dsp:nvSpPr>
      <dsp:spPr>
        <a:xfrm>
          <a:off x="1295454" y="1937611"/>
          <a:ext cx="768488" cy="76848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9245DB-E3DC-4E0B-855A-77285220E230}">
      <dsp:nvSpPr>
        <dsp:cNvPr id="0" name=""/>
        <dsp:cNvSpPr/>
      </dsp:nvSpPr>
      <dsp:spPr>
        <a:xfrm>
          <a:off x="1456837" y="2098993"/>
          <a:ext cx="445723" cy="445723"/>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39C4A9-F6B3-4F65-95FB-9656800F8809}">
      <dsp:nvSpPr>
        <dsp:cNvPr id="0" name=""/>
        <dsp:cNvSpPr/>
      </dsp:nvSpPr>
      <dsp:spPr>
        <a:xfrm>
          <a:off x="2228619" y="1937611"/>
          <a:ext cx="1811436" cy="768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622300">
            <a:lnSpc>
              <a:spcPct val="100000"/>
            </a:lnSpc>
            <a:spcBef>
              <a:spcPct val="0"/>
            </a:spcBef>
            <a:spcAft>
              <a:spcPct val="35000"/>
            </a:spcAft>
          </a:pPr>
          <a:r>
            <a:rPr lang="es-MX" sz="1400" b="1" kern="1200">
              <a:latin typeface="Arial Narrow" pitchFamily="34" charset="0"/>
            </a:rPr>
            <a:t>Tercera Dimensión: Gestión con Valores para Resultados</a:t>
          </a:r>
          <a:endParaRPr lang="es-CO" sz="1400" kern="1200">
            <a:latin typeface="Arial Narrow" pitchFamily="34" charset="0"/>
          </a:endParaRPr>
        </a:p>
      </dsp:txBody>
      <dsp:txXfrm>
        <a:off x="2228619" y="1937611"/>
        <a:ext cx="1811436" cy="768488"/>
      </dsp:txXfrm>
    </dsp:sp>
    <dsp:sp modelId="{718DFD46-F129-4E20-9B4A-7EE4DF118C4B}">
      <dsp:nvSpPr>
        <dsp:cNvPr id="0" name=""/>
        <dsp:cNvSpPr/>
      </dsp:nvSpPr>
      <dsp:spPr>
        <a:xfrm>
          <a:off x="4355684" y="1937611"/>
          <a:ext cx="768488" cy="76848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91E156-E88F-4927-B70F-12B16536FED4}">
      <dsp:nvSpPr>
        <dsp:cNvPr id="0" name=""/>
        <dsp:cNvSpPr/>
      </dsp:nvSpPr>
      <dsp:spPr>
        <a:xfrm>
          <a:off x="4517067" y="2098993"/>
          <a:ext cx="445723" cy="445723"/>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E297C8-1CB6-481C-A8C2-9DFA62B5BB09}">
      <dsp:nvSpPr>
        <dsp:cNvPr id="0" name=""/>
        <dsp:cNvSpPr/>
      </dsp:nvSpPr>
      <dsp:spPr>
        <a:xfrm>
          <a:off x="5288848" y="1937611"/>
          <a:ext cx="1811436" cy="768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622300">
            <a:lnSpc>
              <a:spcPct val="100000"/>
            </a:lnSpc>
            <a:spcBef>
              <a:spcPct val="0"/>
            </a:spcBef>
            <a:spcAft>
              <a:spcPct val="35000"/>
            </a:spcAft>
          </a:pPr>
          <a:r>
            <a:rPr lang="es-MX" sz="1400" b="1" kern="1200">
              <a:latin typeface="Arial Narrow" pitchFamily="34" charset="0"/>
            </a:rPr>
            <a:t>Cuarta Dimensión: Evaluación de Resultados</a:t>
          </a:r>
        </a:p>
      </dsp:txBody>
      <dsp:txXfrm>
        <a:off x="5288848" y="1937611"/>
        <a:ext cx="1811436" cy="768488"/>
      </dsp:txXfrm>
    </dsp:sp>
    <dsp:sp modelId="{776C33BB-220E-40B7-9298-F793103E8F58}">
      <dsp:nvSpPr>
        <dsp:cNvPr id="0" name=""/>
        <dsp:cNvSpPr/>
      </dsp:nvSpPr>
      <dsp:spPr>
        <a:xfrm>
          <a:off x="1295454" y="3814621"/>
          <a:ext cx="768488" cy="76848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1DD8A8-39B3-4BFA-B655-4A6FBBB988E0}">
      <dsp:nvSpPr>
        <dsp:cNvPr id="0" name=""/>
        <dsp:cNvSpPr/>
      </dsp:nvSpPr>
      <dsp:spPr>
        <a:xfrm>
          <a:off x="1456837" y="3976004"/>
          <a:ext cx="445723" cy="445723"/>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C74FF2C-581B-4B14-BE76-3E68E537F268}">
      <dsp:nvSpPr>
        <dsp:cNvPr id="0" name=""/>
        <dsp:cNvSpPr/>
      </dsp:nvSpPr>
      <dsp:spPr>
        <a:xfrm>
          <a:off x="2228619" y="3814621"/>
          <a:ext cx="1811436" cy="768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622300">
            <a:lnSpc>
              <a:spcPct val="100000"/>
            </a:lnSpc>
            <a:spcBef>
              <a:spcPct val="0"/>
            </a:spcBef>
            <a:spcAft>
              <a:spcPct val="35000"/>
            </a:spcAft>
          </a:pPr>
          <a:r>
            <a:rPr lang="es-MX" sz="1400" b="1" kern="1200" dirty="0">
              <a:latin typeface="Arial Narrow" pitchFamily="34" charset="0"/>
            </a:rPr>
            <a:t>Quinta Dimensión: Información y Comunicación</a:t>
          </a:r>
        </a:p>
      </dsp:txBody>
      <dsp:txXfrm>
        <a:off x="2228619" y="3814621"/>
        <a:ext cx="1811436" cy="768488"/>
      </dsp:txXfrm>
    </dsp:sp>
    <dsp:sp modelId="{B9E85365-3FF5-4586-9E25-AA30C5B9E6C3}">
      <dsp:nvSpPr>
        <dsp:cNvPr id="0" name=""/>
        <dsp:cNvSpPr/>
      </dsp:nvSpPr>
      <dsp:spPr>
        <a:xfrm>
          <a:off x="4355684" y="3814621"/>
          <a:ext cx="768488" cy="76848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D9229B-8B3C-4AD4-8EF5-B36E42041BFB}">
      <dsp:nvSpPr>
        <dsp:cNvPr id="0" name=""/>
        <dsp:cNvSpPr/>
      </dsp:nvSpPr>
      <dsp:spPr>
        <a:xfrm>
          <a:off x="4517067" y="3976004"/>
          <a:ext cx="445723" cy="445723"/>
        </a:xfrm>
        <a:prstGeom prst="rect">
          <a:avLst/>
        </a:prstGeom>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BEB90E-920B-4B09-A165-C696666913BD}">
      <dsp:nvSpPr>
        <dsp:cNvPr id="0" name=""/>
        <dsp:cNvSpPr/>
      </dsp:nvSpPr>
      <dsp:spPr>
        <a:xfrm>
          <a:off x="5288848" y="3814621"/>
          <a:ext cx="1811436" cy="768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622300">
            <a:lnSpc>
              <a:spcPct val="100000"/>
            </a:lnSpc>
            <a:spcBef>
              <a:spcPct val="0"/>
            </a:spcBef>
            <a:spcAft>
              <a:spcPct val="35000"/>
            </a:spcAft>
          </a:pPr>
          <a:r>
            <a:rPr lang="es-MX" sz="1400" b="1" kern="1200">
              <a:latin typeface="Arial Narrow" pitchFamily="34" charset="0"/>
            </a:rPr>
            <a:t>Sexta Dimensión: Gestión del Conocimiento y la Innovación</a:t>
          </a:r>
        </a:p>
      </dsp:txBody>
      <dsp:txXfrm>
        <a:off x="5288848" y="3814621"/>
        <a:ext cx="1811436" cy="768488"/>
      </dsp:txXfrm>
    </dsp:sp>
    <dsp:sp modelId="{3068A93F-E521-4CCE-A42C-E548CD77CBA1}">
      <dsp:nvSpPr>
        <dsp:cNvPr id="0" name=""/>
        <dsp:cNvSpPr/>
      </dsp:nvSpPr>
      <dsp:spPr>
        <a:xfrm>
          <a:off x="1295454" y="5691632"/>
          <a:ext cx="768488" cy="76848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0D5DF1-CB5F-4D44-9D7B-528BFECFFF28}">
      <dsp:nvSpPr>
        <dsp:cNvPr id="0" name=""/>
        <dsp:cNvSpPr/>
      </dsp:nvSpPr>
      <dsp:spPr>
        <a:xfrm>
          <a:off x="1456837" y="5853015"/>
          <a:ext cx="445723" cy="445723"/>
        </a:xfrm>
        <a:prstGeom prst="rect">
          <a:avLst/>
        </a:prstGeom>
        <a:blipFill>
          <a:blip xmlns:r="http://schemas.openxmlformats.org/officeDocument/2006/relationships"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62479D-29FC-470B-BEBC-25D3CAF27EA9}">
      <dsp:nvSpPr>
        <dsp:cNvPr id="0" name=""/>
        <dsp:cNvSpPr/>
      </dsp:nvSpPr>
      <dsp:spPr>
        <a:xfrm>
          <a:off x="2228619" y="5691632"/>
          <a:ext cx="1811436" cy="768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622300">
            <a:lnSpc>
              <a:spcPct val="100000"/>
            </a:lnSpc>
            <a:spcBef>
              <a:spcPct val="0"/>
            </a:spcBef>
            <a:spcAft>
              <a:spcPct val="35000"/>
            </a:spcAft>
          </a:pPr>
          <a:r>
            <a:rPr lang="es-MX" sz="1400" b="1" kern="1200">
              <a:latin typeface="Arial Narrow" pitchFamily="34" charset="0"/>
            </a:rPr>
            <a:t>Séptima Dimensión: Control Interno</a:t>
          </a:r>
        </a:p>
      </dsp:txBody>
      <dsp:txXfrm>
        <a:off x="2228619" y="5691632"/>
        <a:ext cx="1811436" cy="76848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D3C2F2-8AF1-43A1-9483-5660CCD3BD13}">
      <dsp:nvSpPr>
        <dsp:cNvPr id="0" name=""/>
        <dsp:cNvSpPr/>
      </dsp:nvSpPr>
      <dsp:spPr>
        <a:xfrm>
          <a:off x="863489" y="371502"/>
          <a:ext cx="3662618" cy="114456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5254" tIns="60960" rIns="60960" bIns="60960" numCol="1" spcCol="1270" anchor="ctr" anchorCtr="0">
          <a:noAutofit/>
        </a:bodyPr>
        <a:lstStyle/>
        <a:p>
          <a:pPr lvl="0" algn="l" defTabSz="711200">
            <a:lnSpc>
              <a:spcPct val="90000"/>
            </a:lnSpc>
            <a:spcBef>
              <a:spcPct val="0"/>
            </a:spcBef>
            <a:spcAft>
              <a:spcPct val="35000"/>
            </a:spcAft>
          </a:pPr>
          <a:r>
            <a:rPr lang="es-CO" sz="1600" kern="1200" dirty="0">
              <a:solidFill>
                <a:schemeClr val="tx1"/>
              </a:solidFill>
            </a:rPr>
            <a:t>Tomo decisiones informadas y objetivas basadas en evidencias y datos confiables.</a:t>
          </a:r>
          <a:r>
            <a:rPr lang="es-CO" sz="1600" b="1" kern="1200" dirty="0">
              <a:solidFill>
                <a:schemeClr val="tx1"/>
              </a:solidFill>
            </a:rPr>
            <a:t> Es muy grave fallar en mis actuaciones por no tener las cosas claras.</a:t>
          </a:r>
          <a:endParaRPr lang="es-CO" sz="1600" kern="1200" dirty="0">
            <a:solidFill>
              <a:schemeClr val="tx1"/>
            </a:solidFill>
          </a:endParaRPr>
        </a:p>
      </dsp:txBody>
      <dsp:txXfrm>
        <a:off x="863489" y="371502"/>
        <a:ext cx="3662618" cy="1144568"/>
      </dsp:txXfrm>
    </dsp:sp>
    <dsp:sp modelId="{F431B55B-C03D-4DC1-9926-934058754958}">
      <dsp:nvSpPr>
        <dsp:cNvPr id="0" name=""/>
        <dsp:cNvSpPr/>
      </dsp:nvSpPr>
      <dsp:spPr>
        <a:xfrm>
          <a:off x="710880" y="206176"/>
          <a:ext cx="801197" cy="120179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A1D0DA-E487-4AA4-9FE2-FB77E7A2386C}">
      <dsp:nvSpPr>
        <dsp:cNvPr id="0" name=""/>
        <dsp:cNvSpPr/>
      </dsp:nvSpPr>
      <dsp:spPr>
        <a:xfrm>
          <a:off x="863489" y="1812387"/>
          <a:ext cx="3662618" cy="114456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5254" tIns="68580" rIns="68580" bIns="68580" numCol="1" spcCol="1270" anchor="ctr" anchorCtr="0">
          <a:noAutofit/>
        </a:bodyPr>
        <a:lstStyle/>
        <a:p>
          <a:pPr lvl="0" algn="l" defTabSz="800100">
            <a:lnSpc>
              <a:spcPct val="90000"/>
            </a:lnSpc>
            <a:spcBef>
              <a:spcPct val="0"/>
            </a:spcBef>
            <a:spcAft>
              <a:spcPct val="35000"/>
            </a:spcAft>
          </a:pPr>
          <a:r>
            <a:rPr lang="es-CO" sz="1800" kern="1200" dirty="0">
              <a:solidFill>
                <a:schemeClr val="tx1"/>
              </a:solidFill>
            </a:rPr>
            <a:t>Reconozco y protejo los derechos de cada persona de acuerdo con sus necesidades y condiciones.</a:t>
          </a:r>
        </a:p>
      </dsp:txBody>
      <dsp:txXfrm>
        <a:off x="863489" y="1812387"/>
        <a:ext cx="3662618" cy="1144568"/>
      </dsp:txXfrm>
    </dsp:sp>
    <dsp:sp modelId="{5F6C26D3-007C-4187-A5BF-A44D02F201B3}">
      <dsp:nvSpPr>
        <dsp:cNvPr id="0" name=""/>
        <dsp:cNvSpPr/>
      </dsp:nvSpPr>
      <dsp:spPr>
        <a:xfrm>
          <a:off x="710880" y="1647060"/>
          <a:ext cx="801197" cy="1201796"/>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68C11B-8F71-4B46-BEDE-86E7EB9D2F50}">
      <dsp:nvSpPr>
        <dsp:cNvPr id="0" name=""/>
        <dsp:cNvSpPr/>
      </dsp:nvSpPr>
      <dsp:spPr>
        <a:xfrm>
          <a:off x="863489" y="3253271"/>
          <a:ext cx="3662618" cy="114456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5254" tIns="68580" rIns="68580" bIns="68580" numCol="1" spcCol="1270" anchor="ctr" anchorCtr="0">
          <a:noAutofit/>
        </a:bodyPr>
        <a:lstStyle/>
        <a:p>
          <a:pPr lvl="0" algn="l" defTabSz="800100">
            <a:lnSpc>
              <a:spcPct val="90000"/>
            </a:lnSpc>
            <a:spcBef>
              <a:spcPct val="0"/>
            </a:spcBef>
            <a:spcAft>
              <a:spcPct val="35000"/>
            </a:spcAft>
          </a:pPr>
          <a:r>
            <a:rPr lang="es-CO" sz="1800" kern="1200" dirty="0">
              <a:solidFill>
                <a:schemeClr val="tx1"/>
              </a:solidFill>
            </a:rPr>
            <a:t>Tomo decisiones estableciendo mecanismos de diálogo y concertación con todas las partes involucradas.</a:t>
          </a:r>
        </a:p>
      </dsp:txBody>
      <dsp:txXfrm>
        <a:off x="863489" y="3253271"/>
        <a:ext cx="3662618" cy="1144568"/>
      </dsp:txXfrm>
    </dsp:sp>
    <dsp:sp modelId="{FE9E9F08-EDB4-440D-8329-D2E44C452597}">
      <dsp:nvSpPr>
        <dsp:cNvPr id="0" name=""/>
        <dsp:cNvSpPr/>
      </dsp:nvSpPr>
      <dsp:spPr>
        <a:xfrm>
          <a:off x="710880" y="3087944"/>
          <a:ext cx="801197" cy="120179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79F0D1-3E99-44CB-A7C0-3DF18B7C6BD9}">
      <dsp:nvSpPr>
        <dsp:cNvPr id="0" name=""/>
        <dsp:cNvSpPr/>
      </dsp:nvSpPr>
      <dsp:spPr>
        <a:xfrm>
          <a:off x="1038078" y="378308"/>
          <a:ext cx="3891518" cy="121609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3705" tIns="60960" rIns="60960" bIns="60960" numCol="1" spcCol="1270" anchor="ctr" anchorCtr="0">
          <a:noAutofit/>
        </a:bodyPr>
        <a:lstStyle/>
        <a:p>
          <a:pPr lvl="0" algn="l" defTabSz="711200">
            <a:lnSpc>
              <a:spcPct val="90000"/>
            </a:lnSpc>
            <a:spcBef>
              <a:spcPct val="0"/>
            </a:spcBef>
            <a:spcAft>
              <a:spcPct val="35000"/>
            </a:spcAft>
          </a:pPr>
          <a:r>
            <a:rPr lang="es-CO" sz="1600" kern="1200" dirty="0">
              <a:solidFill>
                <a:schemeClr val="tx1"/>
              </a:solidFill>
            </a:rPr>
            <a:t>No promuevo ni ejecuto políticas, programas o medidas que afectan la igualdad y la libertad de personas</a:t>
          </a:r>
        </a:p>
      </dsp:txBody>
      <dsp:txXfrm>
        <a:off x="1038078" y="378308"/>
        <a:ext cx="3891518" cy="1216099"/>
      </dsp:txXfrm>
    </dsp:sp>
    <dsp:sp modelId="{884627BC-800A-4517-B3F7-2A5CE146AC7F}">
      <dsp:nvSpPr>
        <dsp:cNvPr id="0" name=""/>
        <dsp:cNvSpPr/>
      </dsp:nvSpPr>
      <dsp:spPr>
        <a:xfrm>
          <a:off x="875931" y="202649"/>
          <a:ext cx="851269" cy="12769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47626F-71E4-4597-A124-006BBA1FB359}">
      <dsp:nvSpPr>
        <dsp:cNvPr id="0" name=""/>
        <dsp:cNvSpPr/>
      </dsp:nvSpPr>
      <dsp:spPr>
        <a:xfrm>
          <a:off x="1038078" y="1909242"/>
          <a:ext cx="3891518" cy="121609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3705" tIns="60960" rIns="60960" bIns="60960" numCol="1" spcCol="1270" anchor="ctr" anchorCtr="0">
          <a:noAutofit/>
        </a:bodyPr>
        <a:lstStyle/>
        <a:p>
          <a:pPr lvl="0" algn="l" defTabSz="711200">
            <a:lnSpc>
              <a:spcPct val="90000"/>
            </a:lnSpc>
            <a:spcBef>
              <a:spcPct val="0"/>
            </a:spcBef>
            <a:spcAft>
              <a:spcPct val="35000"/>
            </a:spcAft>
          </a:pPr>
          <a:r>
            <a:rPr lang="es-CO" sz="1600" kern="1200" dirty="0">
              <a:solidFill>
                <a:schemeClr val="tx1"/>
              </a:solidFill>
            </a:rPr>
            <a:t>No favorezco el punto de vista de un grupo de interés sin </a:t>
          </a:r>
          <a:r>
            <a:rPr lang="es-CO" sz="1600" b="1" kern="1200" dirty="0">
              <a:solidFill>
                <a:schemeClr val="tx1"/>
              </a:solidFill>
            </a:rPr>
            <a:t>tener en cuenta a todos los actores involucrados en una situación</a:t>
          </a:r>
          <a:r>
            <a:rPr lang="es-CO" sz="1600" kern="1200" dirty="0">
              <a:solidFill>
                <a:schemeClr val="tx1"/>
              </a:solidFill>
            </a:rPr>
            <a:t>. </a:t>
          </a:r>
        </a:p>
      </dsp:txBody>
      <dsp:txXfrm>
        <a:off x="1038078" y="1909242"/>
        <a:ext cx="3891518" cy="1216099"/>
      </dsp:txXfrm>
    </dsp:sp>
    <dsp:sp modelId="{2B414FE4-EA08-4073-9D79-21F9AE56C38B}">
      <dsp:nvSpPr>
        <dsp:cNvPr id="0" name=""/>
        <dsp:cNvSpPr/>
      </dsp:nvSpPr>
      <dsp:spPr>
        <a:xfrm>
          <a:off x="875931" y="1733583"/>
          <a:ext cx="851269" cy="1276904"/>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197936-E7F5-42F5-ABBF-5A6912839950}">
      <dsp:nvSpPr>
        <dsp:cNvPr id="0" name=""/>
        <dsp:cNvSpPr/>
      </dsp:nvSpPr>
      <dsp:spPr>
        <a:xfrm>
          <a:off x="1038078" y="3440176"/>
          <a:ext cx="3891518" cy="121609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3705" tIns="60960" rIns="60960" bIns="60960" numCol="1" spcCol="1270" anchor="ctr" anchorCtr="0">
          <a:noAutofit/>
        </a:bodyPr>
        <a:lstStyle/>
        <a:p>
          <a:pPr lvl="0" algn="l" defTabSz="711200">
            <a:lnSpc>
              <a:spcPct val="90000"/>
            </a:lnSpc>
            <a:spcBef>
              <a:spcPct val="0"/>
            </a:spcBef>
            <a:spcAft>
              <a:spcPct val="35000"/>
            </a:spcAft>
          </a:pPr>
          <a:r>
            <a:rPr lang="es-CO" sz="1600" kern="1200" dirty="0">
              <a:solidFill>
                <a:schemeClr val="tx1"/>
              </a:solidFill>
            </a:rPr>
            <a:t>Nunca permito que odios, simpatías, antipatías, caprichos, presiones o intereses de orden personal o grupal interfieran en mi criterio, toma de decisión y gestión pública.</a:t>
          </a:r>
        </a:p>
      </dsp:txBody>
      <dsp:txXfrm>
        <a:off x="1038078" y="3440176"/>
        <a:ext cx="3891518" cy="1216099"/>
      </dsp:txXfrm>
    </dsp:sp>
    <dsp:sp modelId="{5D6993F3-1806-4765-9B13-D1498C2085A3}">
      <dsp:nvSpPr>
        <dsp:cNvPr id="0" name=""/>
        <dsp:cNvSpPr/>
      </dsp:nvSpPr>
      <dsp:spPr>
        <a:xfrm>
          <a:off x="875931" y="3264518"/>
          <a:ext cx="851269" cy="12769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99E30D-274B-4AB9-82A5-11F691A51076}">
      <dsp:nvSpPr>
        <dsp:cNvPr id="0" name=""/>
        <dsp:cNvSpPr/>
      </dsp:nvSpPr>
      <dsp:spPr>
        <a:xfrm>
          <a:off x="0" y="77473"/>
          <a:ext cx="6513603" cy="181817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ES_tradnl" sz="2100" kern="1200"/>
            <a:t>El Banco Inmobiliario de Floridablanca, pensando en el bienestar físico y emocional de sus trabajadores y contratistas define las siguientes directrices en cuanto al consumo de tabaco, alcohol y/o otras drogas o sustancias que afecten la salud de las personas: </a:t>
          </a:r>
          <a:endParaRPr lang="en-US" sz="2100" kern="1200"/>
        </a:p>
      </dsp:txBody>
      <dsp:txXfrm>
        <a:off x="88756" y="166229"/>
        <a:ext cx="6336091" cy="1640667"/>
      </dsp:txXfrm>
    </dsp:sp>
    <dsp:sp modelId="{9E66F925-8F29-4134-A01B-FA5C335C1DA1}">
      <dsp:nvSpPr>
        <dsp:cNvPr id="0" name=""/>
        <dsp:cNvSpPr/>
      </dsp:nvSpPr>
      <dsp:spPr>
        <a:xfrm>
          <a:off x="0" y="1895653"/>
          <a:ext cx="6513603" cy="3912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s-ES_tradnl" sz="1600" kern="1200"/>
            <a:t>Los servidores públicos y contratistas del Banco Inmobiliario de Floridablanca, deben ejecutar sus actividades libres de los efectos de sustancias psicoactivas. </a:t>
          </a:r>
          <a:endParaRPr lang="en-US" sz="1600" kern="1200"/>
        </a:p>
        <a:p>
          <a:pPr marL="171450" lvl="1" indent="-171450" algn="l" defTabSz="711200">
            <a:lnSpc>
              <a:spcPct val="90000"/>
            </a:lnSpc>
            <a:spcBef>
              <a:spcPct val="0"/>
            </a:spcBef>
            <a:spcAft>
              <a:spcPct val="20000"/>
            </a:spcAft>
            <a:buChar char="••"/>
          </a:pPr>
          <a:r>
            <a:rPr lang="es-CO" sz="1600" kern="1200"/>
            <a:t>Se prohíbe el consumo de tabaco en las instalaciones de la entidad incluyendo todos los lugares conexos y anexos, donde se genere afectación a la salud de los demás servidores públicos, contratistas y visitantes.</a:t>
          </a:r>
          <a:endParaRPr lang="en-US" sz="1600" kern="1200"/>
        </a:p>
        <a:p>
          <a:pPr marL="171450" lvl="1" indent="-171450" algn="l" defTabSz="711200">
            <a:lnSpc>
              <a:spcPct val="90000"/>
            </a:lnSpc>
            <a:spcBef>
              <a:spcPct val="0"/>
            </a:spcBef>
            <a:spcAft>
              <a:spcPct val="20000"/>
            </a:spcAft>
            <a:buChar char="••"/>
          </a:pPr>
          <a:r>
            <a:rPr lang="es-ES_tradnl" sz="1600" kern="1200" dirty="0"/>
            <a:t>Establecer mecanismos para dar a conocer a nuestros colaboradores el daño que se genera por el consumo de estas sustancias. </a:t>
          </a:r>
          <a:endParaRPr lang="en-US" sz="1600" kern="1200" dirty="0"/>
        </a:p>
        <a:p>
          <a:pPr marL="171450" lvl="1" indent="-171450" algn="l" defTabSz="711200">
            <a:lnSpc>
              <a:spcPct val="90000"/>
            </a:lnSpc>
            <a:spcBef>
              <a:spcPct val="0"/>
            </a:spcBef>
            <a:spcAft>
              <a:spcPct val="20000"/>
            </a:spcAft>
            <a:buChar char="••"/>
          </a:pPr>
          <a:r>
            <a:rPr lang="es-CO" sz="1600" kern="1200"/>
            <a:t>Motivar a los trabajadores afectados por el consumo de estas sustancias, para que participen en programas para su tratamiento. </a:t>
          </a:r>
          <a:endParaRPr lang="en-US" sz="1600" kern="1200"/>
        </a:p>
        <a:p>
          <a:pPr marL="171450" lvl="1" indent="-171450" algn="l" defTabSz="711200">
            <a:lnSpc>
              <a:spcPct val="90000"/>
            </a:lnSpc>
            <a:spcBef>
              <a:spcPct val="0"/>
            </a:spcBef>
            <a:spcAft>
              <a:spcPct val="20000"/>
            </a:spcAft>
            <a:buChar char="••"/>
          </a:pPr>
          <a:r>
            <a:rPr lang="es-CO" sz="1600" kern="1200"/>
            <a:t>La empresa se reserva el derecho de realizar pruebas de alcoholemia y/o de consumo de drogas ilícitas o de convocar a terceros para que las hagan.</a:t>
          </a:r>
          <a:endParaRPr lang="en-US" sz="1600" kern="1200"/>
        </a:p>
        <a:p>
          <a:pPr marL="171450" lvl="1" indent="-171450" algn="l" defTabSz="711200">
            <a:lnSpc>
              <a:spcPct val="90000"/>
            </a:lnSpc>
            <a:spcBef>
              <a:spcPct val="0"/>
            </a:spcBef>
            <a:spcAft>
              <a:spcPct val="20000"/>
            </a:spcAft>
            <a:buChar char="••"/>
          </a:pPr>
          <a:r>
            <a:rPr lang="es-CO" sz="1600" kern="1200"/>
            <a:t>Quien incumpla con esta política deberá someterse a lo definido en el reglamento interno de trabajo. </a:t>
          </a:r>
          <a:endParaRPr lang="en-US" sz="1600" kern="1200"/>
        </a:p>
      </dsp:txBody>
      <dsp:txXfrm>
        <a:off x="0" y="1895653"/>
        <a:ext cx="6513603" cy="391229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BA4622-E2DB-477D-A2C1-C5A9C28A1719}">
      <dsp:nvSpPr>
        <dsp:cNvPr id="0" name=""/>
        <dsp:cNvSpPr/>
      </dsp:nvSpPr>
      <dsp:spPr>
        <a:xfrm>
          <a:off x="855444" y="256863"/>
          <a:ext cx="1031519" cy="103151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7240E5-3C25-47AA-920C-82B90D03E201}">
      <dsp:nvSpPr>
        <dsp:cNvPr id="0" name=""/>
        <dsp:cNvSpPr/>
      </dsp:nvSpPr>
      <dsp:spPr>
        <a:xfrm>
          <a:off x="1075276" y="476695"/>
          <a:ext cx="591855" cy="59185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02AE16-9B67-40FF-9B47-3F27C700AF8C}">
      <dsp:nvSpPr>
        <dsp:cNvPr id="0" name=""/>
        <dsp:cNvSpPr/>
      </dsp:nvSpPr>
      <dsp:spPr>
        <a:xfrm>
          <a:off x="525696" y="1609675"/>
          <a:ext cx="1691015" cy="1121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622300">
            <a:lnSpc>
              <a:spcPct val="100000"/>
            </a:lnSpc>
            <a:spcBef>
              <a:spcPct val="0"/>
            </a:spcBef>
            <a:spcAft>
              <a:spcPct val="35000"/>
            </a:spcAft>
            <a:defRPr cap="all"/>
          </a:pPr>
          <a:r>
            <a:rPr lang="es-CO" sz="1400" kern="1200"/>
            <a:t>Procurar el cuidado integral de nuestra salud.</a:t>
          </a:r>
          <a:endParaRPr lang="en-US" sz="1400" kern="1200"/>
        </a:p>
      </dsp:txBody>
      <dsp:txXfrm>
        <a:off x="525696" y="1609675"/>
        <a:ext cx="1691015" cy="1121660"/>
      </dsp:txXfrm>
    </dsp:sp>
    <dsp:sp modelId="{842C4DAF-FFF7-4ABB-938D-74ECB4ACAA80}">
      <dsp:nvSpPr>
        <dsp:cNvPr id="0" name=""/>
        <dsp:cNvSpPr/>
      </dsp:nvSpPr>
      <dsp:spPr>
        <a:xfrm>
          <a:off x="2842387" y="256863"/>
          <a:ext cx="1031519" cy="103151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C2CF98-4A06-42B1-BD73-3919C0DDD2E3}">
      <dsp:nvSpPr>
        <dsp:cNvPr id="0" name=""/>
        <dsp:cNvSpPr/>
      </dsp:nvSpPr>
      <dsp:spPr>
        <a:xfrm>
          <a:off x="3062219" y="476695"/>
          <a:ext cx="591855" cy="59185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E09CAE0-F1CC-4AA1-993E-A8B81A76ADED}">
      <dsp:nvSpPr>
        <dsp:cNvPr id="0" name=""/>
        <dsp:cNvSpPr/>
      </dsp:nvSpPr>
      <dsp:spPr>
        <a:xfrm>
          <a:off x="2512639" y="1609675"/>
          <a:ext cx="1691015" cy="1121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622300">
            <a:lnSpc>
              <a:spcPct val="100000"/>
            </a:lnSpc>
            <a:spcBef>
              <a:spcPct val="0"/>
            </a:spcBef>
            <a:spcAft>
              <a:spcPct val="35000"/>
            </a:spcAft>
            <a:defRPr cap="all"/>
          </a:pPr>
          <a:r>
            <a:rPr lang="es-CO" sz="1400" kern="1200"/>
            <a:t>2. Suministrar información clara, veraz y completa sobre su estado de salud.</a:t>
          </a:r>
          <a:endParaRPr lang="en-US" sz="1400" kern="1200"/>
        </a:p>
      </dsp:txBody>
      <dsp:txXfrm>
        <a:off x="2512639" y="1609675"/>
        <a:ext cx="1691015" cy="1121660"/>
      </dsp:txXfrm>
    </dsp:sp>
    <dsp:sp modelId="{5BD3DD7C-42F2-4423-84FB-5E4AF0F2964B}">
      <dsp:nvSpPr>
        <dsp:cNvPr id="0" name=""/>
        <dsp:cNvSpPr/>
      </dsp:nvSpPr>
      <dsp:spPr>
        <a:xfrm>
          <a:off x="5239664" y="256863"/>
          <a:ext cx="1031519" cy="1031519"/>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4B3590-D859-404F-9F40-ADF3F105B52B}">
      <dsp:nvSpPr>
        <dsp:cNvPr id="0" name=""/>
        <dsp:cNvSpPr/>
      </dsp:nvSpPr>
      <dsp:spPr>
        <a:xfrm>
          <a:off x="5459496" y="476695"/>
          <a:ext cx="591855" cy="591855"/>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CC5D03F-E0BE-4155-9EE1-2C2351891DF7}">
      <dsp:nvSpPr>
        <dsp:cNvPr id="0" name=""/>
        <dsp:cNvSpPr/>
      </dsp:nvSpPr>
      <dsp:spPr>
        <a:xfrm>
          <a:off x="4499583" y="1609675"/>
          <a:ext cx="2511682" cy="1121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622300">
            <a:lnSpc>
              <a:spcPct val="100000"/>
            </a:lnSpc>
            <a:spcBef>
              <a:spcPct val="0"/>
            </a:spcBef>
            <a:spcAft>
              <a:spcPct val="35000"/>
            </a:spcAft>
            <a:defRPr cap="all"/>
          </a:pPr>
          <a:r>
            <a:rPr lang="es-CO" sz="1400" kern="1200" dirty="0"/>
            <a:t>Cumplir las normas, reglamentos e instrucciones del Sistema de Gestión de Seguridad y Salud en el Trabajo.</a:t>
          </a:r>
          <a:endParaRPr lang="en-US" sz="1400" kern="1200" dirty="0"/>
        </a:p>
      </dsp:txBody>
      <dsp:txXfrm>
        <a:off x="4499583" y="1609675"/>
        <a:ext cx="2511682" cy="1121660"/>
      </dsp:txXfrm>
    </dsp:sp>
    <dsp:sp modelId="{29910BD3-B74A-4E7E-A2AE-66DBDE7FB240}">
      <dsp:nvSpPr>
        <dsp:cNvPr id="0" name=""/>
        <dsp:cNvSpPr/>
      </dsp:nvSpPr>
      <dsp:spPr>
        <a:xfrm>
          <a:off x="817980" y="3154089"/>
          <a:ext cx="1031519" cy="1031519"/>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1212D0-9C2D-48DB-8DBA-BB2FB7728B3A}">
      <dsp:nvSpPr>
        <dsp:cNvPr id="0" name=""/>
        <dsp:cNvSpPr/>
      </dsp:nvSpPr>
      <dsp:spPr>
        <a:xfrm>
          <a:off x="1037812" y="3373921"/>
          <a:ext cx="591855" cy="591855"/>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025A11-44D9-4214-B72A-4D39645AEE3A}">
      <dsp:nvSpPr>
        <dsp:cNvPr id="0" name=""/>
        <dsp:cNvSpPr/>
      </dsp:nvSpPr>
      <dsp:spPr>
        <a:xfrm>
          <a:off x="408052" y="4506902"/>
          <a:ext cx="1851374" cy="1121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622300">
            <a:lnSpc>
              <a:spcPct val="100000"/>
            </a:lnSpc>
            <a:spcBef>
              <a:spcPct val="0"/>
            </a:spcBef>
            <a:spcAft>
              <a:spcPct val="35000"/>
            </a:spcAft>
            <a:defRPr cap="all"/>
          </a:pPr>
          <a:r>
            <a:rPr lang="es-CO" sz="1400" kern="1200" dirty="0"/>
            <a:t>Informar oportunamente al empleador acerca de los peligros y riesgos latentes en nuestro sitio de trabajo.</a:t>
          </a:r>
          <a:endParaRPr lang="en-US" sz="1400" kern="1200" dirty="0"/>
        </a:p>
      </dsp:txBody>
      <dsp:txXfrm>
        <a:off x="408052" y="4506902"/>
        <a:ext cx="1851374" cy="1121660"/>
      </dsp:txXfrm>
    </dsp:sp>
    <dsp:sp modelId="{24742B67-D110-4964-9E05-7C44747BE518}">
      <dsp:nvSpPr>
        <dsp:cNvPr id="0" name=""/>
        <dsp:cNvSpPr/>
      </dsp:nvSpPr>
      <dsp:spPr>
        <a:xfrm>
          <a:off x="3202379" y="3154089"/>
          <a:ext cx="1031519" cy="1031519"/>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A7EC6C-E73D-4B19-A8A5-B93F239BC16E}">
      <dsp:nvSpPr>
        <dsp:cNvPr id="0" name=""/>
        <dsp:cNvSpPr/>
      </dsp:nvSpPr>
      <dsp:spPr>
        <a:xfrm>
          <a:off x="3422211" y="3373921"/>
          <a:ext cx="591855" cy="591855"/>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4878559-8669-486E-8CC4-58E673C7A543}">
      <dsp:nvSpPr>
        <dsp:cNvPr id="0" name=""/>
        <dsp:cNvSpPr/>
      </dsp:nvSpPr>
      <dsp:spPr>
        <a:xfrm>
          <a:off x="2555354" y="4506902"/>
          <a:ext cx="2325569" cy="1121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622300">
            <a:lnSpc>
              <a:spcPct val="100000"/>
            </a:lnSpc>
            <a:spcBef>
              <a:spcPct val="0"/>
            </a:spcBef>
            <a:spcAft>
              <a:spcPct val="35000"/>
            </a:spcAft>
            <a:defRPr cap="all"/>
          </a:pPr>
          <a:r>
            <a:rPr lang="es-CO" sz="1400" kern="1200" dirty="0"/>
            <a:t>Participar en las actividades de capacitación en Seguridad y Salud en el Trabajo definido en el plan de capacitación del SG-SST</a:t>
          </a:r>
          <a:endParaRPr lang="en-US" sz="1400" kern="1200" dirty="0"/>
        </a:p>
      </dsp:txBody>
      <dsp:txXfrm>
        <a:off x="2555354" y="4506902"/>
        <a:ext cx="2325569" cy="1121660"/>
      </dsp:txXfrm>
    </dsp:sp>
    <dsp:sp modelId="{BCC8BB3C-737F-4423-81C4-E179AF619DF5}">
      <dsp:nvSpPr>
        <dsp:cNvPr id="0" name=""/>
        <dsp:cNvSpPr/>
      </dsp:nvSpPr>
      <dsp:spPr>
        <a:xfrm>
          <a:off x="5637120" y="3154089"/>
          <a:ext cx="1031519" cy="103151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F67A10-F7A6-43B1-BA00-7CA955B6F301}">
      <dsp:nvSpPr>
        <dsp:cNvPr id="0" name=""/>
        <dsp:cNvSpPr/>
      </dsp:nvSpPr>
      <dsp:spPr>
        <a:xfrm>
          <a:off x="5856952" y="3373921"/>
          <a:ext cx="591855" cy="591855"/>
        </a:xfrm>
        <a:prstGeom prst="rect">
          <a:avLst/>
        </a:prstGeom>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3F168F-4545-4481-BB68-0DFE6518CF00}">
      <dsp:nvSpPr>
        <dsp:cNvPr id="0" name=""/>
        <dsp:cNvSpPr/>
      </dsp:nvSpPr>
      <dsp:spPr>
        <a:xfrm>
          <a:off x="5176851" y="4506902"/>
          <a:ext cx="1952057" cy="1121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622300">
            <a:lnSpc>
              <a:spcPct val="100000"/>
            </a:lnSpc>
            <a:spcBef>
              <a:spcPct val="0"/>
            </a:spcBef>
            <a:spcAft>
              <a:spcPct val="35000"/>
            </a:spcAft>
            <a:defRPr cap="all"/>
          </a:pPr>
          <a:r>
            <a:rPr lang="es-CO" sz="1400" kern="1200" dirty="0"/>
            <a:t>Participar y contribuir al cumplimiento de los objetivos del  Sistema de Gestión de Seguridad y Salud en el Trabajo SG-SST.</a:t>
          </a:r>
          <a:endParaRPr lang="en-US" sz="1400" kern="1200" dirty="0"/>
        </a:p>
      </dsp:txBody>
      <dsp:txXfrm>
        <a:off x="5176851" y="4506902"/>
        <a:ext cx="1952057" cy="112166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41FC3A-8768-46A4-B87B-5CCD7D9F0629}">
      <dsp:nvSpPr>
        <dsp:cNvPr id="0" name=""/>
        <dsp:cNvSpPr/>
      </dsp:nvSpPr>
      <dsp:spPr>
        <a:xfrm>
          <a:off x="314866" y="777"/>
          <a:ext cx="5883870" cy="5883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l" defTabSz="800100">
            <a:lnSpc>
              <a:spcPct val="90000"/>
            </a:lnSpc>
            <a:spcBef>
              <a:spcPct val="0"/>
            </a:spcBef>
            <a:spcAft>
              <a:spcPct val="35000"/>
            </a:spcAft>
          </a:pPr>
          <a:r>
            <a:rPr lang="es-ES" sz="1800" kern="1200"/>
            <a:t>Realizar inspecciones periódicas en las áreas, instalaciones y equipos para detectar riesgos de incendio, de accidentes o de otro tipo de emergencias.</a:t>
          </a:r>
          <a:endParaRPr lang="en-US" sz="1800" kern="1200"/>
        </a:p>
        <a:p>
          <a:pPr marL="114300" lvl="1" indent="-114300" algn="l" defTabSz="622300">
            <a:lnSpc>
              <a:spcPct val="90000"/>
            </a:lnSpc>
            <a:spcBef>
              <a:spcPct val="0"/>
            </a:spcBef>
            <a:spcAft>
              <a:spcPct val="15000"/>
            </a:spcAft>
            <a:buChar char="••"/>
          </a:pPr>
          <a:r>
            <a:rPr lang="es-ES" sz="1400" kern="1200"/>
            <a:t>Efectuar en las instalaciones los análisis de vulnerabilidad hacia las emergencias.</a:t>
          </a:r>
          <a:endParaRPr lang="en-US" sz="1400" kern="1200"/>
        </a:p>
        <a:p>
          <a:pPr marL="114300" lvl="1" indent="-114300" algn="l" defTabSz="622300">
            <a:lnSpc>
              <a:spcPct val="90000"/>
            </a:lnSpc>
            <a:spcBef>
              <a:spcPct val="0"/>
            </a:spcBef>
            <a:spcAft>
              <a:spcPct val="15000"/>
            </a:spcAft>
            <a:buChar char="••"/>
          </a:pPr>
          <a:r>
            <a:rPr lang="es-ES" sz="1400" kern="1200"/>
            <a:t>Realizar el diseño y actualización de los planes de emergencia.</a:t>
          </a:r>
          <a:endParaRPr lang="en-US" sz="1400" kern="1200"/>
        </a:p>
        <a:p>
          <a:pPr marL="114300" lvl="1" indent="-114300" algn="l" defTabSz="622300">
            <a:lnSpc>
              <a:spcPct val="90000"/>
            </a:lnSpc>
            <a:spcBef>
              <a:spcPct val="0"/>
            </a:spcBef>
            <a:spcAft>
              <a:spcPct val="15000"/>
            </a:spcAft>
            <a:buChar char="••"/>
          </a:pPr>
          <a:r>
            <a:rPr lang="es-ES" sz="1400" kern="1200"/>
            <a:t>Realizar inspecciones periódicas en las áreas, instalaciones y equipos para detectar riesgos de incendio, de accidentes o de otro tipo de emergencias.</a:t>
          </a:r>
          <a:endParaRPr lang="en-US" sz="1400" kern="1200"/>
        </a:p>
        <a:p>
          <a:pPr marL="114300" lvl="1" indent="-114300" algn="l" defTabSz="622300">
            <a:lnSpc>
              <a:spcPct val="90000"/>
            </a:lnSpc>
            <a:spcBef>
              <a:spcPct val="0"/>
            </a:spcBef>
            <a:spcAft>
              <a:spcPct val="15000"/>
            </a:spcAft>
            <a:buChar char="••"/>
          </a:pPr>
          <a:r>
            <a:rPr lang="es-ES" sz="1400" kern="1200"/>
            <a:t>Redactar, revisar y difundir los planes de prevención y atención de emergencias. Estos planes contarán con el visto bueno del Comité de Emergencias. </a:t>
          </a:r>
          <a:endParaRPr lang="en-US" sz="1400" kern="1200"/>
        </a:p>
        <a:p>
          <a:pPr marL="114300" lvl="1" indent="-114300" algn="l" defTabSz="622300">
            <a:lnSpc>
              <a:spcPct val="90000"/>
            </a:lnSpc>
            <a:spcBef>
              <a:spcPct val="0"/>
            </a:spcBef>
            <a:spcAft>
              <a:spcPct val="15000"/>
            </a:spcAft>
            <a:buChar char="••"/>
          </a:pPr>
          <a:r>
            <a:rPr lang="es-ES" sz="1400" kern="1200"/>
            <a:t>Mantener el equipo de la Brigada en óptimas condiciones de funcionamiento</a:t>
          </a:r>
          <a:endParaRPr lang="en-US" sz="1400" kern="1200"/>
        </a:p>
        <a:p>
          <a:pPr marL="114300" lvl="1" indent="-114300" algn="l" defTabSz="622300">
            <a:lnSpc>
              <a:spcPct val="90000"/>
            </a:lnSpc>
            <a:spcBef>
              <a:spcPct val="0"/>
            </a:spcBef>
            <a:spcAft>
              <a:spcPct val="15000"/>
            </a:spcAft>
            <a:buChar char="••"/>
          </a:pPr>
          <a:r>
            <a:rPr lang="es-ES" sz="1400" kern="1200"/>
            <a:t>Velar por la adecuada conservación y mantenimiento de los equipos de control de incendios.</a:t>
          </a:r>
          <a:endParaRPr lang="en-US" sz="1400" kern="1200"/>
        </a:p>
        <a:p>
          <a:pPr marL="114300" lvl="1" indent="-114300" algn="l" defTabSz="622300">
            <a:lnSpc>
              <a:spcPct val="90000"/>
            </a:lnSpc>
            <a:spcBef>
              <a:spcPct val="0"/>
            </a:spcBef>
            <a:spcAft>
              <a:spcPct val="15000"/>
            </a:spcAft>
            <a:buChar char="••"/>
          </a:pPr>
          <a:r>
            <a:rPr lang="es-ES" sz="1400" kern="1200"/>
            <a:t>Entrenar al personal en general de las instalaciones en el uso de extintores, en evacuación y en el comportamiento ante emergencias.</a:t>
          </a:r>
          <a:endParaRPr lang="en-US" sz="1400" kern="1200"/>
        </a:p>
        <a:p>
          <a:pPr marL="114300" lvl="1" indent="-114300" algn="l" defTabSz="622300">
            <a:lnSpc>
              <a:spcPct val="90000"/>
            </a:lnSpc>
            <a:spcBef>
              <a:spcPct val="0"/>
            </a:spcBef>
            <a:spcAft>
              <a:spcPct val="15000"/>
            </a:spcAft>
            <a:buChar char="••"/>
          </a:pPr>
          <a:r>
            <a:rPr lang="es-ES" sz="1400" kern="1200"/>
            <a:t>Atender y controlar las emergencias de acuerdo con el Plan establecido.</a:t>
          </a:r>
          <a:endParaRPr lang="en-US" sz="1400" kern="1200"/>
        </a:p>
        <a:p>
          <a:pPr marL="114300" lvl="1" indent="-114300" algn="l" defTabSz="622300">
            <a:lnSpc>
              <a:spcPct val="90000"/>
            </a:lnSpc>
            <a:spcBef>
              <a:spcPct val="0"/>
            </a:spcBef>
            <a:spcAft>
              <a:spcPct val="15000"/>
            </a:spcAft>
            <a:buChar char="••"/>
          </a:pPr>
          <a:r>
            <a:rPr lang="es-ES" sz="1400" kern="1200"/>
            <a:t>Dirigir la evacuación de las instalaciones de acuerdo con el plan establecido.</a:t>
          </a:r>
          <a:endParaRPr lang="en-US" sz="1400" kern="1200"/>
        </a:p>
        <a:p>
          <a:pPr marL="114300" lvl="1" indent="-114300" algn="l" defTabSz="622300">
            <a:lnSpc>
              <a:spcPct val="90000"/>
            </a:lnSpc>
            <a:spcBef>
              <a:spcPct val="0"/>
            </a:spcBef>
            <a:spcAft>
              <a:spcPct val="15000"/>
            </a:spcAft>
            <a:buChar char="••"/>
          </a:pPr>
          <a:r>
            <a:rPr lang="es-ES" sz="1400" kern="1200"/>
            <a:t>Realizar la atención de primeros auxilios de acuerdo con el plan establecido.</a:t>
          </a:r>
          <a:endParaRPr lang="en-US" sz="1400" kern="1200"/>
        </a:p>
        <a:p>
          <a:pPr marL="114300" lvl="1" indent="-114300" algn="l" defTabSz="622300">
            <a:lnSpc>
              <a:spcPct val="90000"/>
            </a:lnSpc>
            <a:spcBef>
              <a:spcPct val="0"/>
            </a:spcBef>
            <a:spcAft>
              <a:spcPct val="15000"/>
            </a:spcAft>
            <a:buChar char="••"/>
          </a:pPr>
          <a:r>
            <a:rPr lang="es-ES" sz="1400" kern="1200"/>
            <a:t>Efectuar el salvamento de bienes para reducir pérdidas, de acuerdo con el plan establecido.</a:t>
          </a:r>
          <a:endParaRPr lang="en-US" sz="1400" kern="1200"/>
        </a:p>
        <a:p>
          <a:pPr marL="114300" lvl="1" indent="-114300" algn="l" defTabSz="622300">
            <a:lnSpc>
              <a:spcPct val="90000"/>
            </a:lnSpc>
            <a:spcBef>
              <a:spcPct val="0"/>
            </a:spcBef>
            <a:spcAft>
              <a:spcPct val="15000"/>
            </a:spcAft>
            <a:buChar char="••"/>
          </a:pPr>
          <a:r>
            <a:rPr lang="es-ES" sz="1400" kern="1200"/>
            <a:t>Restaurar los sistemas de protección de las instalaciones, luego de la emergencia.</a:t>
          </a:r>
          <a:endParaRPr lang="en-US" sz="1400" kern="1200"/>
        </a:p>
      </dsp:txBody>
      <dsp:txXfrm>
        <a:off x="314866" y="777"/>
        <a:ext cx="5883870" cy="588387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A26DD6-54F8-4349-BCBB-D5C0682350F4}">
      <dsp:nvSpPr>
        <dsp:cNvPr id="0" name=""/>
        <dsp:cNvSpPr/>
      </dsp:nvSpPr>
      <dsp:spPr>
        <a:xfrm>
          <a:off x="863063" y="414497"/>
          <a:ext cx="1476859" cy="1476859"/>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4142E8-9F86-42F5-8695-656C21A4EF06}">
      <dsp:nvSpPr>
        <dsp:cNvPr id="0" name=""/>
        <dsp:cNvSpPr/>
      </dsp:nvSpPr>
      <dsp:spPr>
        <a:xfrm>
          <a:off x="1177804" y="729237"/>
          <a:ext cx="847378" cy="847378"/>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11000" r="-11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092CEA-0B37-4EC2-AFD1-9EA1531AB421}">
      <dsp:nvSpPr>
        <dsp:cNvPr id="0" name=""/>
        <dsp:cNvSpPr/>
      </dsp:nvSpPr>
      <dsp:spPr>
        <a:xfrm>
          <a:off x="390952" y="2351361"/>
          <a:ext cx="2421081" cy="2010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11200">
            <a:lnSpc>
              <a:spcPct val="90000"/>
            </a:lnSpc>
            <a:spcBef>
              <a:spcPct val="0"/>
            </a:spcBef>
            <a:spcAft>
              <a:spcPct val="35000"/>
            </a:spcAft>
            <a:defRPr cap="all"/>
          </a:pPr>
          <a:r>
            <a:rPr lang="es-CO" sz="1600" kern="1200"/>
            <a:t>Reportar el evento al jefe inmediato y a la encargada del sistema de Gestión de Seguridad y Salud en el Trabajo.</a:t>
          </a:r>
          <a:endParaRPr lang="en-US" sz="1600" kern="1200"/>
        </a:p>
      </dsp:txBody>
      <dsp:txXfrm>
        <a:off x="390952" y="2351361"/>
        <a:ext cx="2421081" cy="2010498"/>
      </dsp:txXfrm>
    </dsp:sp>
    <dsp:sp modelId="{B3905C4D-6BC6-43EB-A497-AAB3566EA350}">
      <dsp:nvSpPr>
        <dsp:cNvPr id="0" name=""/>
        <dsp:cNvSpPr/>
      </dsp:nvSpPr>
      <dsp:spPr>
        <a:xfrm>
          <a:off x="3707834" y="414497"/>
          <a:ext cx="1476859" cy="1476859"/>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CD1680-FEFF-4343-BBBE-67E7FC7C60C4}">
      <dsp:nvSpPr>
        <dsp:cNvPr id="0" name=""/>
        <dsp:cNvSpPr/>
      </dsp:nvSpPr>
      <dsp:spPr>
        <a:xfrm>
          <a:off x="4022574" y="729237"/>
          <a:ext cx="847378" cy="847378"/>
        </a:xfrm>
        <a:prstGeom prst="rect">
          <a:avLst/>
        </a:prstGeom>
        <a:blipFill rotWithShape="1">
          <a:blip xmlns:r="http://schemas.openxmlformats.org/officeDocument/2006/relationships" r:embed="rId2"/>
          <a:srcRect/>
          <a:stretch>
            <a:fillRect l="-4000" r="-4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0F6D6F-6D41-40DF-A0D1-6E45663953FE}">
      <dsp:nvSpPr>
        <dsp:cNvPr id="0" name=""/>
        <dsp:cNvSpPr/>
      </dsp:nvSpPr>
      <dsp:spPr>
        <a:xfrm>
          <a:off x="3235723" y="2351361"/>
          <a:ext cx="2421081" cy="2010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11200">
            <a:lnSpc>
              <a:spcPct val="90000"/>
            </a:lnSpc>
            <a:spcBef>
              <a:spcPct val="0"/>
            </a:spcBef>
            <a:spcAft>
              <a:spcPct val="35000"/>
            </a:spcAft>
            <a:defRPr cap="all"/>
          </a:pPr>
          <a:r>
            <a:rPr lang="es-CO" sz="1600" kern="1200" dirty="0"/>
            <a:t>Recibir atención de primeros auxilios por parte de los brigadistas, de ser necesario.</a:t>
          </a:r>
          <a:endParaRPr lang="en-US" sz="1600" kern="1200" dirty="0"/>
        </a:p>
      </dsp:txBody>
      <dsp:txXfrm>
        <a:off x="3235723" y="2351361"/>
        <a:ext cx="2421081" cy="2010498"/>
      </dsp:txXfrm>
    </dsp:sp>
    <dsp:sp modelId="{08915163-E234-425C-B254-AA342779B861}">
      <dsp:nvSpPr>
        <dsp:cNvPr id="0" name=""/>
        <dsp:cNvSpPr/>
      </dsp:nvSpPr>
      <dsp:spPr>
        <a:xfrm>
          <a:off x="6552604" y="414497"/>
          <a:ext cx="1476859" cy="1476859"/>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95A69D-E98D-4E17-A49D-87AE0FFECF24}">
      <dsp:nvSpPr>
        <dsp:cNvPr id="0" name=""/>
        <dsp:cNvSpPr/>
      </dsp:nvSpPr>
      <dsp:spPr>
        <a:xfrm>
          <a:off x="6867344" y="729237"/>
          <a:ext cx="847378" cy="847378"/>
        </a:xfrm>
        <a:prstGeom prst="rect">
          <a:avLst/>
        </a:prstGeom>
        <a:blipFill rotWithShape="1">
          <a:blip xmlns:r="http://schemas.openxmlformats.org/officeDocument/2006/relationships" r:embed="rId3"/>
          <a:srcRect/>
          <a:stretch>
            <a:fillRect l="-3000" r="-3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70DFA1-11AB-4580-A5EF-022B7EA28829}">
      <dsp:nvSpPr>
        <dsp:cNvPr id="0" name=""/>
        <dsp:cNvSpPr/>
      </dsp:nvSpPr>
      <dsp:spPr>
        <a:xfrm>
          <a:off x="6080493" y="2351361"/>
          <a:ext cx="2421081" cy="2010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11200">
            <a:lnSpc>
              <a:spcPct val="90000"/>
            </a:lnSpc>
            <a:spcBef>
              <a:spcPct val="0"/>
            </a:spcBef>
            <a:spcAft>
              <a:spcPct val="35000"/>
            </a:spcAft>
            <a:defRPr cap="all"/>
          </a:pPr>
          <a:r>
            <a:rPr lang="es-CO" sz="1600" kern="1200"/>
            <a:t>El trabajador accidentado debe ser remitido al centro asistencial de urgencias mas cercano si el caso lo requiere, o donde la ARL colmena tenga convenio para recibir atención oportuna.</a:t>
          </a:r>
          <a:endParaRPr lang="en-US" sz="1600" kern="1200"/>
        </a:p>
      </dsp:txBody>
      <dsp:txXfrm>
        <a:off x="6080493" y="2351361"/>
        <a:ext cx="2421081" cy="2010498"/>
      </dsp:txXfrm>
    </dsp:sp>
    <dsp:sp modelId="{39AE58A2-22DB-439F-80FD-000FBEA27194}">
      <dsp:nvSpPr>
        <dsp:cNvPr id="0" name=""/>
        <dsp:cNvSpPr/>
      </dsp:nvSpPr>
      <dsp:spPr>
        <a:xfrm>
          <a:off x="9397374" y="414497"/>
          <a:ext cx="1476859" cy="1476859"/>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44E68E-6A14-4E2F-B158-03C7BAE801AD}">
      <dsp:nvSpPr>
        <dsp:cNvPr id="0" name=""/>
        <dsp:cNvSpPr/>
      </dsp:nvSpPr>
      <dsp:spPr>
        <a:xfrm>
          <a:off x="9712115" y="729237"/>
          <a:ext cx="847378" cy="847378"/>
        </a:xfrm>
        <a:prstGeom prst="rect">
          <a:avLst/>
        </a:prstGeom>
        <a:blipFill rotWithShape="1">
          <a:blip xmlns:r="http://schemas.openxmlformats.org/officeDocument/2006/relationships" r:embed="rId4"/>
          <a:srcRect/>
          <a:stretch>
            <a:fillRect t="-3000" b="-3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4B9C20-863D-423E-ACF5-7B880F2C1414}">
      <dsp:nvSpPr>
        <dsp:cNvPr id="0" name=""/>
        <dsp:cNvSpPr/>
      </dsp:nvSpPr>
      <dsp:spPr>
        <a:xfrm>
          <a:off x="8925263" y="2351361"/>
          <a:ext cx="2421081" cy="2010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11200">
            <a:lnSpc>
              <a:spcPct val="90000"/>
            </a:lnSpc>
            <a:spcBef>
              <a:spcPct val="0"/>
            </a:spcBef>
            <a:spcAft>
              <a:spcPct val="35000"/>
            </a:spcAft>
            <a:defRPr cap="all"/>
          </a:pPr>
          <a:r>
            <a:rPr lang="es-CO" sz="1600" kern="1200"/>
            <a:t>Comunicarse con la línea efectiva de la ARL colmena seguros 018000919667 y realizar el respectivo reporte.</a:t>
          </a:r>
          <a:endParaRPr lang="en-US" sz="1600" kern="1200"/>
        </a:p>
      </dsp:txBody>
      <dsp:txXfrm>
        <a:off x="8925263" y="2351361"/>
        <a:ext cx="2421081" cy="20104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7620CE-5B70-4134-9CD9-DC8F36719B84}">
      <dsp:nvSpPr>
        <dsp:cNvPr id="0" name=""/>
        <dsp:cNvSpPr/>
      </dsp:nvSpPr>
      <dsp:spPr>
        <a:xfrm>
          <a:off x="82613" y="796358"/>
          <a:ext cx="897246" cy="897246"/>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00E770-0F77-40D6-B122-2B522010C3D0}">
      <dsp:nvSpPr>
        <dsp:cNvPr id="0" name=""/>
        <dsp:cNvSpPr/>
      </dsp:nvSpPr>
      <dsp:spPr>
        <a:xfrm>
          <a:off x="271034" y="984779"/>
          <a:ext cx="520402" cy="520402"/>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30FA3F-E48F-4219-A36A-69710D81CB5D}">
      <dsp:nvSpPr>
        <dsp:cNvPr id="0" name=""/>
        <dsp:cNvSpPr/>
      </dsp:nvSpPr>
      <dsp:spPr>
        <a:xfrm>
          <a:off x="1172126" y="796358"/>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1066800">
            <a:lnSpc>
              <a:spcPct val="100000"/>
            </a:lnSpc>
            <a:spcBef>
              <a:spcPct val="0"/>
            </a:spcBef>
            <a:spcAft>
              <a:spcPct val="35000"/>
            </a:spcAft>
          </a:pPr>
          <a:r>
            <a:rPr lang="es-CO" sz="2400" kern="1200"/>
            <a:t>Contabilidad</a:t>
          </a:r>
        </a:p>
      </dsp:txBody>
      <dsp:txXfrm>
        <a:off x="1172126" y="796358"/>
        <a:ext cx="2114937" cy="897246"/>
      </dsp:txXfrm>
    </dsp:sp>
    <dsp:sp modelId="{6E8C8032-1209-4E04-8F5E-48207B94FA54}">
      <dsp:nvSpPr>
        <dsp:cNvPr id="0" name=""/>
        <dsp:cNvSpPr/>
      </dsp:nvSpPr>
      <dsp:spPr>
        <a:xfrm>
          <a:off x="3655575" y="796358"/>
          <a:ext cx="897246" cy="897246"/>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C6CFEF-AF04-4C75-8172-6C0C1633CB16}">
      <dsp:nvSpPr>
        <dsp:cNvPr id="0" name=""/>
        <dsp:cNvSpPr/>
      </dsp:nvSpPr>
      <dsp:spPr>
        <a:xfrm>
          <a:off x="3843996" y="984779"/>
          <a:ext cx="520402" cy="520402"/>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A41A450-BE97-4E3D-9CFC-EC37D8D02A57}">
      <dsp:nvSpPr>
        <dsp:cNvPr id="0" name=""/>
        <dsp:cNvSpPr/>
      </dsp:nvSpPr>
      <dsp:spPr>
        <a:xfrm>
          <a:off x="4745088" y="796358"/>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1066800">
            <a:lnSpc>
              <a:spcPct val="100000"/>
            </a:lnSpc>
            <a:spcBef>
              <a:spcPct val="0"/>
            </a:spcBef>
            <a:spcAft>
              <a:spcPct val="35000"/>
            </a:spcAft>
          </a:pPr>
          <a:r>
            <a:rPr lang="es-CO" sz="2400" kern="1200"/>
            <a:t>Presupuesto</a:t>
          </a:r>
        </a:p>
      </dsp:txBody>
      <dsp:txXfrm>
        <a:off x="4745088" y="796358"/>
        <a:ext cx="2114937" cy="897246"/>
      </dsp:txXfrm>
    </dsp:sp>
    <dsp:sp modelId="{C1611B71-A135-4BB8-BF06-7E4610576334}">
      <dsp:nvSpPr>
        <dsp:cNvPr id="0" name=""/>
        <dsp:cNvSpPr/>
      </dsp:nvSpPr>
      <dsp:spPr>
        <a:xfrm>
          <a:off x="7228536" y="796358"/>
          <a:ext cx="897246" cy="897246"/>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B402A4-A640-4DBB-B10A-1D41A5CCD647}">
      <dsp:nvSpPr>
        <dsp:cNvPr id="0" name=""/>
        <dsp:cNvSpPr/>
      </dsp:nvSpPr>
      <dsp:spPr>
        <a:xfrm>
          <a:off x="7416958" y="984779"/>
          <a:ext cx="520402" cy="520402"/>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6D77D32-53E3-480B-9BE9-BA61EC4D407C}">
      <dsp:nvSpPr>
        <dsp:cNvPr id="0" name=""/>
        <dsp:cNvSpPr/>
      </dsp:nvSpPr>
      <dsp:spPr>
        <a:xfrm>
          <a:off x="8318049" y="796358"/>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1066800">
            <a:lnSpc>
              <a:spcPct val="100000"/>
            </a:lnSpc>
            <a:spcBef>
              <a:spcPct val="0"/>
            </a:spcBef>
            <a:spcAft>
              <a:spcPct val="35000"/>
            </a:spcAft>
          </a:pPr>
          <a:r>
            <a:rPr lang="es-CO" sz="2400" kern="1200"/>
            <a:t>Almacén</a:t>
          </a:r>
        </a:p>
      </dsp:txBody>
      <dsp:txXfrm>
        <a:off x="8318049" y="796358"/>
        <a:ext cx="2114937" cy="897246"/>
      </dsp:txXfrm>
    </dsp:sp>
    <dsp:sp modelId="{D3C8A4BF-B624-4118-91DB-DF81F5E495DD}">
      <dsp:nvSpPr>
        <dsp:cNvPr id="0" name=""/>
        <dsp:cNvSpPr/>
      </dsp:nvSpPr>
      <dsp:spPr>
        <a:xfrm>
          <a:off x="82613" y="2387369"/>
          <a:ext cx="897246" cy="897246"/>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0746A2-6008-4F4F-855F-A0F30EFEC54B}">
      <dsp:nvSpPr>
        <dsp:cNvPr id="0" name=""/>
        <dsp:cNvSpPr/>
      </dsp:nvSpPr>
      <dsp:spPr>
        <a:xfrm>
          <a:off x="271034" y="2575791"/>
          <a:ext cx="520402" cy="520402"/>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D5F76E-6EEB-43D4-A22F-77129E5A9E84}">
      <dsp:nvSpPr>
        <dsp:cNvPr id="0" name=""/>
        <dsp:cNvSpPr/>
      </dsp:nvSpPr>
      <dsp:spPr>
        <a:xfrm>
          <a:off x="1172126" y="238736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1066800">
            <a:lnSpc>
              <a:spcPct val="100000"/>
            </a:lnSpc>
            <a:spcBef>
              <a:spcPct val="0"/>
            </a:spcBef>
            <a:spcAft>
              <a:spcPct val="35000"/>
            </a:spcAft>
          </a:pPr>
          <a:r>
            <a:rPr lang="es-CO" sz="2400" kern="1200"/>
            <a:t>Nomina</a:t>
          </a:r>
        </a:p>
      </dsp:txBody>
      <dsp:txXfrm>
        <a:off x="1172126" y="2387369"/>
        <a:ext cx="2114937" cy="897246"/>
      </dsp:txXfrm>
    </dsp:sp>
    <dsp:sp modelId="{DD8E8E89-8F70-4F1D-BEB4-1A985017F058}">
      <dsp:nvSpPr>
        <dsp:cNvPr id="0" name=""/>
        <dsp:cNvSpPr/>
      </dsp:nvSpPr>
      <dsp:spPr>
        <a:xfrm>
          <a:off x="3655575" y="2387369"/>
          <a:ext cx="897246" cy="897246"/>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3E0457-087B-4EB0-9948-CED66E7DCEEC}">
      <dsp:nvSpPr>
        <dsp:cNvPr id="0" name=""/>
        <dsp:cNvSpPr/>
      </dsp:nvSpPr>
      <dsp:spPr>
        <a:xfrm>
          <a:off x="3843996" y="2575791"/>
          <a:ext cx="520402" cy="520402"/>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1BE733-EACD-4C36-990C-D9B35857E660}">
      <dsp:nvSpPr>
        <dsp:cNvPr id="0" name=""/>
        <dsp:cNvSpPr/>
      </dsp:nvSpPr>
      <dsp:spPr>
        <a:xfrm>
          <a:off x="4745088" y="238736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1066800">
            <a:lnSpc>
              <a:spcPct val="100000"/>
            </a:lnSpc>
            <a:spcBef>
              <a:spcPct val="0"/>
            </a:spcBef>
            <a:spcAft>
              <a:spcPct val="35000"/>
            </a:spcAft>
          </a:pPr>
          <a:r>
            <a:rPr lang="es-CO" sz="2400" kern="1200" dirty="0"/>
            <a:t>Radicación de cuentas</a:t>
          </a:r>
        </a:p>
      </dsp:txBody>
      <dsp:txXfrm>
        <a:off x="4745088" y="2387369"/>
        <a:ext cx="2114937" cy="897246"/>
      </dsp:txXfrm>
    </dsp:sp>
    <dsp:sp modelId="{80E8F608-497E-4B71-8489-6221AFB898DA}">
      <dsp:nvSpPr>
        <dsp:cNvPr id="0" name=""/>
        <dsp:cNvSpPr/>
      </dsp:nvSpPr>
      <dsp:spPr>
        <a:xfrm>
          <a:off x="7228536" y="2387369"/>
          <a:ext cx="897246" cy="897246"/>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FD769C-4989-495D-AFCD-DCBE5FD20127}">
      <dsp:nvSpPr>
        <dsp:cNvPr id="0" name=""/>
        <dsp:cNvSpPr/>
      </dsp:nvSpPr>
      <dsp:spPr>
        <a:xfrm>
          <a:off x="7416958" y="2575791"/>
          <a:ext cx="520402" cy="520402"/>
        </a:xfrm>
        <a:prstGeom prst="rect">
          <a:avLst/>
        </a:prstGeom>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C1761A8-84E9-4BA4-9981-9DB5F4EDED0E}">
      <dsp:nvSpPr>
        <dsp:cNvPr id="0" name=""/>
        <dsp:cNvSpPr/>
      </dsp:nvSpPr>
      <dsp:spPr>
        <a:xfrm>
          <a:off x="8318049" y="238736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1066800">
            <a:lnSpc>
              <a:spcPct val="100000"/>
            </a:lnSpc>
            <a:spcBef>
              <a:spcPct val="0"/>
            </a:spcBef>
            <a:spcAft>
              <a:spcPct val="35000"/>
            </a:spcAft>
          </a:pPr>
          <a:r>
            <a:rPr lang="es-CO" sz="2400" kern="1200"/>
            <a:t>Radicación de contratos</a:t>
          </a:r>
        </a:p>
      </dsp:txBody>
      <dsp:txXfrm>
        <a:off x="8318049" y="2387369"/>
        <a:ext cx="2114937" cy="8972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D8AD68-E4C2-4E5E-B46D-AAEEF2B56160}">
      <dsp:nvSpPr>
        <dsp:cNvPr id="0" name=""/>
        <dsp:cNvSpPr/>
      </dsp:nvSpPr>
      <dsp:spPr>
        <a:xfrm>
          <a:off x="673" y="493061"/>
          <a:ext cx="2625537" cy="157532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buFont typeface="Wingdings" panose="05000000000000000000" pitchFamily="2" charset="2"/>
            <a:buChar char=""/>
          </a:pPr>
          <a:r>
            <a:rPr lang="es-CO" sz="1600" kern="1200" dirty="0"/>
            <a:t>No le doy trato preferencial a personas cercanas para favorecerlas en un proceso en igualdad de condiciones.</a:t>
          </a:r>
        </a:p>
      </dsp:txBody>
      <dsp:txXfrm>
        <a:off x="673" y="493061"/>
        <a:ext cx="2625537" cy="1575322"/>
      </dsp:txXfrm>
    </dsp:sp>
    <dsp:sp modelId="{8D8BD162-E76C-4D4B-BD9E-711CE66C1B9E}">
      <dsp:nvSpPr>
        <dsp:cNvPr id="0" name=""/>
        <dsp:cNvSpPr/>
      </dsp:nvSpPr>
      <dsp:spPr>
        <a:xfrm>
          <a:off x="2888764" y="493061"/>
          <a:ext cx="2625537" cy="157532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buFont typeface="Wingdings" panose="05000000000000000000" pitchFamily="2" charset="2"/>
            <a:buChar char=""/>
          </a:pPr>
          <a:r>
            <a:rPr lang="es-CO" sz="1600" kern="1200" dirty="0"/>
            <a:t>No acepto incentivos, favores, ni ningún otro tipo de beneficio que me ofrezcan personas o grupos que estén interesados en un proceso de toma de decisiones</a:t>
          </a:r>
          <a:r>
            <a:rPr lang="es-CO" sz="1200" kern="1200" dirty="0"/>
            <a:t>.</a:t>
          </a:r>
        </a:p>
      </dsp:txBody>
      <dsp:txXfrm>
        <a:off x="2888764" y="493061"/>
        <a:ext cx="2625537" cy="1575322"/>
      </dsp:txXfrm>
    </dsp:sp>
    <dsp:sp modelId="{3D287BE8-F7A8-42C1-9F82-42B4C36F6EB3}">
      <dsp:nvSpPr>
        <dsp:cNvPr id="0" name=""/>
        <dsp:cNvSpPr/>
      </dsp:nvSpPr>
      <dsp:spPr>
        <a:xfrm>
          <a:off x="673" y="2330937"/>
          <a:ext cx="2625537" cy="157532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buFont typeface="Wingdings" panose="05000000000000000000" pitchFamily="2" charset="2"/>
            <a:buChar char=""/>
          </a:pPr>
          <a:r>
            <a:rPr lang="es-CO" sz="1400" kern="1200" dirty="0"/>
            <a:t>No uso recursos públicos para </a:t>
          </a:r>
          <a:r>
            <a:rPr lang="es-CO" sz="1400" b="1" kern="1200" dirty="0"/>
            <a:t>fines personales</a:t>
          </a:r>
          <a:r>
            <a:rPr lang="es-CO" sz="1400" kern="1200" dirty="0"/>
            <a:t> relacionados con mi familia, mis estudios y mis pasatiempos (esto incluye el tiempo de mi jornada laboral, los elementos y bienes asignados para cumplir con mi labor, entre otros).</a:t>
          </a:r>
        </a:p>
      </dsp:txBody>
      <dsp:txXfrm>
        <a:off x="673" y="2330937"/>
        <a:ext cx="2625537" cy="1575322"/>
      </dsp:txXfrm>
    </dsp:sp>
    <dsp:sp modelId="{201554CE-5C23-4009-B48C-113BE68554DF}">
      <dsp:nvSpPr>
        <dsp:cNvPr id="0" name=""/>
        <dsp:cNvSpPr/>
      </dsp:nvSpPr>
      <dsp:spPr>
        <a:xfrm>
          <a:off x="2888764" y="2330937"/>
          <a:ext cx="2625537" cy="157532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CO" sz="1600" kern="1200" dirty="0"/>
            <a:t>No soy descuidado con la información a mi cargo, ni con su gestión</a:t>
          </a:r>
          <a:r>
            <a:rPr lang="es-CO" sz="2200" kern="1200" dirty="0"/>
            <a:t>.</a:t>
          </a:r>
        </a:p>
      </dsp:txBody>
      <dsp:txXfrm>
        <a:off x="2888764" y="2330937"/>
        <a:ext cx="2625537" cy="15753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0800E2-5B2F-47AE-B83F-AF591DE25760}">
      <dsp:nvSpPr>
        <dsp:cNvPr id="0" name=""/>
        <dsp:cNvSpPr/>
      </dsp:nvSpPr>
      <dsp:spPr>
        <a:xfrm>
          <a:off x="624" y="211876"/>
          <a:ext cx="2435978" cy="1461587"/>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CO" sz="1600" kern="1200" dirty="0"/>
            <a:t>Siempre digo la verdad, incluso cuando cometo errores, porque es humano cometerlos, pero no es correcto esconderlos.</a:t>
          </a:r>
          <a:endParaRPr lang="es-CO" sz="1600" b="1" kern="1200" dirty="0"/>
        </a:p>
      </dsp:txBody>
      <dsp:txXfrm>
        <a:off x="624" y="211876"/>
        <a:ext cx="2435978" cy="1461587"/>
      </dsp:txXfrm>
    </dsp:sp>
    <dsp:sp modelId="{7DB5FCE2-500C-43DA-956A-DD00023F7791}">
      <dsp:nvSpPr>
        <dsp:cNvPr id="0" name=""/>
        <dsp:cNvSpPr/>
      </dsp:nvSpPr>
      <dsp:spPr>
        <a:xfrm>
          <a:off x="2680201" y="221406"/>
          <a:ext cx="2435978" cy="1461587"/>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CO" sz="1400" kern="1200" dirty="0"/>
            <a:t>Cuando tengo dudas respecto a la aplicación de mis deberes busco orientación en las instancias pertinentes al interior de mi entidad. Se vale no saberlo todo, y también se vale pedir ayuda.</a:t>
          </a:r>
        </a:p>
      </dsp:txBody>
      <dsp:txXfrm>
        <a:off x="2680201" y="221406"/>
        <a:ext cx="2435978" cy="1461587"/>
      </dsp:txXfrm>
    </dsp:sp>
    <dsp:sp modelId="{910EFE2E-39EE-46BF-87F7-E59B7672E818}">
      <dsp:nvSpPr>
        <dsp:cNvPr id="0" name=""/>
        <dsp:cNvSpPr/>
      </dsp:nvSpPr>
      <dsp:spPr>
        <a:xfrm>
          <a:off x="624" y="1926591"/>
          <a:ext cx="2435978" cy="1461587"/>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CO" sz="1600" kern="1200" dirty="0"/>
            <a:t>Facilito el acceso a la información pública, completa, veraz, oportuna y comprensible a través de los medios destinados para ello</a:t>
          </a:r>
        </a:p>
      </dsp:txBody>
      <dsp:txXfrm>
        <a:off x="624" y="1926591"/>
        <a:ext cx="2435978" cy="1461587"/>
      </dsp:txXfrm>
    </dsp:sp>
    <dsp:sp modelId="{9F6FBA0B-48D0-4FC5-B46F-01DF4178FC65}">
      <dsp:nvSpPr>
        <dsp:cNvPr id="0" name=""/>
        <dsp:cNvSpPr/>
      </dsp:nvSpPr>
      <dsp:spPr>
        <a:xfrm>
          <a:off x="2680201" y="1926591"/>
          <a:ext cx="2435978" cy="1461587"/>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CO" sz="1600" kern="1200" dirty="0"/>
            <a:t>Denuncio las faltas, delitos o violaciones de derechos de los que tengo conocimiento en el ejercicio de mi cargo, </a:t>
          </a:r>
          <a:r>
            <a:rPr lang="es-CO" sz="1600" b="1" kern="1200" dirty="0"/>
            <a:t>siempre</a:t>
          </a:r>
          <a:r>
            <a:rPr lang="es-CO" sz="1600" kern="1200" dirty="0"/>
            <a:t>.</a:t>
          </a:r>
        </a:p>
      </dsp:txBody>
      <dsp:txXfrm>
        <a:off x="2680201" y="1926591"/>
        <a:ext cx="2435978" cy="1461587"/>
      </dsp:txXfrm>
    </dsp:sp>
    <dsp:sp modelId="{CCB027E9-57F6-4F16-B448-ADD6E780570F}">
      <dsp:nvSpPr>
        <dsp:cNvPr id="0" name=""/>
        <dsp:cNvSpPr/>
      </dsp:nvSpPr>
      <dsp:spPr>
        <a:xfrm>
          <a:off x="1340413" y="3631776"/>
          <a:ext cx="2435978" cy="1461587"/>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CO" sz="1600" kern="1200" dirty="0"/>
            <a:t>Apoyo y promuevo los espacios de participación para que los ciudadanos hagan parte de la toma de decisiones que los afecten relacionadas con mi cargo o labor</a:t>
          </a:r>
        </a:p>
      </dsp:txBody>
      <dsp:txXfrm>
        <a:off x="1340413" y="3631776"/>
        <a:ext cx="2435978" cy="146158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D2EE23-C45C-425E-9705-9AFC28980B8A}">
      <dsp:nvSpPr>
        <dsp:cNvPr id="0" name=""/>
        <dsp:cNvSpPr/>
      </dsp:nvSpPr>
      <dsp:spPr>
        <a:xfrm>
          <a:off x="0" y="771"/>
          <a:ext cx="6614947" cy="1065979"/>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buFont typeface="Wingdings" panose="05000000000000000000" pitchFamily="2" charset="2"/>
            <a:buChar char=""/>
          </a:pPr>
          <a:r>
            <a:rPr lang="es-CO" sz="1600" i="1" kern="1200" dirty="0"/>
            <a:t>Atiendo con amabilidad, igualdad y equidad a todas las personas en cualquier situación a través de mis palabras, gestos y actitudes, sin importar su condición social, económica, religiosa, étnica o de cualquier otro orden. </a:t>
          </a:r>
          <a:r>
            <a:rPr lang="es-CO" sz="1600" b="1" i="1" kern="1200" dirty="0"/>
            <a:t>Soy amable todos los días, esa es la clave, siempre.</a:t>
          </a:r>
          <a:endParaRPr lang="es-CO" sz="1600" kern="1200" dirty="0"/>
        </a:p>
      </dsp:txBody>
      <dsp:txXfrm>
        <a:off x="52037" y="52808"/>
        <a:ext cx="6510873" cy="961905"/>
      </dsp:txXfrm>
    </dsp:sp>
    <dsp:sp modelId="{4FF6622F-1061-436D-8F00-37ADA9277FD1}">
      <dsp:nvSpPr>
        <dsp:cNvPr id="0" name=""/>
        <dsp:cNvSpPr/>
      </dsp:nvSpPr>
      <dsp:spPr>
        <a:xfrm>
          <a:off x="0" y="1080138"/>
          <a:ext cx="6614947" cy="1065979"/>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CO" sz="1600" i="1" kern="1200" dirty="0"/>
            <a:t>Estoy abierto al diálogo y a la compresión a pesar de perspectivas y opiniones distintas a las mías. No hay nada que no se pueda solucionar hablando y escuchando al otro.</a:t>
          </a:r>
          <a:endParaRPr lang="es-CO" sz="1600" kern="1200" dirty="0"/>
        </a:p>
      </dsp:txBody>
      <dsp:txXfrm>
        <a:off x="52037" y="1132175"/>
        <a:ext cx="6510873" cy="96190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3AD40F-4974-4C3D-9017-4B84BF808680}">
      <dsp:nvSpPr>
        <dsp:cNvPr id="0" name=""/>
        <dsp:cNvSpPr/>
      </dsp:nvSpPr>
      <dsp:spPr>
        <a:xfrm>
          <a:off x="38932" y="0"/>
          <a:ext cx="1979962" cy="2411537"/>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buFont typeface="Wingdings" panose="05000000000000000000" pitchFamily="2" charset="2"/>
            <a:buChar char=""/>
          </a:pPr>
          <a:r>
            <a:rPr lang="es-CO" sz="1600" i="1" kern="1200" dirty="0"/>
            <a:t>Nunca actuó de manera discriminatoria, grosera o hiriente,</a:t>
          </a:r>
          <a:r>
            <a:rPr lang="es-CO" sz="1600" b="1" i="1" kern="1200" dirty="0"/>
            <a:t> bajo ninguna circunstancia. </a:t>
          </a:r>
          <a:endParaRPr lang="es-CO" sz="1600" kern="1200" dirty="0"/>
        </a:p>
      </dsp:txBody>
      <dsp:txXfrm>
        <a:off x="96923" y="57991"/>
        <a:ext cx="1863980" cy="2295555"/>
      </dsp:txXfrm>
    </dsp:sp>
    <dsp:sp modelId="{FCE7D641-D4A6-45B0-B765-9778132DF5F1}">
      <dsp:nvSpPr>
        <dsp:cNvPr id="0" name=""/>
        <dsp:cNvSpPr/>
      </dsp:nvSpPr>
      <dsp:spPr>
        <a:xfrm>
          <a:off x="2317492" y="0"/>
          <a:ext cx="1979962" cy="2411537"/>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CO" sz="1600" i="1" kern="1200" dirty="0"/>
            <a:t>Jamás baso mis decisiones en presunciones, estereotipos, o perjuicios. </a:t>
          </a:r>
          <a:endParaRPr lang="es-CO" sz="1600" kern="1200" dirty="0"/>
        </a:p>
      </dsp:txBody>
      <dsp:txXfrm>
        <a:off x="2375483" y="57991"/>
        <a:ext cx="1863980" cy="2295555"/>
      </dsp:txXfrm>
    </dsp:sp>
    <dsp:sp modelId="{4C1DD23A-7623-44B4-8599-B8267E453C8A}">
      <dsp:nvSpPr>
        <dsp:cNvPr id="0" name=""/>
        <dsp:cNvSpPr/>
      </dsp:nvSpPr>
      <dsp:spPr>
        <a:xfrm>
          <a:off x="4630088" y="0"/>
          <a:ext cx="1979962" cy="2411537"/>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CO" sz="1600" i="1" kern="1200" dirty="0"/>
            <a:t>No agredo, ignoro o maltrato de ninguna manera a los ciudadanos ni a otros servidores públicos.</a:t>
          </a:r>
          <a:endParaRPr lang="es-CO" sz="1600" kern="1200" dirty="0"/>
        </a:p>
      </dsp:txBody>
      <dsp:txXfrm>
        <a:off x="4688079" y="57991"/>
        <a:ext cx="1863980" cy="229555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030220-EB3F-4595-91D6-CA79FD995820}">
      <dsp:nvSpPr>
        <dsp:cNvPr id="0" name=""/>
        <dsp:cNvSpPr/>
      </dsp:nvSpPr>
      <dsp:spPr>
        <a:xfrm>
          <a:off x="-3295519" y="-506953"/>
          <a:ext cx="3929916" cy="3929916"/>
        </a:xfrm>
        <a:prstGeom prst="blockArc">
          <a:avLst>
            <a:gd name="adj1" fmla="val 18900000"/>
            <a:gd name="adj2" fmla="val 2700000"/>
            <a:gd name="adj3" fmla="val 550"/>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589DF8-7D78-4D57-8E51-49A8B8E2C434}">
      <dsp:nvSpPr>
        <dsp:cNvPr id="0" name=""/>
        <dsp:cNvSpPr/>
      </dsp:nvSpPr>
      <dsp:spPr>
        <a:xfrm>
          <a:off x="278456" y="182192"/>
          <a:ext cx="8112669" cy="364617"/>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9415" tIns="40640" rIns="40640" bIns="40640" numCol="1" spcCol="1270" anchor="ctr" anchorCtr="0">
          <a:noAutofit/>
        </a:bodyPr>
        <a:lstStyle/>
        <a:p>
          <a:pPr lvl="0" algn="l" defTabSz="711200">
            <a:lnSpc>
              <a:spcPct val="90000"/>
            </a:lnSpc>
            <a:spcBef>
              <a:spcPct val="0"/>
            </a:spcBef>
            <a:spcAft>
              <a:spcPct val="35000"/>
            </a:spcAft>
            <a:buFont typeface="Wingdings" panose="05000000000000000000" pitchFamily="2" charset="2"/>
            <a:buChar char=""/>
          </a:pPr>
          <a:r>
            <a:rPr lang="es-CO" sz="1600" kern="1200" dirty="0"/>
            <a:t>Asumo mi papel como servidor público, entendiendo el valor de los compromisos y responsabilidades que he adquirido frente a la ciudadanía y al país.</a:t>
          </a:r>
        </a:p>
      </dsp:txBody>
      <dsp:txXfrm>
        <a:off x="278456" y="182192"/>
        <a:ext cx="8112669" cy="364617"/>
      </dsp:txXfrm>
    </dsp:sp>
    <dsp:sp modelId="{E2CD40B0-9C4C-4878-8625-B292A69DA49C}">
      <dsp:nvSpPr>
        <dsp:cNvPr id="0" name=""/>
        <dsp:cNvSpPr/>
      </dsp:nvSpPr>
      <dsp:spPr>
        <a:xfrm>
          <a:off x="50570" y="136615"/>
          <a:ext cx="455772" cy="455772"/>
        </a:xfrm>
        <a:prstGeom prst="ellipse">
          <a:avLst/>
        </a:prstGeom>
        <a:blipFill rotWithShape="0">
          <a:blip xmlns:r="http://schemas.openxmlformats.org/officeDocument/2006/relationships" r:embed="rId1"/>
          <a:stretch>
            <a:fillRect/>
          </a:stretch>
        </a:blip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68F120-05F7-440E-A60C-C2F5778F4504}">
      <dsp:nvSpPr>
        <dsp:cNvPr id="0" name=""/>
        <dsp:cNvSpPr/>
      </dsp:nvSpPr>
      <dsp:spPr>
        <a:xfrm>
          <a:off x="539731" y="728943"/>
          <a:ext cx="7851395" cy="364617"/>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9415" tIns="35560" rIns="35560" bIns="35560" numCol="1" spcCol="1270" anchor="ctr" anchorCtr="0">
          <a:noAutofit/>
        </a:bodyPr>
        <a:lstStyle/>
        <a:p>
          <a:pPr lvl="0" algn="l" defTabSz="622300">
            <a:lnSpc>
              <a:spcPct val="90000"/>
            </a:lnSpc>
            <a:spcBef>
              <a:spcPct val="0"/>
            </a:spcBef>
            <a:spcAft>
              <a:spcPct val="35000"/>
            </a:spcAft>
          </a:pPr>
          <a:r>
            <a:rPr lang="es-CO" sz="1400" kern="1200" dirty="0"/>
            <a:t>Siempre estoy dispuesto a ponerme en los zapatos de las personas. Entender su contexto, necesidades y requerimientos es el fundamento de mi servicio y labor.</a:t>
          </a:r>
        </a:p>
      </dsp:txBody>
      <dsp:txXfrm>
        <a:off x="539731" y="728943"/>
        <a:ext cx="7851395" cy="364617"/>
      </dsp:txXfrm>
    </dsp:sp>
    <dsp:sp modelId="{043B630E-3763-4F34-B113-5083FF28A9E2}">
      <dsp:nvSpPr>
        <dsp:cNvPr id="0" name=""/>
        <dsp:cNvSpPr/>
      </dsp:nvSpPr>
      <dsp:spPr>
        <a:xfrm>
          <a:off x="311845" y="683366"/>
          <a:ext cx="455772" cy="455772"/>
        </a:xfrm>
        <a:prstGeom prst="ellipse">
          <a:avLst/>
        </a:prstGeom>
        <a:blipFill rotWithShape="0">
          <a:blip xmlns:r="http://schemas.openxmlformats.org/officeDocument/2006/relationships" r:embed="rId1"/>
          <a:stretch>
            <a:fillRect/>
          </a:stretch>
        </a:blip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9A6374-E863-4097-ABF6-6AB61AA507EA}">
      <dsp:nvSpPr>
        <dsp:cNvPr id="0" name=""/>
        <dsp:cNvSpPr/>
      </dsp:nvSpPr>
      <dsp:spPr>
        <a:xfrm>
          <a:off x="619921" y="1275695"/>
          <a:ext cx="7771205" cy="364617"/>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9415" tIns="40640" rIns="40640" bIns="40640" numCol="1" spcCol="1270" anchor="ctr" anchorCtr="0">
          <a:noAutofit/>
        </a:bodyPr>
        <a:lstStyle/>
        <a:p>
          <a:pPr lvl="0" algn="l" defTabSz="711200">
            <a:lnSpc>
              <a:spcPct val="90000"/>
            </a:lnSpc>
            <a:spcBef>
              <a:spcPct val="0"/>
            </a:spcBef>
            <a:spcAft>
              <a:spcPct val="35000"/>
            </a:spcAft>
          </a:pPr>
          <a:r>
            <a:rPr lang="es-CO" sz="1600" kern="1200" dirty="0"/>
            <a:t>Escucho, atiendo y oriento a quien necesite cualquier información o guía en algún asunto público.</a:t>
          </a:r>
        </a:p>
      </dsp:txBody>
      <dsp:txXfrm>
        <a:off x="619921" y="1275695"/>
        <a:ext cx="7771205" cy="364617"/>
      </dsp:txXfrm>
    </dsp:sp>
    <dsp:sp modelId="{22D80A5A-60AC-4227-A24A-53C92B2AE234}">
      <dsp:nvSpPr>
        <dsp:cNvPr id="0" name=""/>
        <dsp:cNvSpPr/>
      </dsp:nvSpPr>
      <dsp:spPr>
        <a:xfrm>
          <a:off x="392035" y="1230118"/>
          <a:ext cx="455772" cy="455772"/>
        </a:xfrm>
        <a:prstGeom prst="ellipse">
          <a:avLst/>
        </a:prstGeom>
        <a:blipFill rotWithShape="0">
          <a:blip xmlns:r="http://schemas.openxmlformats.org/officeDocument/2006/relationships" r:embed="rId1"/>
          <a:stretch>
            <a:fillRect/>
          </a:stretch>
        </a:blip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D59F2C-28A6-4BF4-9197-4EC41E54DE5B}">
      <dsp:nvSpPr>
        <dsp:cNvPr id="0" name=""/>
        <dsp:cNvSpPr/>
      </dsp:nvSpPr>
      <dsp:spPr>
        <a:xfrm>
          <a:off x="539731" y="1822447"/>
          <a:ext cx="7851395" cy="364617"/>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9415" tIns="40640" rIns="40640" bIns="40640" numCol="1" spcCol="1270" anchor="ctr" anchorCtr="0">
          <a:noAutofit/>
        </a:bodyPr>
        <a:lstStyle/>
        <a:p>
          <a:pPr lvl="0" algn="l" defTabSz="711200">
            <a:lnSpc>
              <a:spcPct val="90000"/>
            </a:lnSpc>
            <a:spcBef>
              <a:spcPct val="0"/>
            </a:spcBef>
            <a:spcAft>
              <a:spcPct val="35000"/>
            </a:spcAft>
            <a:buFont typeface="Wingdings" panose="05000000000000000000" pitchFamily="2" charset="2"/>
            <a:buChar char=""/>
          </a:pPr>
          <a:r>
            <a:rPr lang="es-CO" sz="1600" kern="1200" dirty="0"/>
            <a:t>Estoy atento siempre que interactuó con otras personas, </a:t>
          </a:r>
          <a:r>
            <a:rPr lang="es-CO" sz="1600" b="1" kern="1200" dirty="0"/>
            <a:t>sin distracciones de ningún tipo</a:t>
          </a:r>
          <a:r>
            <a:rPr lang="es-CO" sz="1400" kern="1200" dirty="0"/>
            <a:t>. </a:t>
          </a:r>
        </a:p>
      </dsp:txBody>
      <dsp:txXfrm>
        <a:off x="539731" y="1822447"/>
        <a:ext cx="7851395" cy="364617"/>
      </dsp:txXfrm>
    </dsp:sp>
    <dsp:sp modelId="{CFC2C578-B68A-4DA0-A8E6-E7ECA809030E}">
      <dsp:nvSpPr>
        <dsp:cNvPr id="0" name=""/>
        <dsp:cNvSpPr/>
      </dsp:nvSpPr>
      <dsp:spPr>
        <a:xfrm>
          <a:off x="311845" y="1776870"/>
          <a:ext cx="455772" cy="455772"/>
        </a:xfrm>
        <a:prstGeom prst="ellipse">
          <a:avLst/>
        </a:prstGeom>
        <a:blipFill rotWithShape="0">
          <a:blip xmlns:r="http://schemas.openxmlformats.org/officeDocument/2006/relationships" r:embed="rId1"/>
          <a:stretch>
            <a:fillRect/>
          </a:stretch>
        </a:blip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EF3E95-9396-4E5B-ACB9-8695BA479FDF}">
      <dsp:nvSpPr>
        <dsp:cNvPr id="0" name=""/>
        <dsp:cNvSpPr/>
      </dsp:nvSpPr>
      <dsp:spPr>
        <a:xfrm>
          <a:off x="278456" y="2369198"/>
          <a:ext cx="8112669" cy="364617"/>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9415" tIns="45720" rIns="45720" bIns="45720" numCol="1" spcCol="1270" anchor="ctr" anchorCtr="0">
          <a:noAutofit/>
        </a:bodyPr>
        <a:lstStyle/>
        <a:p>
          <a:pPr lvl="0" algn="l" defTabSz="800100">
            <a:lnSpc>
              <a:spcPct val="90000"/>
            </a:lnSpc>
            <a:spcBef>
              <a:spcPct val="0"/>
            </a:spcBef>
            <a:spcAft>
              <a:spcPct val="35000"/>
            </a:spcAft>
          </a:pPr>
          <a:r>
            <a:rPr lang="es-CO" sz="1800" kern="1200" dirty="0"/>
            <a:t>Presto un servicio ágil, amable y de calidad. </a:t>
          </a:r>
        </a:p>
      </dsp:txBody>
      <dsp:txXfrm>
        <a:off x="278456" y="2369198"/>
        <a:ext cx="8112669" cy="364617"/>
      </dsp:txXfrm>
    </dsp:sp>
    <dsp:sp modelId="{0E689CF0-EE26-45B4-98DA-A7EF46BF18F3}">
      <dsp:nvSpPr>
        <dsp:cNvPr id="0" name=""/>
        <dsp:cNvSpPr/>
      </dsp:nvSpPr>
      <dsp:spPr>
        <a:xfrm>
          <a:off x="50570" y="2323621"/>
          <a:ext cx="455772" cy="455772"/>
        </a:xfrm>
        <a:prstGeom prst="ellipse">
          <a:avLst/>
        </a:prstGeom>
        <a:blipFill rotWithShape="0">
          <a:blip xmlns:r="http://schemas.openxmlformats.org/officeDocument/2006/relationships" r:embed="rId1"/>
          <a:stretch>
            <a:fillRect/>
          </a:stretch>
        </a:blip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367609-6BD2-42F0-9AE8-DEC6823C0690}">
      <dsp:nvSpPr>
        <dsp:cNvPr id="0" name=""/>
        <dsp:cNvSpPr/>
      </dsp:nvSpPr>
      <dsp:spPr>
        <a:xfrm>
          <a:off x="-2753809" y="-424599"/>
          <a:ext cx="3286403" cy="3286403"/>
        </a:xfrm>
        <a:prstGeom prst="blockArc">
          <a:avLst>
            <a:gd name="adj1" fmla="val 18900000"/>
            <a:gd name="adj2" fmla="val 2700000"/>
            <a:gd name="adj3" fmla="val 657"/>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34C2DC-9AE0-43F4-9D0D-83417279F34D}">
      <dsp:nvSpPr>
        <dsp:cNvPr id="0" name=""/>
        <dsp:cNvSpPr/>
      </dsp:nvSpPr>
      <dsp:spPr>
        <a:xfrm>
          <a:off x="279544" y="187372"/>
          <a:ext cx="8119144" cy="374939"/>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7608" tIns="40640" rIns="40640" bIns="40640" numCol="1" spcCol="1270" anchor="ctr" anchorCtr="0">
          <a:noAutofit/>
        </a:bodyPr>
        <a:lstStyle/>
        <a:p>
          <a:pPr lvl="0" algn="l" defTabSz="711200">
            <a:lnSpc>
              <a:spcPct val="90000"/>
            </a:lnSpc>
            <a:spcBef>
              <a:spcPct val="0"/>
            </a:spcBef>
            <a:spcAft>
              <a:spcPct val="35000"/>
            </a:spcAft>
            <a:buFont typeface="Wingdings" panose="05000000000000000000" pitchFamily="2" charset="2"/>
            <a:buChar char=""/>
          </a:pPr>
          <a:r>
            <a:rPr lang="es-CO" sz="1600" kern="1200" dirty="0"/>
            <a:t>Nunca trabajo con una actitud negativa. No se vale afectar mi trabajo por no ponerle ganas a las cosas.</a:t>
          </a:r>
        </a:p>
      </dsp:txBody>
      <dsp:txXfrm>
        <a:off x="279544" y="187372"/>
        <a:ext cx="8119144" cy="374939"/>
      </dsp:txXfrm>
    </dsp:sp>
    <dsp:sp modelId="{1F8CD037-E9BD-4FF4-8478-FD97AB0867DA}">
      <dsp:nvSpPr>
        <dsp:cNvPr id="0" name=""/>
        <dsp:cNvSpPr/>
      </dsp:nvSpPr>
      <dsp:spPr>
        <a:xfrm>
          <a:off x="45207" y="140504"/>
          <a:ext cx="468674" cy="468674"/>
        </a:xfrm>
        <a:prstGeom prst="mathMultiply">
          <a:avLst/>
        </a:prstGeom>
        <a:blipFill rotWithShape="0">
          <a:blip xmlns:r="http://schemas.openxmlformats.org/officeDocument/2006/relationships" r:embed="rId1"/>
          <a:stretch>
            <a:fillRect/>
          </a:stretch>
        </a:blip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786DB1-7A3C-4831-A84F-11D55BA2CB21}">
      <dsp:nvSpPr>
        <dsp:cNvPr id="0" name=""/>
        <dsp:cNvSpPr/>
      </dsp:nvSpPr>
      <dsp:spPr>
        <a:xfrm>
          <a:off x="494506" y="749879"/>
          <a:ext cx="7904182" cy="374939"/>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7608" tIns="40640" rIns="40640" bIns="40640" numCol="1" spcCol="1270" anchor="ctr" anchorCtr="0">
          <a:noAutofit/>
        </a:bodyPr>
        <a:lstStyle/>
        <a:p>
          <a:pPr lvl="0" algn="l" defTabSz="711200">
            <a:lnSpc>
              <a:spcPct val="90000"/>
            </a:lnSpc>
            <a:spcBef>
              <a:spcPct val="0"/>
            </a:spcBef>
            <a:spcAft>
              <a:spcPct val="35000"/>
            </a:spcAft>
          </a:pPr>
          <a:r>
            <a:rPr lang="es-CO" sz="1600" kern="1200" dirty="0"/>
            <a:t>No llego nunca a pensar que mi trabajo como servidor es un “favor” que le hago a la ciudadanía. Es un compromiso y un orgullo</a:t>
          </a:r>
        </a:p>
      </dsp:txBody>
      <dsp:txXfrm>
        <a:off x="494506" y="749879"/>
        <a:ext cx="7904182" cy="374939"/>
      </dsp:txXfrm>
    </dsp:sp>
    <dsp:sp modelId="{6944B7B4-A275-49EA-8002-3AA96F2CE068}">
      <dsp:nvSpPr>
        <dsp:cNvPr id="0" name=""/>
        <dsp:cNvSpPr/>
      </dsp:nvSpPr>
      <dsp:spPr>
        <a:xfrm>
          <a:off x="260168" y="703011"/>
          <a:ext cx="468674" cy="468674"/>
        </a:xfrm>
        <a:prstGeom prst="ellipse">
          <a:avLst/>
        </a:prstGeom>
        <a:blipFill rotWithShape="0">
          <a:blip xmlns:r="http://schemas.openxmlformats.org/officeDocument/2006/relationships" r:embed="rId1"/>
          <a:stretch>
            <a:fillRect/>
          </a:stretch>
        </a:blip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1F9724-401D-4606-9BD1-543EA2B06976}">
      <dsp:nvSpPr>
        <dsp:cNvPr id="0" name=""/>
        <dsp:cNvSpPr/>
      </dsp:nvSpPr>
      <dsp:spPr>
        <a:xfrm>
          <a:off x="494506" y="1312386"/>
          <a:ext cx="7904182" cy="374939"/>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7608" tIns="48260" rIns="48260" bIns="48260" numCol="1" spcCol="1270" anchor="ctr" anchorCtr="0">
          <a:noAutofit/>
        </a:bodyPr>
        <a:lstStyle/>
        <a:p>
          <a:pPr lvl="0" algn="l" defTabSz="844550">
            <a:lnSpc>
              <a:spcPct val="90000"/>
            </a:lnSpc>
            <a:spcBef>
              <a:spcPct val="0"/>
            </a:spcBef>
            <a:spcAft>
              <a:spcPct val="35000"/>
            </a:spcAft>
          </a:pPr>
          <a:r>
            <a:rPr lang="es-CO" sz="1900" kern="1200" dirty="0"/>
            <a:t>No asumo que mi trabajo como servido es irrelevante para la sociedad. </a:t>
          </a:r>
        </a:p>
      </dsp:txBody>
      <dsp:txXfrm>
        <a:off x="494506" y="1312386"/>
        <a:ext cx="7904182" cy="374939"/>
      </dsp:txXfrm>
    </dsp:sp>
    <dsp:sp modelId="{66A6252C-61D7-45C8-9EB1-83C29D5BF101}">
      <dsp:nvSpPr>
        <dsp:cNvPr id="0" name=""/>
        <dsp:cNvSpPr/>
      </dsp:nvSpPr>
      <dsp:spPr>
        <a:xfrm>
          <a:off x="260168" y="1265518"/>
          <a:ext cx="468674" cy="468674"/>
        </a:xfrm>
        <a:prstGeom prst="ellipse">
          <a:avLst/>
        </a:prstGeom>
        <a:blipFill rotWithShape="0">
          <a:blip xmlns:r="http://schemas.openxmlformats.org/officeDocument/2006/relationships" r:embed="rId1"/>
          <a:stretch>
            <a:fillRect/>
          </a:stretch>
        </a:blip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FB6F37-1B93-4567-B65B-3B03A4320AF2}">
      <dsp:nvSpPr>
        <dsp:cNvPr id="0" name=""/>
        <dsp:cNvSpPr/>
      </dsp:nvSpPr>
      <dsp:spPr>
        <a:xfrm>
          <a:off x="279544" y="1874893"/>
          <a:ext cx="8119144" cy="374939"/>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7608" tIns="48260" rIns="48260" bIns="48260" numCol="1" spcCol="1270" anchor="ctr" anchorCtr="0">
          <a:noAutofit/>
        </a:bodyPr>
        <a:lstStyle/>
        <a:p>
          <a:pPr lvl="0" algn="l" defTabSz="844550">
            <a:lnSpc>
              <a:spcPct val="90000"/>
            </a:lnSpc>
            <a:spcBef>
              <a:spcPct val="0"/>
            </a:spcBef>
            <a:spcAft>
              <a:spcPct val="35000"/>
            </a:spcAft>
          </a:pPr>
          <a:r>
            <a:rPr lang="es-CO" sz="1900" kern="1200"/>
            <a:t>Jamás ignoro a un ciudadano y sus inquietudes</a:t>
          </a:r>
        </a:p>
      </dsp:txBody>
      <dsp:txXfrm>
        <a:off x="279544" y="1874893"/>
        <a:ext cx="8119144" cy="374939"/>
      </dsp:txXfrm>
    </dsp:sp>
    <dsp:sp modelId="{3C194B8B-DD27-4B18-A1F8-5FB5E6416AD1}">
      <dsp:nvSpPr>
        <dsp:cNvPr id="0" name=""/>
        <dsp:cNvSpPr/>
      </dsp:nvSpPr>
      <dsp:spPr>
        <a:xfrm>
          <a:off x="45207" y="1828025"/>
          <a:ext cx="468674" cy="468674"/>
        </a:xfrm>
        <a:prstGeom prst="ellipse">
          <a:avLst/>
        </a:prstGeom>
        <a:blipFill rotWithShape="0">
          <a:blip xmlns:r="http://schemas.openxmlformats.org/officeDocument/2006/relationships" r:embed="rId1"/>
          <a:stretch>
            <a:fillRect/>
          </a:stretch>
        </a:blip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949717-628F-428E-AFE9-6FCF9B74D7CC}">
      <dsp:nvSpPr>
        <dsp:cNvPr id="0" name=""/>
        <dsp:cNvSpPr/>
      </dsp:nvSpPr>
      <dsp:spPr>
        <a:xfrm>
          <a:off x="0" y="2892895"/>
          <a:ext cx="4231859" cy="632894"/>
        </a:xfrm>
        <a:prstGeom prst="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CO" sz="1400" kern="1200" dirty="0"/>
            <a:t>Siempre soy proactivo comunicando a tiempo propuestas para mejorar continuamente mi labor y la de mis compañeros de trabajo</a:t>
          </a:r>
        </a:p>
      </dsp:txBody>
      <dsp:txXfrm>
        <a:off x="0" y="2892895"/>
        <a:ext cx="4231859" cy="632894"/>
      </dsp:txXfrm>
    </dsp:sp>
    <dsp:sp modelId="{2C05A8A4-BB84-4672-AC12-79443C8F5BF5}">
      <dsp:nvSpPr>
        <dsp:cNvPr id="0" name=""/>
        <dsp:cNvSpPr/>
      </dsp:nvSpPr>
      <dsp:spPr>
        <a:xfrm rot="10800000">
          <a:off x="0" y="1928996"/>
          <a:ext cx="4231859" cy="973392"/>
        </a:xfrm>
        <a:prstGeom prst="upArrowCallou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CO" sz="1400" kern="1200" dirty="0"/>
            <a:t>Aseguro la calidad en cada uno de los productos que entrego bajo los estándares del servicio público.</a:t>
          </a:r>
          <a:r>
            <a:rPr lang="es-CO" sz="1400" b="1" kern="1200" dirty="0"/>
            <a:t> No se valen cosas a medias.</a:t>
          </a:r>
          <a:endParaRPr lang="es-CO" sz="1400" kern="1200" dirty="0"/>
        </a:p>
      </dsp:txBody>
      <dsp:txXfrm rot="10800000">
        <a:off x="0" y="1928996"/>
        <a:ext cx="4231859" cy="632481"/>
      </dsp:txXfrm>
    </dsp:sp>
    <dsp:sp modelId="{FDFD6F99-856B-4634-9CAE-9762ABAA404D}">
      <dsp:nvSpPr>
        <dsp:cNvPr id="0" name=""/>
        <dsp:cNvSpPr/>
      </dsp:nvSpPr>
      <dsp:spPr>
        <a:xfrm rot="10800000">
          <a:off x="0" y="965097"/>
          <a:ext cx="4231859" cy="973392"/>
        </a:xfrm>
        <a:prstGeom prst="upArrowCallou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CO" sz="1400" kern="1200" dirty="0"/>
            <a:t>Cumplo con los tiempos estipulados para el logro de cada obligación laboral. A fin de cuentas, el tiempo de todos es oro.</a:t>
          </a:r>
        </a:p>
      </dsp:txBody>
      <dsp:txXfrm rot="10800000">
        <a:off x="0" y="965097"/>
        <a:ext cx="4231859" cy="632481"/>
      </dsp:txXfrm>
    </dsp:sp>
    <dsp:sp modelId="{ED06490B-7A8C-4833-9529-27DFD7BF9E71}">
      <dsp:nvSpPr>
        <dsp:cNvPr id="0" name=""/>
        <dsp:cNvSpPr/>
      </dsp:nvSpPr>
      <dsp:spPr>
        <a:xfrm rot="10800000">
          <a:off x="0" y="1199"/>
          <a:ext cx="4231859" cy="973392"/>
        </a:xfrm>
        <a:prstGeom prst="upArrowCallou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buFont typeface="Wingdings" panose="05000000000000000000" pitchFamily="2" charset="2"/>
            <a:buChar char=""/>
          </a:pPr>
          <a:r>
            <a:rPr lang="es-CO" sz="1400" kern="1200" dirty="0"/>
            <a:t>Uso responsablemente los recursos públicos para cumplir con mis obligaciones. </a:t>
          </a:r>
          <a:r>
            <a:rPr lang="es-CO" sz="1400" b="1" kern="1200" dirty="0"/>
            <a:t>Lo público es de todos y no se desperdicia</a:t>
          </a:r>
          <a:r>
            <a:rPr lang="es-CO" sz="1400" kern="1200" dirty="0"/>
            <a:t>.</a:t>
          </a:r>
        </a:p>
      </dsp:txBody>
      <dsp:txXfrm rot="10800000">
        <a:off x="0" y="1199"/>
        <a:ext cx="4231859" cy="632481"/>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xmlns="">
        <a:lvl1pPr>
          <a:lnSpc>
            <a:spcPct val="100000"/>
          </a:lnSpc>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layout1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xmlns="">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7.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B94A570-D5D6-4C99-B6B7-12792E1D686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xmlns="" id="{FC3F0035-35EA-47CE-A223-2B37D73769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xmlns="" id="{8D1DBE0A-8787-4E21-8DBF-75F015C626ED}"/>
              </a:ext>
            </a:extLst>
          </p:cNvPr>
          <p:cNvSpPr>
            <a:spLocks noGrp="1"/>
          </p:cNvSpPr>
          <p:nvPr>
            <p:ph type="dt" sz="half" idx="10"/>
          </p:nvPr>
        </p:nvSpPr>
        <p:spPr/>
        <p:txBody>
          <a:bodyPr/>
          <a:lstStyle/>
          <a:p>
            <a:fld id="{E9598F40-8989-4D4F-A19E-05897DDF6B4F}" type="datetimeFigureOut">
              <a:rPr lang="es-CO" smtClean="0"/>
              <a:t>20/09/2023</a:t>
            </a:fld>
            <a:endParaRPr lang="es-CO"/>
          </a:p>
        </p:txBody>
      </p:sp>
      <p:sp>
        <p:nvSpPr>
          <p:cNvPr id="5" name="Marcador de pie de página 4">
            <a:extLst>
              <a:ext uri="{FF2B5EF4-FFF2-40B4-BE49-F238E27FC236}">
                <a16:creationId xmlns:a16="http://schemas.microsoft.com/office/drawing/2014/main" xmlns="" id="{B191D1B7-75EA-4600-A901-884963D4CF2E}"/>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xmlns="" id="{F3CA4827-9E9C-4AA5-89A0-5A5CDB93BF6A}"/>
              </a:ext>
            </a:extLst>
          </p:cNvPr>
          <p:cNvSpPr>
            <a:spLocks noGrp="1"/>
          </p:cNvSpPr>
          <p:nvPr>
            <p:ph type="sldNum" sz="quarter" idx="12"/>
          </p:nvPr>
        </p:nvSpPr>
        <p:spPr/>
        <p:txBody>
          <a:bodyPr/>
          <a:lstStyle/>
          <a:p>
            <a:fld id="{E26F3350-08E6-4345-A552-9FD427516C93}" type="slidenum">
              <a:rPr lang="es-CO" smtClean="0"/>
              <a:t>‹Nº›</a:t>
            </a:fld>
            <a:endParaRPr lang="es-CO"/>
          </a:p>
        </p:txBody>
      </p:sp>
    </p:spTree>
    <p:extLst>
      <p:ext uri="{BB962C8B-B14F-4D97-AF65-F5344CB8AC3E}">
        <p14:creationId xmlns:p14="http://schemas.microsoft.com/office/powerpoint/2010/main" val="4241926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0574467-BABC-4D5E-952D-78168D9C5702}"/>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xmlns="" id="{0E97D03E-3443-4C8B-969F-89BE3E95F02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xmlns="" id="{AF3CBB0A-4C42-40D8-9765-ADA8D1364FE1}"/>
              </a:ext>
            </a:extLst>
          </p:cNvPr>
          <p:cNvSpPr>
            <a:spLocks noGrp="1"/>
          </p:cNvSpPr>
          <p:nvPr>
            <p:ph type="dt" sz="half" idx="10"/>
          </p:nvPr>
        </p:nvSpPr>
        <p:spPr/>
        <p:txBody>
          <a:bodyPr/>
          <a:lstStyle/>
          <a:p>
            <a:fld id="{E9598F40-8989-4D4F-A19E-05897DDF6B4F}" type="datetimeFigureOut">
              <a:rPr lang="es-CO" smtClean="0"/>
              <a:t>20/09/2023</a:t>
            </a:fld>
            <a:endParaRPr lang="es-CO"/>
          </a:p>
        </p:txBody>
      </p:sp>
      <p:sp>
        <p:nvSpPr>
          <p:cNvPr id="5" name="Marcador de pie de página 4">
            <a:extLst>
              <a:ext uri="{FF2B5EF4-FFF2-40B4-BE49-F238E27FC236}">
                <a16:creationId xmlns:a16="http://schemas.microsoft.com/office/drawing/2014/main" xmlns="" id="{B6D625A8-AFE0-4B3D-98EB-D287D7C334F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xmlns="" id="{D7D3076D-332A-46A6-8027-FF01842F4F9A}"/>
              </a:ext>
            </a:extLst>
          </p:cNvPr>
          <p:cNvSpPr>
            <a:spLocks noGrp="1"/>
          </p:cNvSpPr>
          <p:nvPr>
            <p:ph type="sldNum" sz="quarter" idx="12"/>
          </p:nvPr>
        </p:nvSpPr>
        <p:spPr/>
        <p:txBody>
          <a:bodyPr/>
          <a:lstStyle/>
          <a:p>
            <a:fld id="{E26F3350-08E6-4345-A552-9FD427516C93}" type="slidenum">
              <a:rPr lang="es-CO" smtClean="0"/>
              <a:t>‹Nº›</a:t>
            </a:fld>
            <a:endParaRPr lang="es-CO"/>
          </a:p>
        </p:txBody>
      </p:sp>
    </p:spTree>
    <p:extLst>
      <p:ext uri="{BB962C8B-B14F-4D97-AF65-F5344CB8AC3E}">
        <p14:creationId xmlns:p14="http://schemas.microsoft.com/office/powerpoint/2010/main" val="2591793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724B9CFE-756C-4EC2-9760-72A7B32438A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xmlns="" id="{B586562A-C327-47D3-B254-06D26720ECB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xmlns="" id="{C3893BFC-8C97-4485-A98C-EB405BFB602D}"/>
              </a:ext>
            </a:extLst>
          </p:cNvPr>
          <p:cNvSpPr>
            <a:spLocks noGrp="1"/>
          </p:cNvSpPr>
          <p:nvPr>
            <p:ph type="dt" sz="half" idx="10"/>
          </p:nvPr>
        </p:nvSpPr>
        <p:spPr/>
        <p:txBody>
          <a:bodyPr/>
          <a:lstStyle/>
          <a:p>
            <a:fld id="{E9598F40-8989-4D4F-A19E-05897DDF6B4F}" type="datetimeFigureOut">
              <a:rPr lang="es-CO" smtClean="0"/>
              <a:t>20/09/2023</a:t>
            </a:fld>
            <a:endParaRPr lang="es-CO"/>
          </a:p>
        </p:txBody>
      </p:sp>
      <p:sp>
        <p:nvSpPr>
          <p:cNvPr id="5" name="Marcador de pie de página 4">
            <a:extLst>
              <a:ext uri="{FF2B5EF4-FFF2-40B4-BE49-F238E27FC236}">
                <a16:creationId xmlns:a16="http://schemas.microsoft.com/office/drawing/2014/main" xmlns="" id="{AB2ECCDD-0FA6-4314-8BAB-F5EC90178A70}"/>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xmlns="" id="{7D4C0AA8-2EFF-4917-AC07-501DD4842945}"/>
              </a:ext>
            </a:extLst>
          </p:cNvPr>
          <p:cNvSpPr>
            <a:spLocks noGrp="1"/>
          </p:cNvSpPr>
          <p:nvPr>
            <p:ph type="sldNum" sz="quarter" idx="12"/>
          </p:nvPr>
        </p:nvSpPr>
        <p:spPr/>
        <p:txBody>
          <a:bodyPr/>
          <a:lstStyle/>
          <a:p>
            <a:fld id="{E26F3350-08E6-4345-A552-9FD427516C93}" type="slidenum">
              <a:rPr lang="es-CO" smtClean="0"/>
              <a:t>‹Nº›</a:t>
            </a:fld>
            <a:endParaRPr lang="es-CO"/>
          </a:p>
        </p:txBody>
      </p:sp>
    </p:spTree>
    <p:extLst>
      <p:ext uri="{BB962C8B-B14F-4D97-AF65-F5344CB8AC3E}">
        <p14:creationId xmlns:p14="http://schemas.microsoft.com/office/powerpoint/2010/main" val="3927622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7B5D9E4-5AE6-400A-8DA4-0284695C2E8D}"/>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xmlns="" id="{4EF0A0BA-E892-41BF-A8AC-ECC140B7E2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xmlns="" id="{D1D6DAFD-2FE5-47E0-BDFD-DECC71CBA02B}"/>
              </a:ext>
            </a:extLst>
          </p:cNvPr>
          <p:cNvSpPr>
            <a:spLocks noGrp="1"/>
          </p:cNvSpPr>
          <p:nvPr>
            <p:ph type="dt" sz="half" idx="10"/>
          </p:nvPr>
        </p:nvSpPr>
        <p:spPr/>
        <p:txBody>
          <a:bodyPr/>
          <a:lstStyle/>
          <a:p>
            <a:fld id="{E9598F40-8989-4D4F-A19E-05897DDF6B4F}" type="datetimeFigureOut">
              <a:rPr lang="es-CO" smtClean="0"/>
              <a:t>20/09/2023</a:t>
            </a:fld>
            <a:endParaRPr lang="es-CO"/>
          </a:p>
        </p:txBody>
      </p:sp>
      <p:sp>
        <p:nvSpPr>
          <p:cNvPr id="5" name="Marcador de pie de página 4">
            <a:extLst>
              <a:ext uri="{FF2B5EF4-FFF2-40B4-BE49-F238E27FC236}">
                <a16:creationId xmlns:a16="http://schemas.microsoft.com/office/drawing/2014/main" xmlns="" id="{0B39F08E-D548-48AA-82FA-CBB4E8962F3F}"/>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xmlns="" id="{2F538D66-02D2-4D87-9AB8-7CDC78FF65D3}"/>
              </a:ext>
            </a:extLst>
          </p:cNvPr>
          <p:cNvSpPr>
            <a:spLocks noGrp="1"/>
          </p:cNvSpPr>
          <p:nvPr>
            <p:ph type="sldNum" sz="quarter" idx="12"/>
          </p:nvPr>
        </p:nvSpPr>
        <p:spPr/>
        <p:txBody>
          <a:bodyPr/>
          <a:lstStyle/>
          <a:p>
            <a:fld id="{E26F3350-08E6-4345-A552-9FD427516C93}" type="slidenum">
              <a:rPr lang="es-CO" smtClean="0"/>
              <a:t>‹Nº›</a:t>
            </a:fld>
            <a:endParaRPr lang="es-CO"/>
          </a:p>
        </p:txBody>
      </p:sp>
    </p:spTree>
    <p:extLst>
      <p:ext uri="{BB962C8B-B14F-4D97-AF65-F5344CB8AC3E}">
        <p14:creationId xmlns:p14="http://schemas.microsoft.com/office/powerpoint/2010/main" val="4057624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286D066-D99B-4F13-894C-2FA96F58DD6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xmlns="" id="{55A7C7D4-14EA-4DC7-A92E-78D820CC06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xmlns="" id="{B9732EDD-F0B4-4EA1-B18E-EF0721C0471D}"/>
              </a:ext>
            </a:extLst>
          </p:cNvPr>
          <p:cNvSpPr>
            <a:spLocks noGrp="1"/>
          </p:cNvSpPr>
          <p:nvPr>
            <p:ph type="dt" sz="half" idx="10"/>
          </p:nvPr>
        </p:nvSpPr>
        <p:spPr/>
        <p:txBody>
          <a:bodyPr/>
          <a:lstStyle/>
          <a:p>
            <a:fld id="{E9598F40-8989-4D4F-A19E-05897DDF6B4F}" type="datetimeFigureOut">
              <a:rPr lang="es-CO" smtClean="0"/>
              <a:t>20/09/2023</a:t>
            </a:fld>
            <a:endParaRPr lang="es-CO"/>
          </a:p>
        </p:txBody>
      </p:sp>
      <p:sp>
        <p:nvSpPr>
          <p:cNvPr id="5" name="Marcador de pie de página 4">
            <a:extLst>
              <a:ext uri="{FF2B5EF4-FFF2-40B4-BE49-F238E27FC236}">
                <a16:creationId xmlns:a16="http://schemas.microsoft.com/office/drawing/2014/main" xmlns="" id="{0F97E2A9-AA8C-4879-8E36-AF09829200C2}"/>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xmlns="" id="{15ED041C-4ED3-41C6-99BB-582635524CF3}"/>
              </a:ext>
            </a:extLst>
          </p:cNvPr>
          <p:cNvSpPr>
            <a:spLocks noGrp="1"/>
          </p:cNvSpPr>
          <p:nvPr>
            <p:ph type="sldNum" sz="quarter" idx="12"/>
          </p:nvPr>
        </p:nvSpPr>
        <p:spPr/>
        <p:txBody>
          <a:bodyPr/>
          <a:lstStyle/>
          <a:p>
            <a:fld id="{E26F3350-08E6-4345-A552-9FD427516C93}" type="slidenum">
              <a:rPr lang="es-CO" smtClean="0"/>
              <a:t>‹Nº›</a:t>
            </a:fld>
            <a:endParaRPr lang="es-CO"/>
          </a:p>
        </p:txBody>
      </p:sp>
    </p:spTree>
    <p:extLst>
      <p:ext uri="{BB962C8B-B14F-4D97-AF65-F5344CB8AC3E}">
        <p14:creationId xmlns:p14="http://schemas.microsoft.com/office/powerpoint/2010/main" val="886446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7C4AFFA-24E1-4BEE-9FD3-8122652FD419}"/>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xmlns="" id="{F8E7B684-07F5-4F5B-82B1-A7DA3246471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xmlns="" id="{E647CC20-3658-46C0-BB4C-9B00C145413D}"/>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xmlns="" id="{DC548DC2-B452-42AC-BCB5-B08267E91D2D}"/>
              </a:ext>
            </a:extLst>
          </p:cNvPr>
          <p:cNvSpPr>
            <a:spLocks noGrp="1"/>
          </p:cNvSpPr>
          <p:nvPr>
            <p:ph type="dt" sz="half" idx="10"/>
          </p:nvPr>
        </p:nvSpPr>
        <p:spPr/>
        <p:txBody>
          <a:bodyPr/>
          <a:lstStyle/>
          <a:p>
            <a:fld id="{E9598F40-8989-4D4F-A19E-05897DDF6B4F}" type="datetimeFigureOut">
              <a:rPr lang="es-CO" smtClean="0"/>
              <a:t>20/09/2023</a:t>
            </a:fld>
            <a:endParaRPr lang="es-CO"/>
          </a:p>
        </p:txBody>
      </p:sp>
      <p:sp>
        <p:nvSpPr>
          <p:cNvPr id="6" name="Marcador de pie de página 5">
            <a:extLst>
              <a:ext uri="{FF2B5EF4-FFF2-40B4-BE49-F238E27FC236}">
                <a16:creationId xmlns:a16="http://schemas.microsoft.com/office/drawing/2014/main" xmlns="" id="{3DA6FDDA-03D3-4065-B553-D73825E7B3B0}"/>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xmlns="" id="{14D854DD-D20E-4D39-9F40-D28D72F25D89}"/>
              </a:ext>
            </a:extLst>
          </p:cNvPr>
          <p:cNvSpPr>
            <a:spLocks noGrp="1"/>
          </p:cNvSpPr>
          <p:nvPr>
            <p:ph type="sldNum" sz="quarter" idx="12"/>
          </p:nvPr>
        </p:nvSpPr>
        <p:spPr/>
        <p:txBody>
          <a:bodyPr/>
          <a:lstStyle/>
          <a:p>
            <a:fld id="{E26F3350-08E6-4345-A552-9FD427516C93}" type="slidenum">
              <a:rPr lang="es-CO" smtClean="0"/>
              <a:t>‹Nº›</a:t>
            </a:fld>
            <a:endParaRPr lang="es-CO"/>
          </a:p>
        </p:txBody>
      </p:sp>
    </p:spTree>
    <p:extLst>
      <p:ext uri="{BB962C8B-B14F-4D97-AF65-F5344CB8AC3E}">
        <p14:creationId xmlns:p14="http://schemas.microsoft.com/office/powerpoint/2010/main" val="2827462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AECD247-0F4D-4FD6-93B1-487EA62CFC67}"/>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xmlns="" id="{A052FC33-97C4-4B15-965F-6F8903489F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xmlns="" id="{52855175-2914-49D8-BFCA-401D5F0A6EE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xmlns="" id="{737BBC37-E809-4FE1-8DA5-60CBC355DF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xmlns="" id="{EAA7BD34-23FC-4E67-A625-A06F7847AD2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xmlns="" id="{ABCD3757-8244-4070-8BC5-9226E8173FC3}"/>
              </a:ext>
            </a:extLst>
          </p:cNvPr>
          <p:cNvSpPr>
            <a:spLocks noGrp="1"/>
          </p:cNvSpPr>
          <p:nvPr>
            <p:ph type="dt" sz="half" idx="10"/>
          </p:nvPr>
        </p:nvSpPr>
        <p:spPr/>
        <p:txBody>
          <a:bodyPr/>
          <a:lstStyle/>
          <a:p>
            <a:fld id="{E9598F40-8989-4D4F-A19E-05897DDF6B4F}" type="datetimeFigureOut">
              <a:rPr lang="es-CO" smtClean="0"/>
              <a:t>20/09/2023</a:t>
            </a:fld>
            <a:endParaRPr lang="es-CO"/>
          </a:p>
        </p:txBody>
      </p:sp>
      <p:sp>
        <p:nvSpPr>
          <p:cNvPr id="8" name="Marcador de pie de página 7">
            <a:extLst>
              <a:ext uri="{FF2B5EF4-FFF2-40B4-BE49-F238E27FC236}">
                <a16:creationId xmlns:a16="http://schemas.microsoft.com/office/drawing/2014/main" xmlns="" id="{89F50585-0FD3-4486-8201-642CE7111AEA}"/>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xmlns="" id="{3E8255D8-0553-46AD-837A-4E487B400EE5}"/>
              </a:ext>
            </a:extLst>
          </p:cNvPr>
          <p:cNvSpPr>
            <a:spLocks noGrp="1"/>
          </p:cNvSpPr>
          <p:nvPr>
            <p:ph type="sldNum" sz="quarter" idx="12"/>
          </p:nvPr>
        </p:nvSpPr>
        <p:spPr/>
        <p:txBody>
          <a:bodyPr/>
          <a:lstStyle/>
          <a:p>
            <a:fld id="{E26F3350-08E6-4345-A552-9FD427516C93}" type="slidenum">
              <a:rPr lang="es-CO" smtClean="0"/>
              <a:t>‹Nº›</a:t>
            </a:fld>
            <a:endParaRPr lang="es-CO"/>
          </a:p>
        </p:txBody>
      </p:sp>
    </p:spTree>
    <p:extLst>
      <p:ext uri="{BB962C8B-B14F-4D97-AF65-F5344CB8AC3E}">
        <p14:creationId xmlns:p14="http://schemas.microsoft.com/office/powerpoint/2010/main" val="3638892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8BDFC8A-28C2-4CC7-9457-DA4A294BBE8F}"/>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xmlns="" id="{C1225FA1-8291-4B55-919B-94FD36C393BB}"/>
              </a:ext>
            </a:extLst>
          </p:cNvPr>
          <p:cNvSpPr>
            <a:spLocks noGrp="1"/>
          </p:cNvSpPr>
          <p:nvPr>
            <p:ph type="dt" sz="half" idx="10"/>
          </p:nvPr>
        </p:nvSpPr>
        <p:spPr/>
        <p:txBody>
          <a:bodyPr/>
          <a:lstStyle/>
          <a:p>
            <a:fld id="{E9598F40-8989-4D4F-A19E-05897DDF6B4F}" type="datetimeFigureOut">
              <a:rPr lang="es-CO" smtClean="0"/>
              <a:t>20/09/2023</a:t>
            </a:fld>
            <a:endParaRPr lang="es-CO"/>
          </a:p>
        </p:txBody>
      </p:sp>
      <p:sp>
        <p:nvSpPr>
          <p:cNvPr id="4" name="Marcador de pie de página 3">
            <a:extLst>
              <a:ext uri="{FF2B5EF4-FFF2-40B4-BE49-F238E27FC236}">
                <a16:creationId xmlns:a16="http://schemas.microsoft.com/office/drawing/2014/main" xmlns="" id="{BB4353B3-04E4-4FC1-ACAC-15A6426B7947}"/>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xmlns="" id="{354ECA66-F774-4B59-B7FA-CEF19DA8F574}"/>
              </a:ext>
            </a:extLst>
          </p:cNvPr>
          <p:cNvSpPr>
            <a:spLocks noGrp="1"/>
          </p:cNvSpPr>
          <p:nvPr>
            <p:ph type="sldNum" sz="quarter" idx="12"/>
          </p:nvPr>
        </p:nvSpPr>
        <p:spPr/>
        <p:txBody>
          <a:bodyPr/>
          <a:lstStyle/>
          <a:p>
            <a:fld id="{E26F3350-08E6-4345-A552-9FD427516C93}" type="slidenum">
              <a:rPr lang="es-CO" smtClean="0"/>
              <a:t>‹Nº›</a:t>
            </a:fld>
            <a:endParaRPr lang="es-CO"/>
          </a:p>
        </p:txBody>
      </p:sp>
    </p:spTree>
    <p:extLst>
      <p:ext uri="{BB962C8B-B14F-4D97-AF65-F5344CB8AC3E}">
        <p14:creationId xmlns:p14="http://schemas.microsoft.com/office/powerpoint/2010/main" val="1830161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4E8B457A-6365-4D4E-B300-4F355076DBC5}"/>
              </a:ext>
            </a:extLst>
          </p:cNvPr>
          <p:cNvSpPr>
            <a:spLocks noGrp="1"/>
          </p:cNvSpPr>
          <p:nvPr>
            <p:ph type="dt" sz="half" idx="10"/>
          </p:nvPr>
        </p:nvSpPr>
        <p:spPr/>
        <p:txBody>
          <a:bodyPr/>
          <a:lstStyle/>
          <a:p>
            <a:fld id="{E9598F40-8989-4D4F-A19E-05897DDF6B4F}" type="datetimeFigureOut">
              <a:rPr lang="es-CO" smtClean="0"/>
              <a:t>20/09/2023</a:t>
            </a:fld>
            <a:endParaRPr lang="es-CO"/>
          </a:p>
        </p:txBody>
      </p:sp>
      <p:sp>
        <p:nvSpPr>
          <p:cNvPr id="3" name="Marcador de pie de página 2">
            <a:extLst>
              <a:ext uri="{FF2B5EF4-FFF2-40B4-BE49-F238E27FC236}">
                <a16:creationId xmlns:a16="http://schemas.microsoft.com/office/drawing/2014/main" xmlns="" id="{B5BF56F8-650F-4D50-8753-71BFFD754E1C}"/>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xmlns="" id="{1E51F91E-6D30-4B3E-AB75-94E34538B386}"/>
              </a:ext>
            </a:extLst>
          </p:cNvPr>
          <p:cNvSpPr>
            <a:spLocks noGrp="1"/>
          </p:cNvSpPr>
          <p:nvPr>
            <p:ph type="sldNum" sz="quarter" idx="12"/>
          </p:nvPr>
        </p:nvSpPr>
        <p:spPr/>
        <p:txBody>
          <a:bodyPr/>
          <a:lstStyle/>
          <a:p>
            <a:fld id="{E26F3350-08E6-4345-A552-9FD427516C93}" type="slidenum">
              <a:rPr lang="es-CO" smtClean="0"/>
              <a:t>‹Nº›</a:t>
            </a:fld>
            <a:endParaRPr lang="es-CO"/>
          </a:p>
        </p:txBody>
      </p:sp>
    </p:spTree>
    <p:extLst>
      <p:ext uri="{BB962C8B-B14F-4D97-AF65-F5344CB8AC3E}">
        <p14:creationId xmlns:p14="http://schemas.microsoft.com/office/powerpoint/2010/main" val="1686970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001AC00-B52E-4027-AAFE-E4301AD7A0B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xmlns="" id="{FE49C9EA-376A-4B9A-A42E-78E0087676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xmlns="" id="{C7505AC3-DF37-4B07-9A7D-DD6E073CE7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CAAD7813-615C-40F1-8CA7-EA8C90B0ED77}"/>
              </a:ext>
            </a:extLst>
          </p:cNvPr>
          <p:cNvSpPr>
            <a:spLocks noGrp="1"/>
          </p:cNvSpPr>
          <p:nvPr>
            <p:ph type="dt" sz="half" idx="10"/>
          </p:nvPr>
        </p:nvSpPr>
        <p:spPr/>
        <p:txBody>
          <a:bodyPr/>
          <a:lstStyle/>
          <a:p>
            <a:fld id="{E9598F40-8989-4D4F-A19E-05897DDF6B4F}" type="datetimeFigureOut">
              <a:rPr lang="es-CO" smtClean="0"/>
              <a:t>20/09/2023</a:t>
            </a:fld>
            <a:endParaRPr lang="es-CO"/>
          </a:p>
        </p:txBody>
      </p:sp>
      <p:sp>
        <p:nvSpPr>
          <p:cNvPr id="6" name="Marcador de pie de página 5">
            <a:extLst>
              <a:ext uri="{FF2B5EF4-FFF2-40B4-BE49-F238E27FC236}">
                <a16:creationId xmlns:a16="http://schemas.microsoft.com/office/drawing/2014/main" xmlns="" id="{9D4E4B93-BBC5-45CD-BF66-C68DC854058D}"/>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xmlns="" id="{68D3365C-2A16-4DFE-9DF8-95FE2C496B98}"/>
              </a:ext>
            </a:extLst>
          </p:cNvPr>
          <p:cNvSpPr>
            <a:spLocks noGrp="1"/>
          </p:cNvSpPr>
          <p:nvPr>
            <p:ph type="sldNum" sz="quarter" idx="12"/>
          </p:nvPr>
        </p:nvSpPr>
        <p:spPr/>
        <p:txBody>
          <a:bodyPr/>
          <a:lstStyle/>
          <a:p>
            <a:fld id="{E26F3350-08E6-4345-A552-9FD427516C93}" type="slidenum">
              <a:rPr lang="es-CO" smtClean="0"/>
              <a:t>‹Nº›</a:t>
            </a:fld>
            <a:endParaRPr lang="es-CO"/>
          </a:p>
        </p:txBody>
      </p:sp>
    </p:spTree>
    <p:extLst>
      <p:ext uri="{BB962C8B-B14F-4D97-AF65-F5344CB8AC3E}">
        <p14:creationId xmlns:p14="http://schemas.microsoft.com/office/powerpoint/2010/main" val="2826959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D202632-CD4F-4DE6-BEA7-32447E5D08B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xmlns="" id="{7F91712E-7589-4253-A5D2-337DEAA7B0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xmlns="" id="{B260BBC5-490C-45A5-B43C-A7B1721E38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8873B3DE-8BBC-496F-B642-3F3016A58D14}"/>
              </a:ext>
            </a:extLst>
          </p:cNvPr>
          <p:cNvSpPr>
            <a:spLocks noGrp="1"/>
          </p:cNvSpPr>
          <p:nvPr>
            <p:ph type="dt" sz="half" idx="10"/>
          </p:nvPr>
        </p:nvSpPr>
        <p:spPr/>
        <p:txBody>
          <a:bodyPr/>
          <a:lstStyle/>
          <a:p>
            <a:fld id="{E9598F40-8989-4D4F-A19E-05897DDF6B4F}" type="datetimeFigureOut">
              <a:rPr lang="es-CO" smtClean="0"/>
              <a:t>20/09/2023</a:t>
            </a:fld>
            <a:endParaRPr lang="es-CO"/>
          </a:p>
        </p:txBody>
      </p:sp>
      <p:sp>
        <p:nvSpPr>
          <p:cNvPr id="6" name="Marcador de pie de página 5">
            <a:extLst>
              <a:ext uri="{FF2B5EF4-FFF2-40B4-BE49-F238E27FC236}">
                <a16:creationId xmlns:a16="http://schemas.microsoft.com/office/drawing/2014/main" xmlns="" id="{41BC77DC-27BE-4A99-86AF-92C0F7CF07D4}"/>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xmlns="" id="{2DFC4E9E-2DD0-46B6-A681-7C2D7DD1A979}"/>
              </a:ext>
            </a:extLst>
          </p:cNvPr>
          <p:cNvSpPr>
            <a:spLocks noGrp="1"/>
          </p:cNvSpPr>
          <p:nvPr>
            <p:ph type="sldNum" sz="quarter" idx="12"/>
          </p:nvPr>
        </p:nvSpPr>
        <p:spPr/>
        <p:txBody>
          <a:bodyPr/>
          <a:lstStyle/>
          <a:p>
            <a:fld id="{E26F3350-08E6-4345-A552-9FD427516C93}" type="slidenum">
              <a:rPr lang="es-CO" smtClean="0"/>
              <a:t>‹Nº›</a:t>
            </a:fld>
            <a:endParaRPr lang="es-CO"/>
          </a:p>
        </p:txBody>
      </p:sp>
    </p:spTree>
    <p:extLst>
      <p:ext uri="{BB962C8B-B14F-4D97-AF65-F5344CB8AC3E}">
        <p14:creationId xmlns:p14="http://schemas.microsoft.com/office/powerpoint/2010/main" val="1567272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339A5E44-B38D-47DD-9BC5-A1979BD5C0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xmlns="" id="{8362A6F6-38E8-4477-83EF-62EB89322C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xmlns="" id="{30347E54-0B71-47B4-9658-82E5BDC016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598F40-8989-4D4F-A19E-05897DDF6B4F}" type="datetimeFigureOut">
              <a:rPr lang="es-CO" smtClean="0"/>
              <a:t>20/09/2023</a:t>
            </a:fld>
            <a:endParaRPr lang="es-CO"/>
          </a:p>
        </p:txBody>
      </p:sp>
      <p:sp>
        <p:nvSpPr>
          <p:cNvPr id="5" name="Marcador de pie de página 4">
            <a:extLst>
              <a:ext uri="{FF2B5EF4-FFF2-40B4-BE49-F238E27FC236}">
                <a16:creationId xmlns:a16="http://schemas.microsoft.com/office/drawing/2014/main" xmlns="" id="{B38BF670-DBCD-4C69-8344-9D80C91690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xmlns="" id="{5EBCA092-459E-4CBB-BB41-34668FEB40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6F3350-08E6-4345-A552-9FD427516C93}" type="slidenum">
              <a:rPr lang="es-CO" smtClean="0"/>
              <a:t>‹Nº›</a:t>
            </a:fld>
            <a:endParaRPr lang="es-CO"/>
          </a:p>
        </p:txBody>
      </p:sp>
    </p:spTree>
    <p:extLst>
      <p:ext uri="{BB962C8B-B14F-4D97-AF65-F5344CB8AC3E}">
        <p14:creationId xmlns:p14="http://schemas.microsoft.com/office/powerpoint/2010/main" val="2763114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Layout" Target="../diagrams/layout1.xml"/><Relationship Id="rId7" Type="http://schemas.openxmlformats.org/officeDocument/2006/relationships/image" Target="../media/image26.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image" Target="../media/image28.gif"/><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6.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2.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bif.gov.co/" TargetMode="Externa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12.png"/><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34.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image" Target="../media/image12.png"/><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35.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12" Type="http://schemas.openxmlformats.org/officeDocument/2006/relationships/image" Target="../media/image12.png"/><Relationship Id="rId2" Type="http://schemas.openxmlformats.org/officeDocument/2006/relationships/diagramData" Target="../diagrams/data7.xml"/><Relationship Id="rId1" Type="http://schemas.openxmlformats.org/officeDocument/2006/relationships/slideLayout" Target="../slideLayouts/slideLayout1.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12.png"/><Relationship Id="rId2" Type="http://schemas.openxmlformats.org/officeDocument/2006/relationships/diagramData" Target="../diagrams/data9.xml"/><Relationship Id="rId1" Type="http://schemas.openxmlformats.org/officeDocument/2006/relationships/slideLayout" Target="../slideLayouts/slideLayout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7.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diagramLayout" Target="../diagrams/layout10.xml"/><Relationship Id="rId7" Type="http://schemas.openxmlformats.org/officeDocument/2006/relationships/diagramData" Target="../diagrams/data11.xml"/><Relationship Id="rId12" Type="http://schemas.openxmlformats.org/officeDocument/2006/relationships/image" Target="../media/image12.png"/><Relationship Id="rId2" Type="http://schemas.openxmlformats.org/officeDocument/2006/relationships/diagramData" Target="../diagrams/data10.xml"/><Relationship Id="rId1" Type="http://schemas.openxmlformats.org/officeDocument/2006/relationships/slideLayout" Target="../slideLayouts/slideLayout1.xml"/><Relationship Id="rId6" Type="http://schemas.microsoft.com/office/2007/relationships/diagramDrawing" Target="../diagrams/drawing10.xml"/><Relationship Id="rId11" Type="http://schemas.microsoft.com/office/2007/relationships/diagramDrawing" Target="../diagrams/drawing11.xml"/><Relationship Id="rId5" Type="http://schemas.openxmlformats.org/officeDocument/2006/relationships/diagramColors" Target="../diagrams/colors10.xml"/><Relationship Id="rId10" Type="http://schemas.openxmlformats.org/officeDocument/2006/relationships/diagramColors" Target="../diagrams/colors11.xml"/><Relationship Id="rId4" Type="http://schemas.openxmlformats.org/officeDocument/2006/relationships/diagramQuickStyle" Target="../diagrams/quickStyle10.xml"/><Relationship Id="rId9" Type="http://schemas.openxmlformats.org/officeDocument/2006/relationships/diagramQuickStyle" Target="../diagrams/quickStyle11.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12.pn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12.pn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12.pn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61.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6.png"/><Relationship Id="rId7" Type="http://schemas.openxmlformats.org/officeDocument/2006/relationships/image" Target="../media/image85.jpeg"/><Relationship Id="rId2" Type="http://schemas.openxmlformats.org/officeDocument/2006/relationships/image" Target="../media/image81.jpe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12.pn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5.mp3"/><Relationship Id="rId1" Type="http://schemas.openxmlformats.org/officeDocument/2006/relationships/audio" Target="NULL" TargetMode="External"/><Relationship Id="rId5" Type="http://schemas.openxmlformats.org/officeDocument/2006/relationships/image" Target="../media/image92.png"/><Relationship Id="rId4" Type="http://schemas.openxmlformats.org/officeDocument/2006/relationships/image" Target="../media/image91.jpe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3.xml"/><Relationship Id="rId12" Type="http://schemas.openxmlformats.org/officeDocument/2006/relationships/image" Target="../media/image92.png"/><Relationship Id="rId2" Type="http://schemas.microsoft.com/office/2007/relationships/media" Target="../media/media6.mp3"/><Relationship Id="rId1" Type="http://schemas.openxmlformats.org/officeDocument/2006/relationships/audio" Target="NULL" TargetMode="External"/><Relationship Id="rId11" Type="http://schemas.openxmlformats.org/officeDocument/2006/relationships/image" Target="../media/image6.png"/><Relationship Id="rId5" Type="http://schemas.openxmlformats.org/officeDocument/2006/relationships/image" Target="../media/image93.png"/><Relationship Id="rId10" Type="http://schemas.openxmlformats.org/officeDocument/2006/relationships/hyperlink" Target="https://pixabay.com/es/tel%C3%A9fono-icono-informaci%C3%B3n-n%C3%BAmero-1332800/" TargetMode="External"/><Relationship Id="rId4" Type="http://schemas.openxmlformats.org/officeDocument/2006/relationships/slide" Target="slide65.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92.png"/><Relationship Id="rId5" Type="http://schemas.openxmlformats.org/officeDocument/2006/relationships/image" Target="../media/image6.png"/><Relationship Id="rId4" Type="http://schemas.openxmlformats.org/officeDocument/2006/relationships/image" Target="../media/image94.jpeg"/></Relationships>
</file>

<file path=ppt/slides/_rels/slide66.xml.rels><?xml version="1.0" encoding="UTF-8" standalone="yes"?>
<Relationships xmlns="http://schemas.openxmlformats.org/package/2006/relationships"><Relationship Id="rId13" Type="http://schemas.openxmlformats.org/officeDocument/2006/relationships/image" Target="../media/image92.png"/><Relationship Id="rId3" Type="http://schemas.openxmlformats.org/officeDocument/2006/relationships/slideLayout" Target="../slideLayouts/slideLayout3.xml"/><Relationship Id="rId12" Type="http://schemas.openxmlformats.org/officeDocument/2006/relationships/image" Target="../media/image6.png"/><Relationship Id="rId2" Type="http://schemas.microsoft.com/office/2007/relationships/media" Target="../media/media6.mp3"/><Relationship Id="rId1" Type="http://schemas.openxmlformats.org/officeDocument/2006/relationships/audio" Target="NULL" TargetMode="External"/><Relationship Id="rId11" Type="http://schemas.openxmlformats.org/officeDocument/2006/relationships/hyperlink" Target="https://pixabay.com/es/tel%C3%A9fono-icono-informaci%C3%B3n-n%C3%BAmero-1332800/" TargetMode="External"/><Relationship Id="rId5" Type="http://schemas.openxmlformats.org/officeDocument/2006/relationships/image" Target="../media/image93.png"/><Relationship Id="rId4" Type="http://schemas.openxmlformats.org/officeDocument/2006/relationships/slide" Target="slide67.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92.png"/><Relationship Id="rId5" Type="http://schemas.openxmlformats.org/officeDocument/2006/relationships/image" Target="../media/image6.png"/><Relationship Id="rId4" Type="http://schemas.openxmlformats.org/officeDocument/2006/relationships/image" Target="../media/image95.jpeg"/></Relationships>
</file>

<file path=ppt/slides/_rels/slide68.xml.rels><?xml version="1.0" encoding="UTF-8" standalone="yes"?>
<Relationships xmlns="http://schemas.openxmlformats.org/package/2006/relationships"><Relationship Id="rId13" Type="http://schemas.openxmlformats.org/officeDocument/2006/relationships/hyperlink" Target="https://pixabay.com/es/tel%C3%A9fono-icono-informaci%C3%B3n-n%C3%BAmero-1332800/" TargetMode="External"/><Relationship Id="rId3" Type="http://schemas.openxmlformats.org/officeDocument/2006/relationships/slideLayout" Target="../slideLayouts/slideLayout3.xml"/><Relationship Id="rId2" Type="http://schemas.microsoft.com/office/2007/relationships/media" Target="../media/media6.mp3"/><Relationship Id="rId1" Type="http://schemas.openxmlformats.org/officeDocument/2006/relationships/audio" Target="NULL" TargetMode="External"/><Relationship Id="rId6" Type="http://schemas.openxmlformats.org/officeDocument/2006/relationships/image" Target="../media/image93.png"/><Relationship Id="rId5" Type="http://schemas.openxmlformats.org/officeDocument/2006/relationships/slide" Target="slide69.xml"/><Relationship Id="rId4" Type="http://schemas.openxmlformats.org/officeDocument/2006/relationships/image" Target="../media/image6.png"/><Relationship Id="rId14" Type="http://schemas.openxmlformats.org/officeDocument/2006/relationships/image" Target="../media/image92.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92.png"/><Relationship Id="rId5" Type="http://schemas.openxmlformats.org/officeDocument/2006/relationships/image" Target="../media/image6.png"/><Relationship Id="rId4" Type="http://schemas.openxmlformats.org/officeDocument/2006/relationships/image" Target="../media/image9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97.png"/><Relationship Id="rId5" Type="http://schemas.openxmlformats.org/officeDocument/2006/relationships/image" Target="../media/image92.png"/><Relationship Id="rId4" Type="http://schemas.openxmlformats.org/officeDocument/2006/relationships/image" Target="../media/image6.png"/></Relationships>
</file>

<file path=ppt/slides/_rels/slide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71B2258F-86CA-4D4D-8270-BC05FCDEBF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xmlns="" id="{ED38D292-EBEA-4AA5-B7EF-7A66B4DD6B3E}"/>
              </a:ext>
            </a:extLst>
          </p:cNvPr>
          <p:cNvSpPr>
            <a:spLocks noGrp="1"/>
          </p:cNvSpPr>
          <p:nvPr>
            <p:ph type="ctrTitle"/>
          </p:nvPr>
        </p:nvSpPr>
        <p:spPr>
          <a:xfrm>
            <a:off x="1524000" y="314793"/>
            <a:ext cx="9144000" cy="637707"/>
          </a:xfrm>
        </p:spPr>
        <p:txBody>
          <a:bodyPr>
            <a:normAutofit fontScale="90000"/>
          </a:bodyPr>
          <a:lstStyle/>
          <a:p>
            <a:r>
              <a:rPr lang="es-ES" sz="3200" b="1" dirty="0" smtClean="0">
                <a:solidFill>
                  <a:srgbClr val="FFFFFF"/>
                </a:solidFill>
                <a:latin typeface="Biko" panose="02000000000000000000" pitchFamily="50" charset="0"/>
              </a:rPr>
              <a:t>PROG</a:t>
            </a:r>
            <a:r>
              <a:rPr lang="es-ES" sz="3200" dirty="0" smtClean="0">
                <a:solidFill>
                  <a:srgbClr val="FFFFFF"/>
                </a:solidFill>
                <a:latin typeface="Biko" panose="02000000000000000000" pitchFamily="50" charset="0"/>
              </a:rPr>
              <a:t>PROGRAMA DE INDUCCIÓN Y REINDUCCIÓN</a:t>
            </a:r>
            <a:endParaRPr lang="es-CO" sz="3200" dirty="0">
              <a:solidFill>
                <a:srgbClr val="FFFFFF"/>
              </a:solidFill>
              <a:latin typeface="Biko" panose="02000000000000000000" pitchFamily="50" charset="0"/>
            </a:endParaRPr>
          </a:p>
        </p:txBody>
      </p:sp>
      <p:sp>
        <p:nvSpPr>
          <p:cNvPr id="3" name="Subtítulo 2">
            <a:extLst>
              <a:ext uri="{FF2B5EF4-FFF2-40B4-BE49-F238E27FC236}">
                <a16:creationId xmlns:a16="http://schemas.microsoft.com/office/drawing/2014/main" xmlns="" id="{E258562E-C423-4375-8C94-0CE4C37D4251}"/>
              </a:ext>
            </a:extLst>
          </p:cNvPr>
          <p:cNvSpPr>
            <a:spLocks noGrp="1"/>
          </p:cNvSpPr>
          <p:nvPr>
            <p:ph type="subTitle" idx="1"/>
          </p:nvPr>
        </p:nvSpPr>
        <p:spPr>
          <a:xfrm>
            <a:off x="1524000" y="4339285"/>
            <a:ext cx="9144000" cy="742380"/>
          </a:xfrm>
        </p:spPr>
        <p:txBody>
          <a:bodyPr>
            <a:normAutofit/>
          </a:bodyPr>
          <a:lstStyle/>
          <a:p>
            <a:r>
              <a:rPr lang="es-CO" dirty="0">
                <a:solidFill>
                  <a:srgbClr val="FFFFFF"/>
                </a:solidFill>
                <a:latin typeface="Biko" panose="02000000000000000000" pitchFamily="50" charset="0"/>
              </a:rPr>
              <a:t>Banco Inmobiliario de Floridablanca</a:t>
            </a:r>
          </a:p>
        </p:txBody>
      </p:sp>
      <p:pic>
        <p:nvPicPr>
          <p:cNvPr id="11" name="Imagen 10">
            <a:extLst>
              <a:ext uri="{FF2B5EF4-FFF2-40B4-BE49-F238E27FC236}">
                <a16:creationId xmlns:a16="http://schemas.microsoft.com/office/drawing/2014/main" xmlns="" id="{013DEA93-88CC-4F64-A0F3-27ABDC9617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872" y="5083277"/>
            <a:ext cx="3925229" cy="2020181"/>
          </a:xfrm>
          <a:prstGeom prst="rect">
            <a:avLst/>
          </a:prstGeom>
        </p:spPr>
      </p:pic>
      <p:pic>
        <p:nvPicPr>
          <p:cNvPr id="3074" name="Picture 2" descr="C:\Users\TALENTO\Downloads\WhatsApp Image 2023-02-09 at 2.10.38 PM.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724" y="1021326"/>
            <a:ext cx="11010900" cy="4514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9530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C5E6CFF1-2F42-4E10-9A97-F116F46F53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a:extLst>
              <a:ext uri="{FF2B5EF4-FFF2-40B4-BE49-F238E27FC236}">
                <a16:creationId xmlns:a16="http://schemas.microsoft.com/office/drawing/2014/main" xmlns="" id="{6FC55A2F-B15C-44EB-981B-A236538137BA}"/>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a:stretch/>
        </p:blipFill>
        <p:spPr>
          <a:xfrm>
            <a:off x="20" y="1"/>
            <a:ext cx="12191980" cy="6857999"/>
          </a:xfrm>
          <a:prstGeom prst="rect">
            <a:avLst/>
          </a:prstGeom>
        </p:spPr>
      </p:pic>
      <p:sp>
        <p:nvSpPr>
          <p:cNvPr id="2" name="Título 1">
            <a:extLst>
              <a:ext uri="{FF2B5EF4-FFF2-40B4-BE49-F238E27FC236}">
                <a16:creationId xmlns:a16="http://schemas.microsoft.com/office/drawing/2014/main" xmlns="" id="{D2F3C3B4-0BE3-417A-83B9-45A48C924D68}"/>
              </a:ext>
            </a:extLst>
          </p:cNvPr>
          <p:cNvSpPr>
            <a:spLocks noGrp="1"/>
          </p:cNvSpPr>
          <p:nvPr>
            <p:ph type="title"/>
          </p:nvPr>
        </p:nvSpPr>
        <p:spPr>
          <a:xfrm>
            <a:off x="838201" y="1065862"/>
            <a:ext cx="3313164" cy="4726276"/>
          </a:xfrm>
        </p:spPr>
        <p:txBody>
          <a:bodyPr>
            <a:normAutofit/>
          </a:bodyPr>
          <a:lstStyle/>
          <a:p>
            <a:pPr algn="r"/>
            <a:r>
              <a:rPr lang="es-CO" sz="4000">
                <a:solidFill>
                  <a:srgbClr val="FFFFFF"/>
                </a:solidFill>
                <a:latin typeface="Arial Black" panose="020B0A04020102020204" pitchFamily="34" charset="0"/>
              </a:rPr>
              <a:t>VISIÓN</a:t>
            </a:r>
          </a:p>
        </p:txBody>
      </p:sp>
      <p:cxnSp>
        <p:nvCxnSpPr>
          <p:cNvPr id="24" name="Straight Connector 23">
            <a:extLst>
              <a:ext uri="{FF2B5EF4-FFF2-40B4-BE49-F238E27FC236}">
                <a16:creationId xmlns:a16="http://schemas.microsoft.com/office/drawing/2014/main" xmlns="" id="{67182200-4859-4C8D-BCBB-55B245C28B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xmlns="" id="{441FF362-4229-45FF-AD19-A3AB59040CCC}"/>
              </a:ext>
            </a:extLst>
          </p:cNvPr>
          <p:cNvSpPr>
            <a:spLocks noGrp="1"/>
          </p:cNvSpPr>
          <p:nvPr>
            <p:ph idx="1"/>
          </p:nvPr>
        </p:nvSpPr>
        <p:spPr>
          <a:xfrm>
            <a:off x="5155379" y="1065862"/>
            <a:ext cx="5744685" cy="4726276"/>
          </a:xfrm>
        </p:spPr>
        <p:txBody>
          <a:bodyPr anchor="ctr">
            <a:normAutofit/>
          </a:bodyPr>
          <a:lstStyle/>
          <a:p>
            <a:pPr marL="0" indent="0">
              <a:buNone/>
            </a:pPr>
            <a:r>
              <a:rPr lang="es-ES" sz="2000" dirty="0">
                <a:solidFill>
                  <a:srgbClr val="FFFFFF"/>
                </a:solidFill>
                <a:latin typeface="Arial" panose="020B0604020202020204" pitchFamily="34" charset="0"/>
                <a:cs typeface="Arial" panose="020B0604020202020204" pitchFamily="34" charset="0"/>
              </a:rPr>
              <a:t>Lograr en el </a:t>
            </a:r>
            <a:r>
              <a:rPr lang="es-ES" sz="2000" dirty="0" smtClean="0">
                <a:solidFill>
                  <a:srgbClr val="FFFFFF"/>
                </a:solidFill>
                <a:latin typeface="Arial" panose="020B0604020202020204" pitchFamily="34" charset="0"/>
                <a:cs typeface="Arial" panose="020B0604020202020204" pitchFamily="34" charset="0"/>
              </a:rPr>
              <a:t>2030 </a:t>
            </a:r>
            <a:r>
              <a:rPr lang="es-ES" sz="2000" dirty="0">
                <a:solidFill>
                  <a:srgbClr val="FFFFFF"/>
                </a:solidFill>
                <a:latin typeface="Arial" panose="020B0604020202020204" pitchFamily="34" charset="0"/>
                <a:cs typeface="Arial" panose="020B0604020202020204" pitchFamily="34" charset="0"/>
              </a:rPr>
              <a:t>que el BIF sea reconocido como la máxima autoridad en la administración del espacio público, vivienda social y equipamientos colectivos públicos del municipio de Floridablanca, garantizando entornos habitables bajo estándares de calidad, funcionalmente eficientes, socialmente justos y ambientalmente sostenibles.</a:t>
            </a:r>
            <a:endParaRPr lang="es-CO" sz="2000" dirty="0">
              <a:solidFill>
                <a:srgbClr val="FFFFFF"/>
              </a:solidFill>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xmlns="" id="{8A807EB4-1853-4913-A18F-B00D8B46E66F}"/>
              </a:ext>
            </a:extLst>
          </p:cNvPr>
          <p:cNvPicPr>
            <a:picLocks noChangeAspect="1"/>
          </p:cNvPicPr>
          <p:nvPr/>
        </p:nvPicPr>
        <p:blipFill>
          <a:blip r:embed="rId3"/>
          <a:stretch>
            <a:fillRect/>
          </a:stretch>
        </p:blipFill>
        <p:spPr>
          <a:xfrm>
            <a:off x="-171231" y="5431928"/>
            <a:ext cx="2926334" cy="1786283"/>
          </a:xfrm>
          <a:prstGeom prst="rect">
            <a:avLst/>
          </a:prstGeom>
        </p:spPr>
      </p:pic>
    </p:spTree>
    <p:extLst>
      <p:ext uri="{BB962C8B-B14F-4D97-AF65-F5344CB8AC3E}">
        <p14:creationId xmlns:p14="http://schemas.microsoft.com/office/powerpoint/2010/main" val="132154132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A2ED9029-64A6-4BAE-BA25-DC2A13D43E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7834"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DAFABACF-DDBE-415C-8EE1-F7DD68C632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438656"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1" name="Rectangle 20">
            <a:extLst>
              <a:ext uri="{FF2B5EF4-FFF2-40B4-BE49-F238E27FC236}">
                <a16:creationId xmlns:a16="http://schemas.microsoft.com/office/drawing/2014/main" xmlns="" id="{41E17A99-1553-4633-ADFB-5CCDCF801D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38656" y="0"/>
            <a:ext cx="3215640"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xmlns="" id="{2F5E1391-FE2D-4EB3-8FE7-B111A5DA7504}"/>
              </a:ext>
            </a:extLst>
          </p:cNvPr>
          <p:cNvSpPr>
            <a:spLocks noGrp="1"/>
          </p:cNvSpPr>
          <p:nvPr>
            <p:ph type="title"/>
          </p:nvPr>
        </p:nvSpPr>
        <p:spPr>
          <a:xfrm>
            <a:off x="1776173" y="1608667"/>
            <a:ext cx="2556390" cy="4491015"/>
          </a:xfrm>
        </p:spPr>
        <p:txBody>
          <a:bodyPr anchor="t">
            <a:normAutofit/>
          </a:bodyPr>
          <a:lstStyle/>
          <a:p>
            <a:pPr algn="r"/>
            <a:r>
              <a:rPr lang="es-CO" sz="3200" dirty="0" smtClean="0">
                <a:solidFill>
                  <a:srgbClr val="FFFFFF"/>
                </a:solidFill>
                <a:latin typeface="Arial Black" panose="020B0A04020102020204" pitchFamily="34" charset="0"/>
              </a:rPr>
              <a:t>OBJETO</a:t>
            </a:r>
            <a:endParaRPr lang="es-CO" sz="3200" dirty="0">
              <a:solidFill>
                <a:srgbClr val="FFFFFF"/>
              </a:solidFill>
              <a:latin typeface="Arial Black" panose="020B0A04020102020204" pitchFamily="34" charset="0"/>
            </a:endParaRPr>
          </a:p>
        </p:txBody>
      </p:sp>
      <p:sp>
        <p:nvSpPr>
          <p:cNvPr id="3" name="Marcador de contenido 2">
            <a:extLst>
              <a:ext uri="{FF2B5EF4-FFF2-40B4-BE49-F238E27FC236}">
                <a16:creationId xmlns:a16="http://schemas.microsoft.com/office/drawing/2014/main" xmlns="" id="{C5CC2325-C49B-4169-813E-8E8CF9AC4B3C}"/>
              </a:ext>
            </a:extLst>
          </p:cNvPr>
          <p:cNvSpPr>
            <a:spLocks noGrp="1"/>
          </p:cNvSpPr>
          <p:nvPr>
            <p:ph idx="1"/>
          </p:nvPr>
        </p:nvSpPr>
        <p:spPr>
          <a:xfrm>
            <a:off x="4976029" y="1608667"/>
            <a:ext cx="6291241" cy="4491015"/>
          </a:xfrm>
        </p:spPr>
        <p:txBody>
          <a:bodyPr>
            <a:normAutofit/>
          </a:bodyPr>
          <a:lstStyle/>
          <a:p>
            <a:pPr marL="0" indent="0">
              <a:buNone/>
            </a:pPr>
            <a:r>
              <a:rPr lang="es-ES" sz="2000" dirty="0">
                <a:solidFill>
                  <a:srgbClr val="FFFFFF"/>
                </a:solidFill>
                <a:latin typeface="Arial" panose="020B0604020202020204" pitchFamily="34" charset="0"/>
                <a:cs typeface="Arial" panose="020B0604020202020204" pitchFamily="34" charset="0"/>
              </a:rPr>
              <a:t>El Banco Inmobiliario </a:t>
            </a:r>
            <a:r>
              <a:rPr lang="es-ES" sz="2000" dirty="0" smtClean="0">
                <a:solidFill>
                  <a:srgbClr val="FFFFFF"/>
                </a:solidFill>
                <a:latin typeface="Arial" panose="020B0604020202020204" pitchFamily="34" charset="0"/>
                <a:cs typeface="Arial" panose="020B0604020202020204" pitchFamily="34" charset="0"/>
              </a:rPr>
              <a:t>de </a:t>
            </a:r>
            <a:r>
              <a:rPr lang="es-ES" sz="2000" dirty="0">
                <a:solidFill>
                  <a:srgbClr val="FFFFFF"/>
                </a:solidFill>
                <a:latin typeface="Arial" panose="020B0604020202020204" pitchFamily="34" charset="0"/>
                <a:cs typeface="Arial" panose="020B0604020202020204" pitchFamily="34" charset="0"/>
              </a:rPr>
              <a:t>Floridablanca, tendrá por objeto la FINANCIACION Y EJECUCION del Ordenamiento Territorial, de acuerdo con lo previsto en la </a:t>
            </a:r>
            <a:r>
              <a:rPr lang="es-ES" sz="2000" dirty="0" smtClean="0">
                <a:solidFill>
                  <a:srgbClr val="FFFFFF"/>
                </a:solidFill>
                <a:latin typeface="Arial" panose="020B0604020202020204" pitchFamily="34" charset="0"/>
                <a:cs typeface="Arial" panose="020B0604020202020204" pitchFamily="34" charset="0"/>
              </a:rPr>
              <a:t>Ley </a:t>
            </a:r>
            <a:r>
              <a:rPr lang="es-ES" sz="2000" dirty="0">
                <a:solidFill>
                  <a:srgbClr val="FFFFFF"/>
                </a:solidFill>
                <a:latin typeface="Arial" panose="020B0604020202020204" pitchFamily="34" charset="0"/>
                <a:cs typeface="Arial" panose="020B0604020202020204" pitchFamily="34" charset="0"/>
              </a:rPr>
              <a:t>de Ordenamiento Territorial (Ley 388 de Julio 18 de 1997, en sus capítulos IV, V, VI, VII, VIII, IX, X, XI) y demás normas complementarias, con jurisdicción en todos los componentes del suelo del municipio de Floridablanca.</a:t>
            </a:r>
            <a:endParaRPr lang="es-CO" sz="2000" dirty="0">
              <a:solidFill>
                <a:srgbClr val="FFFFFF"/>
              </a:solidFill>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xmlns="" id="{797FBB4B-A4CD-4AE0-89C4-8E6DDF82A4CA}"/>
              </a:ext>
            </a:extLst>
          </p:cNvPr>
          <p:cNvPicPr>
            <a:picLocks noChangeAspect="1"/>
          </p:cNvPicPr>
          <p:nvPr/>
        </p:nvPicPr>
        <p:blipFill>
          <a:blip r:embed="rId2"/>
          <a:stretch>
            <a:fillRect/>
          </a:stretch>
        </p:blipFill>
        <p:spPr>
          <a:xfrm>
            <a:off x="-185377" y="5450876"/>
            <a:ext cx="2926334" cy="1786283"/>
          </a:xfrm>
          <a:prstGeom prst="rect">
            <a:avLst/>
          </a:prstGeom>
        </p:spPr>
      </p:pic>
    </p:spTree>
    <p:extLst>
      <p:ext uri="{BB962C8B-B14F-4D97-AF65-F5344CB8AC3E}">
        <p14:creationId xmlns:p14="http://schemas.microsoft.com/office/powerpoint/2010/main" val="22555786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F5E1391-FE2D-4EB3-8FE7-B111A5DA7504}"/>
              </a:ext>
            </a:extLst>
          </p:cNvPr>
          <p:cNvSpPr>
            <a:spLocks noGrp="1"/>
          </p:cNvSpPr>
          <p:nvPr>
            <p:ph type="title"/>
          </p:nvPr>
        </p:nvSpPr>
        <p:spPr>
          <a:xfrm>
            <a:off x="1136428" y="627564"/>
            <a:ext cx="7474172" cy="1325563"/>
          </a:xfrm>
        </p:spPr>
        <p:txBody>
          <a:bodyPr>
            <a:normAutofit/>
          </a:bodyPr>
          <a:lstStyle/>
          <a:p>
            <a:r>
              <a:rPr lang="es-CO" dirty="0" smtClean="0">
                <a:latin typeface="Arial Black" panose="020B0A04020102020204" pitchFamily="34" charset="0"/>
              </a:rPr>
              <a:t>FUNCIONES</a:t>
            </a:r>
            <a:endParaRPr lang="es-CO" dirty="0">
              <a:latin typeface="Arial Black" panose="020B0A04020102020204" pitchFamily="34" charset="0"/>
            </a:endParaRPr>
          </a:p>
        </p:txBody>
      </p:sp>
      <p:sp>
        <p:nvSpPr>
          <p:cNvPr id="13" name="Marcador de contenido 2">
            <a:extLst>
              <a:ext uri="{FF2B5EF4-FFF2-40B4-BE49-F238E27FC236}">
                <a16:creationId xmlns:a16="http://schemas.microsoft.com/office/drawing/2014/main" xmlns="" id="{C5CC2325-C49B-4169-813E-8E8CF9AC4B3C}"/>
              </a:ext>
            </a:extLst>
          </p:cNvPr>
          <p:cNvSpPr>
            <a:spLocks noGrp="1"/>
          </p:cNvSpPr>
          <p:nvPr>
            <p:ph idx="1"/>
          </p:nvPr>
        </p:nvSpPr>
        <p:spPr>
          <a:xfrm>
            <a:off x="1136429" y="2278173"/>
            <a:ext cx="6467867" cy="3450613"/>
          </a:xfrm>
        </p:spPr>
        <p:txBody>
          <a:bodyPr anchor="ctr">
            <a:normAutofit lnSpcReduction="10000"/>
          </a:bodyPr>
          <a:lstStyle/>
          <a:p>
            <a:pPr marL="0" indent="0">
              <a:buNone/>
            </a:pPr>
            <a:r>
              <a:rPr lang="es-ES" sz="2200" dirty="0">
                <a:latin typeface="Arial" panose="020B0604020202020204" pitchFamily="34" charset="0"/>
                <a:cs typeface="Arial" panose="020B0604020202020204" pitchFamily="34" charset="0"/>
              </a:rPr>
              <a:t>Las funciones del Banco Inmobiliario de Floridablanca se definen en forma coherente y ordenada de acuerdo con la normatividad vigente así:</a:t>
            </a:r>
          </a:p>
          <a:p>
            <a:r>
              <a:rPr lang="es-ES" sz="2200" dirty="0" smtClean="0">
                <a:latin typeface="Arial" panose="020B0604020202020204" pitchFamily="34" charset="0"/>
                <a:cs typeface="Arial" panose="020B0604020202020204" pitchFamily="34" charset="0"/>
              </a:rPr>
              <a:t>Gestión Territorial</a:t>
            </a:r>
            <a:endParaRPr lang="es-ES" sz="2200" dirty="0">
              <a:latin typeface="Arial" panose="020B0604020202020204" pitchFamily="34" charset="0"/>
              <a:cs typeface="Arial" panose="020B0604020202020204" pitchFamily="34" charset="0"/>
            </a:endParaRPr>
          </a:p>
          <a:p>
            <a:r>
              <a:rPr lang="es-ES" sz="2200" dirty="0" smtClean="0">
                <a:latin typeface="Arial" panose="020B0604020202020204" pitchFamily="34" charset="0"/>
                <a:cs typeface="Arial" panose="020B0604020202020204" pitchFamily="34" charset="0"/>
              </a:rPr>
              <a:t>Vivienda de Interés Social</a:t>
            </a:r>
            <a:endParaRPr lang="es-ES" sz="2200" dirty="0">
              <a:latin typeface="Arial" panose="020B0604020202020204" pitchFamily="34" charset="0"/>
              <a:cs typeface="Arial" panose="020B0604020202020204" pitchFamily="34" charset="0"/>
            </a:endParaRPr>
          </a:p>
          <a:p>
            <a:r>
              <a:rPr lang="es-ES" sz="2200" dirty="0" smtClean="0">
                <a:latin typeface="Arial" panose="020B0604020202020204" pitchFamily="34" charset="0"/>
                <a:cs typeface="Arial" panose="020B0604020202020204" pitchFamily="34" charset="0"/>
              </a:rPr>
              <a:t>Cooperación e Intermediación</a:t>
            </a:r>
            <a:endParaRPr lang="es-ES" sz="2200" dirty="0">
              <a:latin typeface="Arial" panose="020B0604020202020204" pitchFamily="34" charset="0"/>
              <a:cs typeface="Arial" panose="020B0604020202020204" pitchFamily="34" charset="0"/>
            </a:endParaRPr>
          </a:p>
          <a:p>
            <a:r>
              <a:rPr lang="es-ES" sz="2200" dirty="0" smtClean="0">
                <a:latin typeface="Arial" panose="020B0604020202020204" pitchFamily="34" charset="0"/>
                <a:cs typeface="Arial" panose="020B0604020202020204" pitchFamily="34" charset="0"/>
              </a:rPr>
              <a:t>Inmuebles Municipales </a:t>
            </a:r>
            <a:r>
              <a:rPr lang="es-ES" sz="2200" dirty="0">
                <a:latin typeface="Arial" panose="020B0604020202020204" pitchFamily="34" charset="0"/>
                <a:cs typeface="Arial" panose="020B0604020202020204" pitchFamily="34" charset="0"/>
              </a:rPr>
              <a:t>y </a:t>
            </a:r>
            <a:r>
              <a:rPr lang="es-ES" sz="2200" dirty="0" smtClean="0">
                <a:latin typeface="Arial" panose="020B0604020202020204" pitchFamily="34" charset="0"/>
                <a:cs typeface="Arial" panose="020B0604020202020204" pitchFamily="34" charset="0"/>
              </a:rPr>
              <a:t>Espacio Público</a:t>
            </a:r>
            <a:endParaRPr lang="es-ES" sz="2200" dirty="0">
              <a:latin typeface="Arial" panose="020B0604020202020204" pitchFamily="34" charset="0"/>
              <a:cs typeface="Arial" panose="020B0604020202020204" pitchFamily="34" charset="0"/>
            </a:endParaRPr>
          </a:p>
          <a:p>
            <a:r>
              <a:rPr lang="es-ES" sz="2200" dirty="0" smtClean="0">
                <a:latin typeface="Arial" panose="020B0604020202020204" pitchFamily="34" charset="0"/>
                <a:cs typeface="Arial" panose="020B0604020202020204" pitchFamily="34" charset="0"/>
              </a:rPr>
              <a:t>Inspección, control y vigilancia de arrendamientos</a:t>
            </a:r>
            <a:endParaRPr lang="es-ES" sz="2200" dirty="0">
              <a:latin typeface="Arial" panose="020B0604020202020204" pitchFamily="34" charset="0"/>
              <a:cs typeface="Arial" panose="020B0604020202020204" pitchFamily="34" charset="0"/>
            </a:endParaRPr>
          </a:p>
        </p:txBody>
      </p:sp>
      <p:sp>
        <p:nvSpPr>
          <p:cNvPr id="31" name="Rectangle 26">
            <a:extLst>
              <a:ext uri="{FF2B5EF4-FFF2-40B4-BE49-F238E27FC236}">
                <a16:creationId xmlns:a16="http://schemas.microsoft.com/office/drawing/2014/main" xmlns="" id="{59A309A7-1751-4ABE-A3C1-EEC40366AD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28">
            <a:extLst>
              <a:ext uri="{FF2B5EF4-FFF2-40B4-BE49-F238E27FC236}">
                <a16:creationId xmlns:a16="http://schemas.microsoft.com/office/drawing/2014/main" xmlns="" id="{967D8EB6-EAE1-4F9C-B398-83321E2872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23">
            <a:extLst>
              <a:ext uri="{FF2B5EF4-FFF2-40B4-BE49-F238E27FC236}">
                <a16:creationId xmlns:a16="http://schemas.microsoft.com/office/drawing/2014/main" xmlns="" id="{BC238FCF-67F3-402D-8A41-3B2B7C4BE8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9413987" y="2857501"/>
            <a:ext cx="1142998" cy="1142998"/>
          </a:xfrm>
          <a:prstGeom prst="rect">
            <a:avLst/>
          </a:prstGeom>
        </p:spPr>
      </p:pic>
      <p:pic>
        <p:nvPicPr>
          <p:cNvPr id="7" name="Imagen 6">
            <a:extLst>
              <a:ext uri="{FF2B5EF4-FFF2-40B4-BE49-F238E27FC236}">
                <a16:creationId xmlns:a16="http://schemas.microsoft.com/office/drawing/2014/main" xmlns="" id="{E95F9BF6-7B4B-4841-8773-2D9BF5E46A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578957"/>
            <a:ext cx="2873829" cy="1279043"/>
          </a:xfrm>
          <a:prstGeom prst="rect">
            <a:avLst/>
          </a:prstGeom>
        </p:spPr>
      </p:pic>
    </p:spTree>
    <p:extLst>
      <p:ext uri="{BB962C8B-B14F-4D97-AF65-F5344CB8AC3E}">
        <p14:creationId xmlns:p14="http://schemas.microsoft.com/office/powerpoint/2010/main" val="38558580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148F640-46AD-4DB6-93F4-B8EE93A188FD}"/>
              </a:ext>
            </a:extLst>
          </p:cNvPr>
          <p:cNvSpPr>
            <a:spLocks noGrp="1"/>
          </p:cNvSpPr>
          <p:nvPr>
            <p:ph type="title"/>
          </p:nvPr>
        </p:nvSpPr>
        <p:spPr/>
        <p:txBody>
          <a:bodyPr/>
          <a:lstStyle/>
          <a:p>
            <a:pPr algn="ctr"/>
            <a:r>
              <a:rPr lang="es-CO" b="1" dirty="0" smtClean="0">
                <a:ln w="3175">
                  <a:solidFill>
                    <a:schemeClr val="tx1"/>
                  </a:solidFill>
                </a:ln>
                <a:latin typeface="Arial Black" panose="020B0A04020102020204" pitchFamily="34" charset="0"/>
              </a:rPr>
              <a:t>ESTRUCTURA ORGANIZACIONAL</a:t>
            </a:r>
            <a:endParaRPr lang="es-CO" b="1" dirty="0">
              <a:ln w="3175">
                <a:solidFill>
                  <a:schemeClr val="tx1"/>
                </a:solidFill>
              </a:ln>
              <a:latin typeface="Arial Black" panose="020B0A04020102020204" pitchFamily="34" charset="0"/>
            </a:endParaRPr>
          </a:p>
        </p:txBody>
      </p:sp>
      <p:sp>
        <p:nvSpPr>
          <p:cNvPr id="5" name="Rectángulo 4">
            <a:extLst>
              <a:ext uri="{FF2B5EF4-FFF2-40B4-BE49-F238E27FC236}">
                <a16:creationId xmlns:a16="http://schemas.microsoft.com/office/drawing/2014/main" xmlns="" id="{76EDCFCF-9D7B-48C7-9E76-EC39D3BE334E}"/>
              </a:ext>
            </a:extLst>
          </p:cNvPr>
          <p:cNvSpPr/>
          <p:nvPr/>
        </p:nvSpPr>
        <p:spPr>
          <a:xfrm>
            <a:off x="4277032" y="1946787"/>
            <a:ext cx="3539613" cy="707923"/>
          </a:xfrm>
          <a:prstGeom prst="rect">
            <a:avLst/>
          </a:prstGeom>
          <a:solidFill>
            <a:srgbClr val="005778"/>
          </a:solidFill>
          <a:ln>
            <a:solidFill>
              <a:srgbClr val="0057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latin typeface="Arial "/>
              </a:rPr>
              <a:t>Junta Directiva</a:t>
            </a:r>
          </a:p>
        </p:txBody>
      </p:sp>
      <p:sp>
        <p:nvSpPr>
          <p:cNvPr id="6" name="Rectángulo 5">
            <a:extLst>
              <a:ext uri="{FF2B5EF4-FFF2-40B4-BE49-F238E27FC236}">
                <a16:creationId xmlns:a16="http://schemas.microsoft.com/office/drawing/2014/main" xmlns="" id="{EACFE1EA-8C1D-42D7-B64A-E5A875D4A6BB}"/>
              </a:ext>
            </a:extLst>
          </p:cNvPr>
          <p:cNvSpPr/>
          <p:nvPr/>
        </p:nvSpPr>
        <p:spPr>
          <a:xfrm>
            <a:off x="4277031" y="3031920"/>
            <a:ext cx="3539613" cy="707923"/>
          </a:xfrm>
          <a:prstGeom prst="rect">
            <a:avLst/>
          </a:prstGeom>
          <a:solidFill>
            <a:srgbClr val="005778"/>
          </a:solidFill>
          <a:ln>
            <a:solidFill>
              <a:srgbClr val="0057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latin typeface="Arial "/>
              </a:rPr>
              <a:t>Director General</a:t>
            </a:r>
          </a:p>
        </p:txBody>
      </p:sp>
      <p:sp>
        <p:nvSpPr>
          <p:cNvPr id="7" name="Rectángulo 6">
            <a:extLst>
              <a:ext uri="{FF2B5EF4-FFF2-40B4-BE49-F238E27FC236}">
                <a16:creationId xmlns:a16="http://schemas.microsoft.com/office/drawing/2014/main" xmlns="" id="{0B69AD43-2D03-417D-9F9D-2933006841C9}"/>
              </a:ext>
            </a:extLst>
          </p:cNvPr>
          <p:cNvSpPr/>
          <p:nvPr/>
        </p:nvSpPr>
        <p:spPr>
          <a:xfrm>
            <a:off x="7143135" y="4408435"/>
            <a:ext cx="3539613" cy="707923"/>
          </a:xfrm>
          <a:prstGeom prst="rect">
            <a:avLst/>
          </a:prstGeom>
          <a:solidFill>
            <a:srgbClr val="005778"/>
          </a:solidFill>
          <a:ln>
            <a:solidFill>
              <a:srgbClr val="0057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latin typeface="Arial "/>
              </a:rPr>
              <a:t>Secretaria General y Administrativa </a:t>
            </a:r>
          </a:p>
        </p:txBody>
      </p:sp>
      <p:sp>
        <p:nvSpPr>
          <p:cNvPr id="8" name="Rectángulo 7">
            <a:extLst>
              <a:ext uri="{FF2B5EF4-FFF2-40B4-BE49-F238E27FC236}">
                <a16:creationId xmlns:a16="http://schemas.microsoft.com/office/drawing/2014/main" xmlns="" id="{220DDB05-1373-4F80-8A54-FB701CD20A84}"/>
              </a:ext>
            </a:extLst>
          </p:cNvPr>
          <p:cNvSpPr/>
          <p:nvPr/>
        </p:nvSpPr>
        <p:spPr>
          <a:xfrm>
            <a:off x="1509252" y="4408435"/>
            <a:ext cx="3539613" cy="707923"/>
          </a:xfrm>
          <a:prstGeom prst="rect">
            <a:avLst/>
          </a:prstGeom>
          <a:solidFill>
            <a:srgbClr val="005778"/>
          </a:solidFill>
          <a:ln>
            <a:solidFill>
              <a:srgbClr val="0057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latin typeface="Arial "/>
              </a:rPr>
              <a:t>Área técnica</a:t>
            </a:r>
          </a:p>
        </p:txBody>
      </p:sp>
      <p:pic>
        <p:nvPicPr>
          <p:cNvPr id="9" name="Imagen 8">
            <a:extLst>
              <a:ext uri="{FF2B5EF4-FFF2-40B4-BE49-F238E27FC236}">
                <a16:creationId xmlns:a16="http://schemas.microsoft.com/office/drawing/2014/main" xmlns="" id="{31DF3558-10D1-409D-A903-57669A59ED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1676" y="5578957"/>
            <a:ext cx="2873829" cy="1279043"/>
          </a:xfrm>
          <a:prstGeom prst="rect">
            <a:avLst/>
          </a:prstGeom>
        </p:spPr>
      </p:pic>
      <p:cxnSp>
        <p:nvCxnSpPr>
          <p:cNvPr id="11" name="Conector recto de flecha 10">
            <a:extLst>
              <a:ext uri="{FF2B5EF4-FFF2-40B4-BE49-F238E27FC236}">
                <a16:creationId xmlns:a16="http://schemas.microsoft.com/office/drawing/2014/main" xmlns="" id="{8FF2058F-D6F9-4457-ADAF-C5D53C8E6964}"/>
              </a:ext>
            </a:extLst>
          </p:cNvPr>
          <p:cNvCxnSpPr>
            <a:stCxn id="5" idx="2"/>
            <a:endCxn id="6" idx="0"/>
          </p:cNvCxnSpPr>
          <p:nvPr/>
        </p:nvCxnSpPr>
        <p:spPr>
          <a:xfrm flipH="1">
            <a:off x="6046838" y="2654710"/>
            <a:ext cx="1" cy="377210"/>
          </a:xfrm>
          <a:prstGeom prst="straightConnector1">
            <a:avLst/>
          </a:prstGeom>
          <a:ln w="28575">
            <a:solidFill>
              <a:srgbClr val="FFC71F"/>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angular 12">
            <a:extLst>
              <a:ext uri="{FF2B5EF4-FFF2-40B4-BE49-F238E27FC236}">
                <a16:creationId xmlns:a16="http://schemas.microsoft.com/office/drawing/2014/main" xmlns="" id="{0957193D-42EF-4DA1-B0D0-A2D85B3FFA3B}"/>
              </a:ext>
            </a:extLst>
          </p:cNvPr>
          <p:cNvCxnSpPr>
            <a:stCxn id="6" idx="2"/>
            <a:endCxn id="7" idx="0"/>
          </p:cNvCxnSpPr>
          <p:nvPr/>
        </p:nvCxnSpPr>
        <p:spPr>
          <a:xfrm rot="16200000" flipH="1">
            <a:off x="7145594" y="2641087"/>
            <a:ext cx="668592" cy="2866104"/>
          </a:xfrm>
          <a:prstGeom prst="bentConnector3">
            <a:avLst/>
          </a:prstGeom>
          <a:ln w="28575">
            <a:solidFill>
              <a:srgbClr val="FFC71F"/>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ector: angular 14">
            <a:extLst>
              <a:ext uri="{FF2B5EF4-FFF2-40B4-BE49-F238E27FC236}">
                <a16:creationId xmlns:a16="http://schemas.microsoft.com/office/drawing/2014/main" xmlns="" id="{D1320125-F662-4B38-A718-DA9BD2016DBF}"/>
              </a:ext>
            </a:extLst>
          </p:cNvPr>
          <p:cNvCxnSpPr>
            <a:stCxn id="6" idx="2"/>
            <a:endCxn id="8" idx="0"/>
          </p:cNvCxnSpPr>
          <p:nvPr/>
        </p:nvCxnSpPr>
        <p:spPr>
          <a:xfrm rot="5400000">
            <a:off x="4328653" y="2690250"/>
            <a:ext cx="668592" cy="2767779"/>
          </a:xfrm>
          <a:prstGeom prst="bentConnector3">
            <a:avLst/>
          </a:prstGeom>
          <a:ln w="28575">
            <a:solidFill>
              <a:srgbClr val="FFC71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923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C33AB92-013E-413A-A354-1EDAC030F8DD}"/>
              </a:ext>
            </a:extLst>
          </p:cNvPr>
          <p:cNvSpPr>
            <a:spLocks noGrp="1"/>
          </p:cNvSpPr>
          <p:nvPr>
            <p:ph type="title"/>
          </p:nvPr>
        </p:nvSpPr>
        <p:spPr>
          <a:xfrm>
            <a:off x="-21677" y="221492"/>
            <a:ext cx="4454500" cy="1366528"/>
          </a:xfrm>
          <a:noFill/>
          <a:ln>
            <a:noFill/>
          </a:ln>
        </p:spPr>
        <p:style>
          <a:lnRef idx="0">
            <a:scrgbClr r="0" g="0" b="0"/>
          </a:lnRef>
          <a:fillRef idx="0">
            <a:scrgbClr r="0" g="0" b="0"/>
          </a:fillRef>
          <a:effectRef idx="0">
            <a:scrgbClr r="0" g="0" b="0"/>
          </a:effectRef>
          <a:fontRef idx="minor">
            <a:schemeClr val="dk1"/>
          </a:fontRef>
        </p:style>
        <p:txBody>
          <a:bodyPr>
            <a:normAutofit/>
          </a:bodyPr>
          <a:lstStyle/>
          <a:p>
            <a:pPr algn="ctr"/>
            <a:r>
              <a:rPr lang="es-CO" sz="3600" dirty="0">
                <a:solidFill>
                  <a:srgbClr val="005A7D"/>
                </a:solidFill>
                <a:latin typeface="Arial Black" panose="020B0A04020102020204" pitchFamily="34" charset="0"/>
                <a:cs typeface="Arial" panose="020B0604020202020204" pitchFamily="34" charset="0"/>
              </a:rPr>
              <a:t>¿</a:t>
            </a:r>
            <a:r>
              <a:rPr lang="es-CO" sz="3600" dirty="0" smtClean="0">
                <a:solidFill>
                  <a:srgbClr val="005A7D"/>
                </a:solidFill>
                <a:latin typeface="Arial Black" panose="020B0A04020102020204" pitchFamily="34" charset="0"/>
                <a:cs typeface="Arial" panose="020B0604020202020204" pitchFamily="34" charset="0"/>
              </a:rPr>
              <a:t>QUÉ HACEMOS?</a:t>
            </a:r>
            <a:endParaRPr lang="es-CO" sz="3600" dirty="0">
              <a:solidFill>
                <a:srgbClr val="005A7D"/>
              </a:solidFill>
              <a:latin typeface="Arial Black" panose="020B0A04020102020204" pitchFamily="34" charset="0"/>
              <a:cs typeface="Arial" panose="020B0604020202020204" pitchFamily="34" charset="0"/>
            </a:endParaRPr>
          </a:p>
        </p:txBody>
      </p:sp>
      <p:sp>
        <p:nvSpPr>
          <p:cNvPr id="7" name="Estrella: 6 puntas 6"/>
          <p:cNvSpPr/>
          <p:nvPr/>
        </p:nvSpPr>
        <p:spPr>
          <a:xfrm rot="1498891">
            <a:off x="4935484" y="3940866"/>
            <a:ext cx="2525525" cy="2850446"/>
          </a:xfrm>
          <a:prstGeom prst="star6">
            <a:avLst/>
          </a:prstGeom>
          <a:solidFill>
            <a:srgbClr val="9FD03D"/>
          </a:solidFill>
          <a:ln>
            <a:solidFill>
              <a:srgbClr val="9FD0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dirty="0"/>
              <a:t>Desarrollar la política de vivienda </a:t>
            </a:r>
          </a:p>
        </p:txBody>
      </p:sp>
      <p:sp>
        <p:nvSpPr>
          <p:cNvPr id="9" name="Estrella: 6 puntas 8"/>
          <p:cNvSpPr/>
          <p:nvPr/>
        </p:nvSpPr>
        <p:spPr>
          <a:xfrm rot="837366">
            <a:off x="5765391" y="1016215"/>
            <a:ext cx="3116759" cy="3627734"/>
          </a:xfrm>
          <a:prstGeom prst="star6">
            <a:avLst/>
          </a:prstGeom>
          <a:solidFill>
            <a:srgbClr val="9FD03D"/>
          </a:solidFill>
          <a:ln>
            <a:solidFill>
              <a:srgbClr val="9FD0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dirty="0"/>
              <a:t>Administración de inmuebles municipales</a:t>
            </a:r>
          </a:p>
        </p:txBody>
      </p:sp>
      <p:sp>
        <p:nvSpPr>
          <p:cNvPr id="10" name="Estrella: 6 puntas 9"/>
          <p:cNvSpPr/>
          <p:nvPr/>
        </p:nvSpPr>
        <p:spPr>
          <a:xfrm rot="1019789">
            <a:off x="2114658" y="3316499"/>
            <a:ext cx="3246007" cy="3519245"/>
          </a:xfrm>
          <a:prstGeom prst="star6">
            <a:avLst/>
          </a:prstGeom>
          <a:solidFill>
            <a:srgbClr val="005A7D"/>
          </a:solidFill>
          <a:ln>
            <a:solidFill>
              <a:srgbClr val="005A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dirty="0"/>
              <a:t>Control del ejercicio de la actividad inmobiliaria</a:t>
            </a:r>
          </a:p>
        </p:txBody>
      </p:sp>
      <p:sp>
        <p:nvSpPr>
          <p:cNvPr id="11" name="Estrella: 6 puntas 10"/>
          <p:cNvSpPr/>
          <p:nvPr/>
        </p:nvSpPr>
        <p:spPr>
          <a:xfrm rot="19957034">
            <a:off x="2858469" y="896742"/>
            <a:ext cx="3230621" cy="3448020"/>
          </a:xfrm>
          <a:prstGeom prst="star6">
            <a:avLst/>
          </a:prstGeom>
          <a:solidFill>
            <a:srgbClr val="FFCD26"/>
          </a:solidFill>
          <a:ln>
            <a:solidFill>
              <a:srgbClr val="FFCD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200" dirty="0"/>
              <a:t>Reglamentación, e implementación de la Gestión Territorial </a:t>
            </a:r>
          </a:p>
        </p:txBody>
      </p:sp>
      <p:sp>
        <p:nvSpPr>
          <p:cNvPr id="12" name="Estrella: 6 puntas 11"/>
          <p:cNvSpPr/>
          <p:nvPr/>
        </p:nvSpPr>
        <p:spPr>
          <a:xfrm rot="19932415">
            <a:off x="389453" y="1831971"/>
            <a:ext cx="2810427" cy="3474761"/>
          </a:xfrm>
          <a:prstGeom prst="star6">
            <a:avLst/>
          </a:prstGeom>
          <a:solidFill>
            <a:srgbClr val="9FD03D"/>
          </a:solidFill>
          <a:ln>
            <a:solidFill>
              <a:srgbClr val="9FD0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dirty="0"/>
              <a:t>Protección y  conservación del espacio público </a:t>
            </a:r>
            <a:r>
              <a:rPr lang="es-CO" dirty="0"/>
              <a:t> </a:t>
            </a:r>
          </a:p>
        </p:txBody>
      </p:sp>
      <p:sp>
        <p:nvSpPr>
          <p:cNvPr id="15" name="Estrella: 6 puntas 14"/>
          <p:cNvSpPr/>
          <p:nvPr/>
        </p:nvSpPr>
        <p:spPr>
          <a:xfrm rot="1019789">
            <a:off x="7855685" y="2661408"/>
            <a:ext cx="3246007" cy="3519245"/>
          </a:xfrm>
          <a:prstGeom prst="star6">
            <a:avLst/>
          </a:prstGeom>
          <a:solidFill>
            <a:srgbClr val="005A7D"/>
          </a:solidFill>
          <a:ln>
            <a:solidFill>
              <a:srgbClr val="005A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dirty="0"/>
              <a:t>Cooperación </a:t>
            </a:r>
          </a:p>
        </p:txBody>
      </p:sp>
      <p:sp>
        <p:nvSpPr>
          <p:cNvPr id="16" name="Estrella: 6 puntas 15"/>
          <p:cNvSpPr/>
          <p:nvPr/>
        </p:nvSpPr>
        <p:spPr>
          <a:xfrm rot="1603257">
            <a:off x="8925819" y="99617"/>
            <a:ext cx="3230621" cy="3448020"/>
          </a:xfrm>
          <a:prstGeom prst="star6">
            <a:avLst/>
          </a:prstGeom>
          <a:solidFill>
            <a:srgbClr val="FFCD26"/>
          </a:solidFill>
          <a:ln>
            <a:solidFill>
              <a:srgbClr val="FFCD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200" dirty="0"/>
              <a:t>Gestión del Suelo</a:t>
            </a:r>
          </a:p>
        </p:txBody>
      </p:sp>
      <p:pic>
        <p:nvPicPr>
          <p:cNvPr id="3" name="Imagen 2">
            <a:extLst>
              <a:ext uri="{FF2B5EF4-FFF2-40B4-BE49-F238E27FC236}">
                <a16:creationId xmlns:a16="http://schemas.microsoft.com/office/drawing/2014/main" xmlns="" id="{7328CC4A-1274-4868-B596-84E1F93F97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58375" y="5804471"/>
            <a:ext cx="2367130" cy="1053529"/>
          </a:xfrm>
          <a:prstGeom prst="rect">
            <a:avLst/>
          </a:prstGeom>
        </p:spPr>
      </p:pic>
    </p:spTree>
    <p:extLst>
      <p:ext uri="{BB962C8B-B14F-4D97-AF65-F5344CB8AC3E}">
        <p14:creationId xmlns:p14="http://schemas.microsoft.com/office/powerpoint/2010/main" val="314095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1749"/>
                                          </p:stCondLst>
                                        </p:cTn>
                                        <p:tgtEl>
                                          <p:spTgt spid="12"/>
                                        </p:tgtEl>
                                        <p:attrNameLst>
                                          <p:attrName>style.visibility</p:attrName>
                                        </p:attrNameLst>
                                      </p:cBhvr>
                                      <p:to>
                                        <p:strVal val="visible"/>
                                      </p:to>
                                    </p:set>
                                  </p:childTnLst>
                                </p:cTn>
                              </p:par>
                            </p:childTnLst>
                          </p:cTn>
                        </p:par>
                        <p:par>
                          <p:cTn id="7" fill="hold">
                            <p:stCondLst>
                              <p:cond delay="1750"/>
                            </p:stCondLst>
                            <p:childTnLst>
                              <p:par>
                                <p:cTn id="8" presetID="1" presetClass="entr" presetSubtype="0" fill="hold" grpId="0" nodeType="afterEffect">
                                  <p:stCondLst>
                                    <p:cond delay="0"/>
                                  </p:stCondLst>
                                  <p:childTnLst>
                                    <p:set>
                                      <p:cBhvr>
                                        <p:cTn id="9" dur="1" fill="hold">
                                          <p:stCondLst>
                                            <p:cond delay="1999"/>
                                          </p:stCondLst>
                                        </p:cTn>
                                        <p:tgtEl>
                                          <p:spTgt spid="11"/>
                                        </p:tgtEl>
                                        <p:attrNameLst>
                                          <p:attrName>style.visibility</p:attrName>
                                        </p:attrNameLst>
                                      </p:cBhvr>
                                      <p:to>
                                        <p:strVal val="visible"/>
                                      </p:to>
                                    </p:set>
                                  </p:childTnLst>
                                </p:cTn>
                              </p:par>
                            </p:childTnLst>
                          </p:cTn>
                        </p:par>
                        <p:par>
                          <p:cTn id="10" fill="hold">
                            <p:stCondLst>
                              <p:cond delay="3750"/>
                            </p:stCondLst>
                            <p:childTnLst>
                              <p:par>
                                <p:cTn id="11" presetID="1" presetClass="entr" presetSubtype="0" fill="hold" grpId="0" nodeType="afterEffect">
                                  <p:stCondLst>
                                    <p:cond delay="0"/>
                                  </p:stCondLst>
                                  <p:childTnLst>
                                    <p:set>
                                      <p:cBhvr>
                                        <p:cTn id="12" dur="1" fill="hold">
                                          <p:stCondLst>
                                            <p:cond delay="2749"/>
                                          </p:stCondLst>
                                        </p:cTn>
                                        <p:tgtEl>
                                          <p:spTgt spid="10"/>
                                        </p:tgtEl>
                                        <p:attrNameLst>
                                          <p:attrName>style.visibility</p:attrName>
                                        </p:attrNameLst>
                                      </p:cBhvr>
                                      <p:to>
                                        <p:strVal val="visible"/>
                                      </p:to>
                                    </p:set>
                                  </p:childTnLst>
                                </p:cTn>
                              </p:par>
                            </p:childTnLst>
                          </p:cTn>
                        </p:par>
                        <p:par>
                          <p:cTn id="13" fill="hold">
                            <p:stCondLst>
                              <p:cond delay="6500"/>
                            </p:stCondLst>
                            <p:childTnLst>
                              <p:par>
                                <p:cTn id="14" presetID="1" presetClass="entr" presetSubtype="0" fill="hold" grpId="0" nodeType="afterEffect">
                                  <p:stCondLst>
                                    <p:cond delay="1250"/>
                                  </p:stCondLst>
                                  <p:childTnLst>
                                    <p:set>
                                      <p:cBhvr>
                                        <p:cTn id="15" dur="1" fill="hold">
                                          <p:stCondLst>
                                            <p:cond delay="2249"/>
                                          </p:stCondLst>
                                        </p:cTn>
                                        <p:tgtEl>
                                          <p:spTgt spid="7"/>
                                        </p:tgtEl>
                                        <p:attrNameLst>
                                          <p:attrName>style.visibility</p:attrName>
                                        </p:attrNameLst>
                                      </p:cBhvr>
                                      <p:to>
                                        <p:strVal val="visible"/>
                                      </p:to>
                                    </p:set>
                                  </p:childTnLst>
                                </p:cTn>
                              </p:par>
                            </p:childTnLst>
                          </p:cTn>
                        </p:par>
                        <p:par>
                          <p:cTn id="16" fill="hold">
                            <p:stCondLst>
                              <p:cond delay="10000"/>
                            </p:stCondLst>
                            <p:childTnLst>
                              <p:par>
                                <p:cTn id="17" presetID="1" presetClass="entr" presetSubtype="0" fill="hold" grpId="0" nodeType="afterEffect">
                                  <p:stCondLst>
                                    <p:cond delay="0"/>
                                  </p:stCondLst>
                                  <p:childTnLst>
                                    <p:set>
                                      <p:cBhvr>
                                        <p:cTn id="18" dur="1" fill="hold">
                                          <p:stCondLst>
                                            <p:cond delay="1999"/>
                                          </p:stCondLst>
                                        </p:cTn>
                                        <p:tgtEl>
                                          <p:spTgt spid="9"/>
                                        </p:tgtEl>
                                        <p:attrNameLst>
                                          <p:attrName>style.visibility</p:attrName>
                                        </p:attrNameLst>
                                      </p:cBhvr>
                                      <p:to>
                                        <p:strVal val="visible"/>
                                      </p:to>
                                    </p:set>
                                  </p:childTnLst>
                                </p:cTn>
                              </p:par>
                            </p:childTnLst>
                          </p:cTn>
                        </p:par>
                        <p:par>
                          <p:cTn id="19" fill="hold">
                            <p:stCondLst>
                              <p:cond delay="12000"/>
                            </p:stCondLst>
                            <p:childTnLst>
                              <p:par>
                                <p:cTn id="20" presetID="1" presetClass="entr" presetSubtype="0" fill="hold" grpId="0" nodeType="afterEffect">
                                  <p:stCondLst>
                                    <p:cond delay="0"/>
                                  </p:stCondLst>
                                  <p:childTnLst>
                                    <p:set>
                                      <p:cBhvr>
                                        <p:cTn id="21" dur="1" fill="hold">
                                          <p:stCondLst>
                                            <p:cond delay="2749"/>
                                          </p:stCondLst>
                                        </p:cTn>
                                        <p:tgtEl>
                                          <p:spTgt spid="15"/>
                                        </p:tgtEl>
                                        <p:attrNameLst>
                                          <p:attrName>style.visibility</p:attrName>
                                        </p:attrNameLst>
                                      </p:cBhvr>
                                      <p:to>
                                        <p:strVal val="visible"/>
                                      </p:to>
                                    </p:set>
                                  </p:childTnLst>
                                </p:cTn>
                              </p:par>
                            </p:childTnLst>
                          </p:cTn>
                        </p:par>
                        <p:par>
                          <p:cTn id="22" fill="hold">
                            <p:stCondLst>
                              <p:cond delay="14750"/>
                            </p:stCondLst>
                            <p:childTnLst>
                              <p:par>
                                <p:cTn id="23" presetID="1" presetClass="entr" presetSubtype="0" fill="hold" grpId="0" nodeType="afterEffect">
                                  <p:stCondLst>
                                    <p:cond delay="0"/>
                                  </p:stCondLst>
                                  <p:childTnLst>
                                    <p:set>
                                      <p:cBhvr>
                                        <p:cTn id="24" dur="1" fill="hold">
                                          <p:stCondLst>
                                            <p:cond delay="1999"/>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Título 38">
            <a:extLst>
              <a:ext uri="{FF2B5EF4-FFF2-40B4-BE49-F238E27FC236}">
                <a16:creationId xmlns:a16="http://schemas.microsoft.com/office/drawing/2014/main" xmlns="" id="{2B5559BB-16C7-415A-8FCB-FC18FE981CC6}"/>
              </a:ext>
            </a:extLst>
          </p:cNvPr>
          <p:cNvSpPr>
            <a:spLocks noGrp="1"/>
          </p:cNvSpPr>
          <p:nvPr>
            <p:ph type="title"/>
          </p:nvPr>
        </p:nvSpPr>
        <p:spPr>
          <a:xfrm>
            <a:off x="8174735" y="640082"/>
            <a:ext cx="3377183" cy="1601674"/>
          </a:xfrm>
          <a:noFill/>
        </p:spPr>
        <p:txBody>
          <a:bodyPr vert="horz" lIns="91440" tIns="45720" rIns="91440" bIns="45720" rtlCol="0" anchor="b">
            <a:normAutofit/>
          </a:bodyPr>
          <a:lstStyle/>
          <a:p>
            <a:r>
              <a:rPr lang="en-US" dirty="0" smtClean="0">
                <a:solidFill>
                  <a:srgbClr val="005778"/>
                </a:solidFill>
                <a:latin typeface="Biko" panose="02000000000000000000" pitchFamily="50" charset="0"/>
                <a:cs typeface="Raavi" panose="020B0502040204020203" pitchFamily="34" charset="0"/>
              </a:rPr>
              <a:t>MAPA DE PROCESOS</a:t>
            </a:r>
            <a:endParaRPr lang="en-US" dirty="0">
              <a:solidFill>
                <a:srgbClr val="005778"/>
              </a:solidFill>
              <a:latin typeface="Biko" panose="02000000000000000000" pitchFamily="50" charset="0"/>
              <a:cs typeface="Raavi" panose="020B0502040204020203" pitchFamily="34" charset="0"/>
            </a:endParaRPr>
          </a:p>
        </p:txBody>
      </p:sp>
      <p:pic>
        <p:nvPicPr>
          <p:cNvPr id="38" name="Imagen 37">
            <a:extLst>
              <a:ext uri="{FF2B5EF4-FFF2-40B4-BE49-F238E27FC236}">
                <a16:creationId xmlns:a16="http://schemas.microsoft.com/office/drawing/2014/main" xmlns="" id="{5A14D182-B306-49C3-AF04-0BF079213282}"/>
              </a:ext>
            </a:extLst>
          </p:cNvPr>
          <p:cNvPicPr>
            <a:picLocks noChangeAspect="1"/>
          </p:cNvPicPr>
          <p:nvPr/>
        </p:nvPicPr>
        <p:blipFill rotWithShape="1">
          <a:blip r:embed="rId2"/>
          <a:srcRect l="845" r="-1" b="-1"/>
          <a:stretch/>
        </p:blipFill>
        <p:spPr>
          <a:xfrm>
            <a:off x="20" y="10"/>
            <a:ext cx="7534636" cy="6857990"/>
          </a:xfrm>
          <a:prstGeom prst="rect">
            <a:avLst/>
          </a:prstGeom>
        </p:spPr>
      </p:pic>
      <p:pic>
        <p:nvPicPr>
          <p:cNvPr id="4" name="Imagen 3">
            <a:extLst>
              <a:ext uri="{FF2B5EF4-FFF2-40B4-BE49-F238E27FC236}">
                <a16:creationId xmlns:a16="http://schemas.microsoft.com/office/drawing/2014/main" xmlns="" id="{16569702-EB40-47F9-917C-8B54DA62BA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4911" y="5714599"/>
            <a:ext cx="1089437" cy="1006640"/>
          </a:xfrm>
          <a:prstGeom prst="rect">
            <a:avLst/>
          </a:prstGeom>
        </p:spPr>
      </p:pic>
    </p:spTree>
    <p:extLst>
      <p:ext uri="{BB962C8B-B14F-4D97-AF65-F5344CB8AC3E}">
        <p14:creationId xmlns:p14="http://schemas.microsoft.com/office/powerpoint/2010/main" val="22237123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xmlns=""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xmlns="" id="{31B67EE3-B60F-4BAB-8369-2E229CBA8235}"/>
              </a:ext>
            </a:extLst>
          </p:cNvPr>
          <p:cNvSpPr>
            <a:spLocks noGrp="1"/>
          </p:cNvSpPr>
          <p:nvPr>
            <p:ph type="title"/>
          </p:nvPr>
        </p:nvSpPr>
        <p:spPr>
          <a:xfrm>
            <a:off x="643467" y="643467"/>
            <a:ext cx="3363974" cy="1597315"/>
          </a:xfrm>
          <a:noFill/>
          <a:ln w="19050">
            <a:solidFill>
              <a:schemeClr val="bg1"/>
            </a:solidFill>
          </a:ln>
        </p:spPr>
        <p:txBody>
          <a:bodyPr vert="horz" wrap="square" lIns="91440" tIns="45720" rIns="91440" bIns="45720" rtlCol="0" anchor="ctr">
            <a:normAutofit/>
          </a:bodyPr>
          <a:lstStyle/>
          <a:p>
            <a:pPr algn="ctr"/>
            <a:r>
              <a:rPr lang="en-US" sz="2800" dirty="0" smtClean="0">
                <a:solidFill>
                  <a:schemeClr val="bg1"/>
                </a:solidFill>
                <a:latin typeface="Arial Black" panose="020B0A04020102020204" pitchFamily="34" charset="0"/>
                <a:cs typeface="Raavi" panose="020B0502040204020203" pitchFamily="34" charset="0"/>
              </a:rPr>
              <a:t>CÓMO OPERA MIPG</a:t>
            </a:r>
            <a:endParaRPr lang="en-US" sz="2800" kern="1200" dirty="0">
              <a:solidFill>
                <a:schemeClr val="bg1"/>
              </a:solidFill>
              <a:latin typeface="Arial Black" panose="020B0A04020102020204" pitchFamily="34" charset="0"/>
              <a:cs typeface="Raavi" panose="020B0502040204020203" pitchFamily="34" charset="0"/>
            </a:endParaRPr>
          </a:p>
        </p:txBody>
      </p:sp>
      <p:sp>
        <p:nvSpPr>
          <p:cNvPr id="4" name="CuadroTexto 3">
            <a:extLst>
              <a:ext uri="{FF2B5EF4-FFF2-40B4-BE49-F238E27FC236}">
                <a16:creationId xmlns:a16="http://schemas.microsoft.com/office/drawing/2014/main" xmlns="" id="{2D2519C3-FC0F-430E-BEC9-83D65E6F441E}"/>
              </a:ext>
            </a:extLst>
          </p:cNvPr>
          <p:cNvSpPr txBox="1"/>
          <p:nvPr/>
        </p:nvSpPr>
        <p:spPr>
          <a:xfrm>
            <a:off x="275771" y="2638044"/>
            <a:ext cx="4165599" cy="3777270"/>
          </a:xfrm>
          <a:prstGeom prst="rect">
            <a:avLst/>
          </a:prstGeom>
        </p:spPr>
        <p:txBody>
          <a:bodyPr vert="horz" lIns="91440" tIns="45720" rIns="91440" bIns="45720" rtlCol="0">
            <a:normAutofit/>
          </a:bodyPr>
          <a:lstStyle/>
          <a:p>
            <a:pPr algn="just">
              <a:lnSpc>
                <a:spcPct val="90000"/>
              </a:lnSpc>
              <a:spcAft>
                <a:spcPts val="600"/>
              </a:spcAft>
            </a:pPr>
            <a:r>
              <a:rPr lang="es-ES" dirty="0">
                <a:solidFill>
                  <a:schemeClr val="bg1"/>
                </a:solidFill>
                <a:latin typeface="Arial "/>
              </a:rPr>
              <a:t>Este modelo surge como mecanismo para facilitar la integración y articulación de los Sistemas de Desarrollo Administrativo y de Gestión de la Calidad con el Sistema de Control Interno. </a:t>
            </a:r>
          </a:p>
        </p:txBody>
      </p:sp>
      <p:pic>
        <p:nvPicPr>
          <p:cNvPr id="2050" name="Picture 2" descr="icono anÃ¡lisis">
            <a:extLst>
              <a:ext uri="{FF2B5EF4-FFF2-40B4-BE49-F238E27FC236}">
                <a16:creationId xmlns:a16="http://schemas.microsoft.com/office/drawing/2014/main" xmlns="" id="{D601405E-BF58-4145-88C1-CAADBF1421C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297763" y="643467"/>
            <a:ext cx="5756851" cy="44943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xmlns="" id="{4504DE45-B424-4E36-B583-835FE53B62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799" y="4339510"/>
            <a:ext cx="3843542" cy="2394337"/>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3" name="Rectángulo 2">
            <a:extLst>
              <a:ext uri="{FF2B5EF4-FFF2-40B4-BE49-F238E27FC236}">
                <a16:creationId xmlns:a16="http://schemas.microsoft.com/office/drawing/2014/main" xmlns="" id="{DF123A2F-36FD-4541-AE57-275B1FB33648}"/>
              </a:ext>
            </a:extLst>
          </p:cNvPr>
          <p:cNvSpPr/>
          <p:nvPr/>
        </p:nvSpPr>
        <p:spPr>
          <a:xfrm>
            <a:off x="5297763" y="5277966"/>
            <a:ext cx="6096000" cy="1477328"/>
          </a:xfrm>
          <a:prstGeom prst="rect">
            <a:avLst/>
          </a:prstGeom>
        </p:spPr>
        <p:txBody>
          <a:bodyPr>
            <a:spAutoFit/>
          </a:bodyPr>
          <a:lstStyle/>
          <a:p>
            <a:pPr algn="just"/>
            <a:r>
              <a:rPr lang="es-CO" dirty="0">
                <a:latin typeface="Arial Narrow" pitchFamily="34" charset="0"/>
              </a:rPr>
              <a:t>MIPG opera a través de la puesta en marcha de siete dimensiones, incorporando a su vez el ciclo de gestión PHVA, y adicionalmente, incluye elementos propios de una gestión pública moderna y democrática: la información, la comunicación, y la gestión del conocimiento y la innovación. </a:t>
            </a:r>
          </a:p>
        </p:txBody>
      </p:sp>
    </p:spTree>
    <p:extLst>
      <p:ext uri="{BB962C8B-B14F-4D97-AF65-F5344CB8AC3E}">
        <p14:creationId xmlns:p14="http://schemas.microsoft.com/office/powerpoint/2010/main" val="37374327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0">
            <a:extLst>
              <a:ext uri="{FF2B5EF4-FFF2-40B4-BE49-F238E27FC236}">
                <a16:creationId xmlns:a16="http://schemas.microsoft.com/office/drawing/2014/main" xmlns="" id="{42A5316D-ED2F-4F89-B4B4-8D9240B1A3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xmlns="" id="{136DA866-DE89-4C5B-AD2D-DEE754B79A31}"/>
              </a:ext>
            </a:extLst>
          </p:cNvPr>
          <p:cNvSpPr>
            <a:spLocks noGrp="1"/>
          </p:cNvSpPr>
          <p:nvPr>
            <p:ph type="title"/>
          </p:nvPr>
        </p:nvSpPr>
        <p:spPr>
          <a:xfrm>
            <a:off x="838200" y="2057400"/>
            <a:ext cx="2743200" cy="2743200"/>
          </a:xfrm>
          <a:prstGeom prst="ellipse">
            <a:avLst/>
          </a:prstGeom>
          <a:solidFill>
            <a:srgbClr val="262626"/>
          </a:solidFill>
          <a:ln w="174625" cmpd="thinThick">
            <a:solidFill>
              <a:srgbClr val="262626"/>
            </a:solidFill>
          </a:ln>
        </p:spPr>
        <p:txBody>
          <a:bodyPr anchor="ctr">
            <a:normAutofit/>
          </a:bodyPr>
          <a:lstStyle/>
          <a:p>
            <a:pPr algn="ctr"/>
            <a:r>
              <a:rPr lang="es-CO" sz="1800" dirty="0">
                <a:solidFill>
                  <a:srgbClr val="FFFFFF"/>
                </a:solidFill>
                <a:latin typeface="Biko" panose="02000000000000000000" pitchFamily="50" charset="0"/>
              </a:rPr>
              <a:t>DIMENSIONES MIPG</a:t>
            </a:r>
          </a:p>
        </p:txBody>
      </p:sp>
      <p:graphicFrame>
        <p:nvGraphicFramePr>
          <p:cNvPr id="5" name="2 Diagrama">
            <a:extLst>
              <a:ext uri="{FF2B5EF4-FFF2-40B4-BE49-F238E27FC236}">
                <a16:creationId xmlns:a16="http://schemas.microsoft.com/office/drawing/2014/main" xmlns="" id="{6131C300-4BF5-4946-B43C-A0DA17A22056}"/>
              </a:ext>
            </a:extLst>
          </p:cNvPr>
          <p:cNvGraphicFramePr/>
          <p:nvPr>
            <p:extLst>
              <p:ext uri="{D42A27DB-BD31-4B8C-83A1-F6EECF244321}">
                <p14:modId xmlns:p14="http://schemas.microsoft.com/office/powerpoint/2010/main" val="1628281184"/>
              </p:ext>
            </p:extLst>
          </p:nvPr>
        </p:nvGraphicFramePr>
        <p:xfrm>
          <a:off x="3581400" y="104931"/>
          <a:ext cx="8395740" cy="65207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098" name="Picture 2" descr="Resultado de imagen para mipg">
            <a:extLst>
              <a:ext uri="{FF2B5EF4-FFF2-40B4-BE49-F238E27FC236}">
                <a16:creationId xmlns:a16="http://schemas.microsoft.com/office/drawing/2014/main" xmlns="" id="{802D0050-682D-4CEC-A58C-604C001759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72368" y="5865618"/>
            <a:ext cx="3118891" cy="962401"/>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xmlns="" id="{F804B385-999D-4A92-9E9A-C6E8D13EAEBD}"/>
              </a:ext>
            </a:extLst>
          </p:cNvPr>
          <p:cNvPicPr>
            <a:picLocks noChangeAspect="1"/>
          </p:cNvPicPr>
          <p:nvPr/>
        </p:nvPicPr>
        <p:blipFill>
          <a:blip r:embed="rId8"/>
          <a:stretch>
            <a:fillRect/>
          </a:stretch>
        </p:blipFill>
        <p:spPr>
          <a:xfrm>
            <a:off x="-296724" y="5612633"/>
            <a:ext cx="2506524" cy="1530024"/>
          </a:xfrm>
          <a:prstGeom prst="rect">
            <a:avLst/>
          </a:prstGeom>
        </p:spPr>
      </p:pic>
    </p:spTree>
    <p:extLst>
      <p:ext uri="{BB962C8B-B14F-4D97-AF65-F5344CB8AC3E}">
        <p14:creationId xmlns:p14="http://schemas.microsoft.com/office/powerpoint/2010/main" val="22659593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4F93566-F4D6-4587-9AE3-DA71F395AF2F}"/>
              </a:ext>
            </a:extLst>
          </p:cNvPr>
          <p:cNvSpPr>
            <a:spLocks noGrp="1"/>
          </p:cNvSpPr>
          <p:nvPr>
            <p:ph type="title"/>
          </p:nvPr>
        </p:nvSpPr>
        <p:spPr/>
        <p:txBody>
          <a:bodyPr>
            <a:normAutofit/>
          </a:bodyPr>
          <a:lstStyle/>
          <a:p>
            <a:pPr algn="ctr"/>
            <a:r>
              <a:rPr lang="es-CO" b="1" dirty="0">
                <a:solidFill>
                  <a:srgbClr val="005778"/>
                </a:solidFill>
                <a:latin typeface="Biko" panose="02000000000000000000" pitchFamily="50" charset="0"/>
              </a:rPr>
              <a:t>MODELO ESTÁNDAR DE CONTROL INTERNO - MECI</a:t>
            </a:r>
            <a:endParaRPr lang="es-CO" dirty="0">
              <a:solidFill>
                <a:srgbClr val="005778"/>
              </a:solidFill>
              <a:latin typeface="Biko" panose="02000000000000000000" pitchFamily="50" charset="0"/>
            </a:endParaRPr>
          </a:p>
        </p:txBody>
      </p:sp>
      <p:sp>
        <p:nvSpPr>
          <p:cNvPr id="4" name="1 Rectángulo">
            <a:extLst>
              <a:ext uri="{FF2B5EF4-FFF2-40B4-BE49-F238E27FC236}">
                <a16:creationId xmlns:a16="http://schemas.microsoft.com/office/drawing/2014/main" xmlns="" id="{64148D35-2F96-453C-9BBE-F7C924F9A5CD}"/>
              </a:ext>
            </a:extLst>
          </p:cNvPr>
          <p:cNvSpPr/>
          <p:nvPr/>
        </p:nvSpPr>
        <p:spPr>
          <a:xfrm>
            <a:off x="985233" y="1690688"/>
            <a:ext cx="3729038" cy="923330"/>
          </a:xfrm>
          <a:prstGeom prst="rect">
            <a:avLst/>
          </a:prstGeom>
        </p:spPr>
        <p:txBody>
          <a:bodyPr wrap="square">
            <a:spAutoFit/>
          </a:bodyPr>
          <a:lstStyle/>
          <a:p>
            <a:r>
              <a:rPr lang="es-ES" dirty="0">
                <a:latin typeface="Arial Narrow" pitchFamily="34" charset="0"/>
              </a:rPr>
              <a:t>MECI permite el diseño, desarrollo y operación del Sistema de Control Interno en las Entidades del Estado.</a:t>
            </a:r>
            <a:endParaRPr lang="es-CO" dirty="0"/>
          </a:p>
        </p:txBody>
      </p:sp>
      <p:graphicFrame>
        <p:nvGraphicFramePr>
          <p:cNvPr id="5" name="7 Objeto">
            <a:extLst>
              <a:ext uri="{FF2B5EF4-FFF2-40B4-BE49-F238E27FC236}">
                <a16:creationId xmlns:a16="http://schemas.microsoft.com/office/drawing/2014/main" xmlns="" id="{668661B9-FD93-4725-BDD7-18CC9FA5B3DB}"/>
              </a:ext>
            </a:extLst>
          </p:cNvPr>
          <p:cNvGraphicFramePr>
            <a:graphicFrameLocks noChangeAspect="1"/>
          </p:cNvGraphicFramePr>
          <p:nvPr>
            <p:extLst>
              <p:ext uri="{D42A27DB-BD31-4B8C-83A1-F6EECF244321}">
                <p14:modId xmlns:p14="http://schemas.microsoft.com/office/powerpoint/2010/main" val="1056692357"/>
              </p:ext>
            </p:extLst>
          </p:nvPr>
        </p:nvGraphicFramePr>
        <p:xfrm>
          <a:off x="6096000" y="1690688"/>
          <a:ext cx="4708835" cy="4682529"/>
        </p:xfrm>
        <a:graphic>
          <a:graphicData uri="http://schemas.openxmlformats.org/presentationml/2006/ole">
            <mc:AlternateContent xmlns:mc="http://schemas.openxmlformats.org/markup-compatibility/2006">
              <mc:Choice xmlns:v="urn:schemas-microsoft-com:vml" Requires="v">
                <p:oleObj spid="_x0000_s1035" name="Imagen de mapa de bits" r:id="rId3" imgW="6163535" imgH="6133333" progId="Paint.Picture">
                  <p:embed/>
                </p:oleObj>
              </mc:Choice>
              <mc:Fallback>
                <p:oleObj name="Imagen de mapa de bits" r:id="rId3" imgW="6163535" imgH="6133333" progId="Paint.Picture">
                  <p:embed/>
                  <p:pic>
                    <p:nvPicPr>
                      <p:cNvPr id="8" name="7 Obje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690688"/>
                        <a:ext cx="4708835" cy="4682529"/>
                      </a:xfrm>
                      <a:prstGeom prst="rect">
                        <a:avLst/>
                      </a:prstGeom>
                      <a:noFill/>
                    </p:spPr>
                  </p:pic>
                </p:oleObj>
              </mc:Fallback>
            </mc:AlternateContent>
          </a:graphicData>
        </a:graphic>
      </p:graphicFrame>
      <p:sp>
        <p:nvSpPr>
          <p:cNvPr id="6" name="8 Rectángulo">
            <a:extLst>
              <a:ext uri="{FF2B5EF4-FFF2-40B4-BE49-F238E27FC236}">
                <a16:creationId xmlns:a16="http://schemas.microsoft.com/office/drawing/2014/main" xmlns="" id="{976C50DF-4AD8-4709-B331-7838A46876B3}"/>
              </a:ext>
            </a:extLst>
          </p:cNvPr>
          <p:cNvSpPr/>
          <p:nvPr/>
        </p:nvSpPr>
        <p:spPr>
          <a:xfrm>
            <a:off x="985234" y="2674993"/>
            <a:ext cx="3096344" cy="369332"/>
          </a:xfrm>
          <a:prstGeom prst="rect">
            <a:avLst/>
          </a:prstGeom>
        </p:spPr>
        <p:txBody>
          <a:bodyPr wrap="square">
            <a:spAutoFit/>
          </a:bodyPr>
          <a:lstStyle/>
          <a:p>
            <a:r>
              <a:rPr lang="es-ES" dirty="0">
                <a:latin typeface="Arial Narrow" pitchFamily="34" charset="0"/>
              </a:rPr>
              <a:t>Está compuesta por 2 módulos:</a:t>
            </a:r>
            <a:endParaRPr lang="es-CO" dirty="0"/>
          </a:p>
        </p:txBody>
      </p:sp>
      <p:sp>
        <p:nvSpPr>
          <p:cNvPr id="7" name="9 Rectángulo">
            <a:extLst>
              <a:ext uri="{FF2B5EF4-FFF2-40B4-BE49-F238E27FC236}">
                <a16:creationId xmlns:a16="http://schemas.microsoft.com/office/drawing/2014/main" xmlns="" id="{98EA7BB5-BBA7-45F2-95DE-539EFEF00AC2}"/>
              </a:ext>
            </a:extLst>
          </p:cNvPr>
          <p:cNvSpPr/>
          <p:nvPr/>
        </p:nvSpPr>
        <p:spPr>
          <a:xfrm>
            <a:off x="985233" y="3109363"/>
            <a:ext cx="3729037" cy="646331"/>
          </a:xfrm>
          <a:prstGeom prst="rect">
            <a:avLst/>
          </a:prstGeom>
        </p:spPr>
        <p:txBody>
          <a:bodyPr wrap="square">
            <a:spAutoFit/>
          </a:bodyPr>
          <a:lstStyle/>
          <a:p>
            <a:pPr marL="285750" indent="-285750">
              <a:buBlip>
                <a:blip r:embed="rId5"/>
              </a:buBlip>
            </a:pPr>
            <a:r>
              <a:rPr lang="es-CO" b="1" dirty="0">
                <a:solidFill>
                  <a:srgbClr val="000000"/>
                </a:solidFill>
                <a:latin typeface="Arial Narrow" pitchFamily="34" charset="0"/>
                <a:cs typeface="Arial" pitchFamily="34" charset="0"/>
              </a:rPr>
              <a:t>Módulo de Control de la Planeación y Gestión</a:t>
            </a:r>
            <a:endParaRPr lang="es-CO" b="1" dirty="0"/>
          </a:p>
        </p:txBody>
      </p:sp>
      <p:sp>
        <p:nvSpPr>
          <p:cNvPr id="8" name="10 Rectángulo">
            <a:extLst>
              <a:ext uri="{FF2B5EF4-FFF2-40B4-BE49-F238E27FC236}">
                <a16:creationId xmlns:a16="http://schemas.microsoft.com/office/drawing/2014/main" xmlns="" id="{520AA801-6D91-49F9-B0CC-574549552ABB}"/>
              </a:ext>
            </a:extLst>
          </p:cNvPr>
          <p:cNvSpPr/>
          <p:nvPr/>
        </p:nvSpPr>
        <p:spPr>
          <a:xfrm>
            <a:off x="985232" y="4623272"/>
            <a:ext cx="3729039" cy="646331"/>
          </a:xfrm>
          <a:prstGeom prst="rect">
            <a:avLst/>
          </a:prstGeom>
        </p:spPr>
        <p:txBody>
          <a:bodyPr wrap="square">
            <a:spAutoFit/>
          </a:bodyPr>
          <a:lstStyle/>
          <a:p>
            <a:pPr marL="285750" indent="-285750">
              <a:buBlip>
                <a:blip r:embed="rId5"/>
              </a:buBlip>
            </a:pPr>
            <a:r>
              <a:rPr lang="es-CO" b="1" dirty="0">
                <a:solidFill>
                  <a:srgbClr val="000000"/>
                </a:solidFill>
                <a:latin typeface="Arial Narrow" pitchFamily="34" charset="0"/>
                <a:cs typeface="Arial" pitchFamily="34" charset="0"/>
              </a:rPr>
              <a:t>Módulo de Control de Evaluación y Seguimiento</a:t>
            </a:r>
            <a:endParaRPr lang="es-CO" b="1" dirty="0"/>
          </a:p>
        </p:txBody>
      </p:sp>
      <p:sp>
        <p:nvSpPr>
          <p:cNvPr id="9" name="11 Rectángulo">
            <a:extLst>
              <a:ext uri="{FF2B5EF4-FFF2-40B4-BE49-F238E27FC236}">
                <a16:creationId xmlns:a16="http://schemas.microsoft.com/office/drawing/2014/main" xmlns="" id="{CCC5B8A9-7C35-4B90-92ED-31ACB7931F4A}"/>
              </a:ext>
            </a:extLst>
          </p:cNvPr>
          <p:cNvSpPr/>
          <p:nvPr/>
        </p:nvSpPr>
        <p:spPr>
          <a:xfrm>
            <a:off x="985233" y="3685427"/>
            <a:ext cx="3729038" cy="861774"/>
          </a:xfrm>
          <a:prstGeom prst="rect">
            <a:avLst/>
          </a:prstGeom>
        </p:spPr>
        <p:txBody>
          <a:bodyPr wrap="square">
            <a:spAutoFit/>
          </a:bodyPr>
          <a:lstStyle/>
          <a:p>
            <a:pPr marL="285750" lvl="0" indent="-285750">
              <a:buFont typeface="Wingdings" pitchFamily="2" charset="2"/>
              <a:buChar char="ü"/>
            </a:pPr>
            <a:r>
              <a:rPr lang="es-MX" sz="1600" dirty="0">
                <a:latin typeface="Arial Narrow" pitchFamily="34" charset="0"/>
              </a:rPr>
              <a:t>Talento Humano</a:t>
            </a:r>
            <a:endParaRPr lang="es-CO" sz="1600" dirty="0">
              <a:latin typeface="Arial Narrow" pitchFamily="34" charset="0"/>
            </a:endParaRPr>
          </a:p>
          <a:p>
            <a:pPr marL="285750" lvl="0" indent="-285750">
              <a:buFont typeface="Wingdings" pitchFamily="2" charset="2"/>
              <a:buChar char="ü"/>
            </a:pPr>
            <a:r>
              <a:rPr lang="es-MX" sz="1600" dirty="0">
                <a:latin typeface="Arial Narrow" pitchFamily="34" charset="0"/>
              </a:rPr>
              <a:t>Direccionamiento Estratégico</a:t>
            </a:r>
            <a:endParaRPr lang="es-CO" sz="1600" dirty="0">
              <a:latin typeface="Arial Narrow" pitchFamily="34" charset="0"/>
            </a:endParaRPr>
          </a:p>
          <a:p>
            <a:pPr marL="285750" lvl="0" indent="-285750">
              <a:buFont typeface="Wingdings" pitchFamily="2" charset="2"/>
              <a:buChar char="ü"/>
            </a:pPr>
            <a:r>
              <a:rPr lang="es-MX" sz="1600" dirty="0">
                <a:latin typeface="Arial Narrow" pitchFamily="34" charset="0"/>
              </a:rPr>
              <a:t>Administración del Riesgo</a:t>
            </a:r>
            <a:endParaRPr lang="es-CO" sz="1600" dirty="0">
              <a:latin typeface="Arial Narrow" pitchFamily="34" charset="0"/>
            </a:endParaRPr>
          </a:p>
        </p:txBody>
      </p:sp>
      <p:sp>
        <p:nvSpPr>
          <p:cNvPr id="10" name="12 Rectángulo">
            <a:extLst>
              <a:ext uri="{FF2B5EF4-FFF2-40B4-BE49-F238E27FC236}">
                <a16:creationId xmlns:a16="http://schemas.microsoft.com/office/drawing/2014/main" xmlns="" id="{AA632199-C514-46CF-8535-CB23A2E6B98D}"/>
              </a:ext>
            </a:extLst>
          </p:cNvPr>
          <p:cNvSpPr/>
          <p:nvPr/>
        </p:nvSpPr>
        <p:spPr>
          <a:xfrm>
            <a:off x="985232" y="5197595"/>
            <a:ext cx="3729038" cy="861774"/>
          </a:xfrm>
          <a:prstGeom prst="rect">
            <a:avLst/>
          </a:prstGeom>
        </p:spPr>
        <p:txBody>
          <a:bodyPr wrap="square">
            <a:spAutoFit/>
          </a:bodyPr>
          <a:lstStyle/>
          <a:p>
            <a:pPr marL="285750" lvl="0" indent="-285750">
              <a:buFont typeface="Wingdings" pitchFamily="2" charset="2"/>
              <a:buChar char="ü"/>
            </a:pPr>
            <a:r>
              <a:rPr lang="es-CO" sz="1600" dirty="0">
                <a:latin typeface="Arial Narrow" pitchFamily="34" charset="0"/>
              </a:rPr>
              <a:t>Autoevaluación Institucional</a:t>
            </a:r>
          </a:p>
          <a:p>
            <a:pPr marL="285750" lvl="0" indent="-285750">
              <a:buFont typeface="Wingdings" pitchFamily="2" charset="2"/>
              <a:buChar char="ü"/>
            </a:pPr>
            <a:r>
              <a:rPr lang="es-CO" sz="1600" dirty="0">
                <a:latin typeface="Arial Narrow" pitchFamily="34" charset="0"/>
              </a:rPr>
              <a:t>Auditoría Interna</a:t>
            </a:r>
          </a:p>
          <a:p>
            <a:pPr marL="285750" lvl="0" indent="-285750">
              <a:buFont typeface="Wingdings" pitchFamily="2" charset="2"/>
              <a:buChar char="ü"/>
            </a:pPr>
            <a:r>
              <a:rPr lang="es-CO" sz="1600" dirty="0">
                <a:latin typeface="Arial Narrow" pitchFamily="34" charset="0"/>
              </a:rPr>
              <a:t>Planes de Mejoramiento</a:t>
            </a:r>
          </a:p>
        </p:txBody>
      </p:sp>
      <p:pic>
        <p:nvPicPr>
          <p:cNvPr id="11" name="Imagen 10">
            <a:extLst>
              <a:ext uri="{FF2B5EF4-FFF2-40B4-BE49-F238E27FC236}">
                <a16:creationId xmlns:a16="http://schemas.microsoft.com/office/drawing/2014/main" xmlns="" id="{ED50F292-9A83-45C6-AE71-83BAD21743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41" y="5776626"/>
            <a:ext cx="1089437" cy="1006640"/>
          </a:xfrm>
          <a:prstGeom prst="rect">
            <a:avLst/>
          </a:prstGeom>
        </p:spPr>
      </p:pic>
    </p:spTree>
    <p:extLst>
      <p:ext uri="{BB962C8B-B14F-4D97-AF65-F5344CB8AC3E}">
        <p14:creationId xmlns:p14="http://schemas.microsoft.com/office/powerpoint/2010/main" val="132257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2A8AA5BC-4F7A-4226-8F99-6D824B226A9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3E5445C6-DD42-4979-86FF-03730E8C6D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xmlns="" id="{802385BE-3A4C-4584-9408-E23983B95C2E}"/>
              </a:ext>
            </a:extLst>
          </p:cNvPr>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5800" b="1" kern="1200" dirty="0" smtClean="0">
                <a:solidFill>
                  <a:schemeClr val="tx1"/>
                </a:solidFill>
                <a:latin typeface="+mj-lt"/>
                <a:ea typeface="+mj-ea"/>
                <a:cs typeface="+mj-cs"/>
              </a:rPr>
              <a:t>SISTEMA DE ATENCIÓN </a:t>
            </a:r>
            <a:r>
              <a:rPr lang="en-US" sz="5800" b="1" dirty="0" smtClean="0"/>
              <a:t>AL </a:t>
            </a:r>
            <a:r>
              <a:rPr lang="en-US" sz="5800" b="1" kern="1200" dirty="0" smtClean="0">
                <a:solidFill>
                  <a:schemeClr val="tx1"/>
                </a:solidFill>
                <a:latin typeface="+mj-lt"/>
                <a:ea typeface="+mj-ea"/>
                <a:cs typeface="+mj-cs"/>
              </a:rPr>
              <a:t>CIUDADANO</a:t>
            </a:r>
            <a:endParaRPr lang="en-US" sz="5800" kern="1200" dirty="0">
              <a:solidFill>
                <a:schemeClr val="tx1"/>
              </a:solidFill>
              <a:latin typeface="+mj-lt"/>
              <a:ea typeface="+mj-ea"/>
              <a:cs typeface="+mj-cs"/>
            </a:endParaRPr>
          </a:p>
        </p:txBody>
      </p:sp>
      <p:cxnSp>
        <p:nvCxnSpPr>
          <p:cNvPr id="11" name="Straight Connector 10">
            <a:extLst>
              <a:ext uri="{FF2B5EF4-FFF2-40B4-BE49-F238E27FC236}">
                <a16:creationId xmlns:a16="http://schemas.microsoft.com/office/drawing/2014/main" xmlns="" id="{45000665-DFC7-417E-8FD7-516A0F15C97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pic>
        <p:nvPicPr>
          <p:cNvPr id="6" name="Imagen 5">
            <a:extLst>
              <a:ext uri="{FF2B5EF4-FFF2-40B4-BE49-F238E27FC236}">
                <a16:creationId xmlns:a16="http://schemas.microsoft.com/office/drawing/2014/main" xmlns="" id="{DA9CEBA6-B312-42FC-A383-F25E92ABCB10}"/>
              </a:ext>
            </a:extLst>
          </p:cNvPr>
          <p:cNvPicPr>
            <a:picLocks noChangeAspect="1"/>
          </p:cNvPicPr>
          <p:nvPr/>
        </p:nvPicPr>
        <p:blipFill>
          <a:blip r:embed="rId2"/>
          <a:stretch>
            <a:fillRect/>
          </a:stretch>
        </p:blipFill>
        <p:spPr>
          <a:xfrm>
            <a:off x="0" y="5143776"/>
            <a:ext cx="2926334" cy="1786283"/>
          </a:xfrm>
          <a:prstGeom prst="rect">
            <a:avLst/>
          </a:prstGeom>
        </p:spPr>
      </p:pic>
    </p:spTree>
    <p:extLst>
      <p:ext uri="{BB962C8B-B14F-4D97-AF65-F5344CB8AC3E}">
        <p14:creationId xmlns:p14="http://schemas.microsoft.com/office/powerpoint/2010/main" val="379702727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6C27001-E758-4ABF-BFF3-B51E27C4349B}"/>
              </a:ext>
            </a:extLst>
          </p:cNvPr>
          <p:cNvSpPr>
            <a:spLocks noGrp="1"/>
          </p:cNvSpPr>
          <p:nvPr>
            <p:ph type="title"/>
          </p:nvPr>
        </p:nvSpPr>
        <p:spPr/>
        <p:txBody>
          <a:bodyPr/>
          <a:lstStyle/>
          <a:p>
            <a:r>
              <a:rPr lang="es-CO" dirty="0" smtClean="0">
                <a:latin typeface="Arial Black" panose="020B0A04020102020204" pitchFamily="34" charset="0"/>
              </a:rPr>
              <a:t>INTRODUCCIÓN</a:t>
            </a:r>
            <a:r>
              <a:rPr lang="es-CO" dirty="0" smtClean="0"/>
              <a:t> </a:t>
            </a:r>
            <a:endParaRPr lang="es-CO" dirty="0"/>
          </a:p>
        </p:txBody>
      </p:sp>
      <p:sp>
        <p:nvSpPr>
          <p:cNvPr id="3" name="Marcador de contenido 2">
            <a:extLst>
              <a:ext uri="{FF2B5EF4-FFF2-40B4-BE49-F238E27FC236}">
                <a16:creationId xmlns:a16="http://schemas.microsoft.com/office/drawing/2014/main" xmlns="" id="{220FA072-C6FB-4EBA-B89B-769285F8810D}"/>
              </a:ext>
            </a:extLst>
          </p:cNvPr>
          <p:cNvSpPr>
            <a:spLocks noGrp="1"/>
          </p:cNvSpPr>
          <p:nvPr>
            <p:ph idx="1"/>
          </p:nvPr>
        </p:nvSpPr>
        <p:spPr>
          <a:xfrm>
            <a:off x="838200" y="1825625"/>
            <a:ext cx="10515600" cy="4181885"/>
          </a:xfrm>
        </p:spPr>
        <p:txBody>
          <a:bodyPr>
            <a:normAutofit/>
          </a:bodyPr>
          <a:lstStyle/>
          <a:p>
            <a:pPr marL="0" indent="0" algn="just">
              <a:buNone/>
            </a:pPr>
            <a:r>
              <a:rPr lang="es-ES" dirty="0" smtClean="0">
                <a:latin typeface="Arial" panose="020B0604020202020204" pitchFamily="34" charset="0"/>
                <a:cs typeface="Arial" panose="020B0604020202020204" pitchFamily="34" charset="0"/>
              </a:rPr>
              <a:t>El </a:t>
            </a:r>
            <a:r>
              <a:rPr lang="es-ES" dirty="0">
                <a:latin typeface="Arial" panose="020B0604020202020204" pitchFamily="34" charset="0"/>
                <a:cs typeface="Arial" panose="020B0604020202020204" pitchFamily="34" charset="0"/>
              </a:rPr>
              <a:t>Decreto Ley 1567 de 1998, </a:t>
            </a:r>
            <a:r>
              <a:rPr lang="es-ES" dirty="0" smtClean="0">
                <a:latin typeface="Arial" panose="020B0604020202020204" pitchFamily="34" charset="0"/>
                <a:cs typeface="Arial" panose="020B0604020202020204" pitchFamily="34" charset="0"/>
              </a:rPr>
              <a:t>creó el Sistema </a:t>
            </a:r>
            <a:r>
              <a:rPr lang="es-ES" dirty="0">
                <a:latin typeface="Arial" panose="020B0604020202020204" pitchFamily="34" charset="0"/>
                <a:cs typeface="Arial" panose="020B0604020202020204" pitchFamily="34" charset="0"/>
              </a:rPr>
              <a:t>N</a:t>
            </a:r>
            <a:r>
              <a:rPr lang="es-ES" dirty="0" smtClean="0">
                <a:latin typeface="Arial" panose="020B0604020202020204" pitchFamily="34" charset="0"/>
                <a:cs typeface="Arial" panose="020B0604020202020204" pitchFamily="34" charset="0"/>
              </a:rPr>
              <a:t>acional </a:t>
            </a:r>
            <a:r>
              <a:rPr lang="es-ES" dirty="0">
                <a:latin typeface="Arial" panose="020B0604020202020204" pitchFamily="34" charset="0"/>
                <a:cs typeface="Arial" panose="020B0604020202020204" pitchFamily="34" charset="0"/>
              </a:rPr>
              <a:t>de </a:t>
            </a:r>
            <a:r>
              <a:rPr lang="es-ES" dirty="0" smtClean="0">
                <a:latin typeface="Arial" panose="020B0604020202020204" pitchFamily="34" charset="0"/>
                <a:cs typeface="Arial" panose="020B0604020202020204" pitchFamily="34" charset="0"/>
              </a:rPr>
              <a:t>Capacitación </a:t>
            </a:r>
            <a:r>
              <a:rPr lang="es-ES" dirty="0">
                <a:latin typeface="Arial" panose="020B0604020202020204" pitchFamily="34" charset="0"/>
                <a:cs typeface="Arial" panose="020B0604020202020204" pitchFamily="34" charset="0"/>
              </a:rPr>
              <a:t>y el </a:t>
            </a:r>
            <a:r>
              <a:rPr lang="es-ES" dirty="0" smtClean="0">
                <a:latin typeface="Arial" panose="020B0604020202020204" pitchFamily="34" charset="0"/>
                <a:cs typeface="Arial" panose="020B0604020202020204" pitchFamily="34" charset="0"/>
              </a:rPr>
              <a:t>Sistema </a:t>
            </a:r>
            <a:r>
              <a:rPr lang="es-ES" dirty="0">
                <a:latin typeface="Arial" panose="020B0604020202020204" pitchFamily="34" charset="0"/>
                <a:cs typeface="Arial" panose="020B0604020202020204" pitchFamily="34" charset="0"/>
              </a:rPr>
              <a:t>de </a:t>
            </a:r>
            <a:r>
              <a:rPr lang="es-ES" dirty="0" smtClean="0">
                <a:latin typeface="Arial" panose="020B0604020202020204" pitchFamily="34" charset="0"/>
                <a:cs typeface="Arial" panose="020B0604020202020204" pitchFamily="34" charset="0"/>
              </a:rPr>
              <a:t>Bienestar y Estímulos</a:t>
            </a:r>
            <a:r>
              <a:rPr lang="es-ES" dirty="0">
                <a:latin typeface="Arial" panose="020B0604020202020204" pitchFamily="34" charset="0"/>
                <a:cs typeface="Arial" panose="020B0604020202020204" pitchFamily="34" charset="0"/>
              </a:rPr>
              <a:t>, para los empleados del </a:t>
            </a:r>
            <a:r>
              <a:rPr lang="es-ES" dirty="0" smtClean="0">
                <a:latin typeface="Arial" panose="020B0604020202020204" pitchFamily="34" charset="0"/>
                <a:cs typeface="Arial" panose="020B0604020202020204" pitchFamily="34" charset="0"/>
              </a:rPr>
              <a:t>Estado. </a:t>
            </a:r>
            <a:r>
              <a:rPr lang="es-ES" dirty="0">
                <a:latin typeface="Arial" panose="020B0604020202020204" pitchFamily="34" charset="0"/>
                <a:cs typeface="Arial" panose="020B0604020202020204" pitchFamily="34" charset="0"/>
              </a:rPr>
              <a:t>D</a:t>
            </a:r>
            <a:r>
              <a:rPr lang="es-ES" dirty="0" smtClean="0">
                <a:latin typeface="Arial" panose="020B0604020202020204" pitchFamily="34" charset="0"/>
                <a:cs typeface="Arial" panose="020B0604020202020204" pitchFamily="34" charset="0"/>
              </a:rPr>
              <a:t>e </a:t>
            </a:r>
            <a:r>
              <a:rPr lang="es-ES" dirty="0">
                <a:latin typeface="Arial" panose="020B0604020202020204" pitchFamily="34" charset="0"/>
                <a:cs typeface="Arial" panose="020B0604020202020204" pitchFamily="34" charset="0"/>
              </a:rPr>
              <a:t>acuerdo a esta normatividad las entidades deben contar con programas de Inducción y Reinducción, los cuales deben ser incluidos de carácter obligatorio en los planes institucionales, a fin </a:t>
            </a:r>
            <a:r>
              <a:rPr lang="es-ES" dirty="0" smtClean="0">
                <a:latin typeface="Arial" panose="020B0604020202020204" pitchFamily="34" charset="0"/>
                <a:cs typeface="Arial" panose="020B0604020202020204" pitchFamily="34" charset="0"/>
              </a:rPr>
              <a:t>de que </a:t>
            </a:r>
            <a:r>
              <a:rPr lang="es-ES" dirty="0">
                <a:latin typeface="Arial" panose="020B0604020202020204" pitchFamily="34" charset="0"/>
                <a:cs typeface="Arial" panose="020B0604020202020204" pitchFamily="34" charset="0"/>
              </a:rPr>
              <a:t>los funcionarios conozcan la información que les permita facilitar y fortalecer la integración del empleado a la cultura organizacional, para el mejor conocimiento de la entidad, estimulando el aprendizaje y el desarrollo individual </a:t>
            </a:r>
            <a:r>
              <a:rPr lang="es-ES" dirty="0" smtClean="0">
                <a:latin typeface="Arial" panose="020B0604020202020204" pitchFamily="34" charset="0"/>
                <a:cs typeface="Arial" panose="020B0604020202020204" pitchFamily="34" charset="0"/>
              </a:rPr>
              <a:t>y </a:t>
            </a:r>
            <a:r>
              <a:rPr lang="es-ES" dirty="0">
                <a:latin typeface="Arial" panose="020B0604020202020204" pitchFamily="34" charset="0"/>
                <a:cs typeface="Arial" panose="020B0604020202020204" pitchFamily="34" charset="0"/>
              </a:rPr>
              <a:t>organizacional.</a:t>
            </a:r>
            <a:endParaRPr lang="es-CO" dirty="0">
              <a:latin typeface="Arial" panose="020B0604020202020204" pitchFamily="34" charset="0"/>
              <a:cs typeface="Arial" panose="020B0604020202020204" pitchFamily="34" charset="0"/>
            </a:endParaRPr>
          </a:p>
        </p:txBody>
      </p:sp>
      <p:pic>
        <p:nvPicPr>
          <p:cNvPr id="6" name="Imagen 5">
            <a:extLst>
              <a:ext uri="{FF2B5EF4-FFF2-40B4-BE49-F238E27FC236}">
                <a16:creationId xmlns:a16="http://schemas.microsoft.com/office/drawing/2014/main" xmlns="" id="{3B2EE3D6-C686-4C96-BB84-29BA1A031E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8171" y="0"/>
            <a:ext cx="2873829" cy="1279043"/>
          </a:xfrm>
          <a:prstGeom prst="rect">
            <a:avLst/>
          </a:prstGeom>
        </p:spPr>
      </p:pic>
    </p:spTree>
    <p:extLst>
      <p:ext uri="{BB962C8B-B14F-4D97-AF65-F5344CB8AC3E}">
        <p14:creationId xmlns:p14="http://schemas.microsoft.com/office/powerpoint/2010/main" val="955177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4A6DB41-C25A-4EA5-9C20-A06F3E01F196}"/>
              </a:ext>
            </a:extLst>
          </p:cNvPr>
          <p:cNvSpPr>
            <a:spLocks noGrp="1"/>
          </p:cNvSpPr>
          <p:nvPr>
            <p:ph type="title"/>
          </p:nvPr>
        </p:nvSpPr>
        <p:spPr/>
        <p:txBody>
          <a:bodyPr/>
          <a:lstStyle/>
          <a:p>
            <a:pPr algn="ctr"/>
            <a:r>
              <a:rPr lang="es-CO" dirty="0">
                <a:solidFill>
                  <a:srgbClr val="005778"/>
                </a:solidFill>
                <a:latin typeface="Biko" panose="02000000000000000000" pitchFamily="50" charset="0"/>
              </a:rPr>
              <a:t>Atención al ciudadano</a:t>
            </a:r>
          </a:p>
        </p:txBody>
      </p:sp>
      <p:pic>
        <p:nvPicPr>
          <p:cNvPr id="4" name="VIDEO ATENCION CUIDADANO">
            <a:hlinkClick r:id="" action="ppaction://media"/>
            <a:extLst>
              <a:ext uri="{FF2B5EF4-FFF2-40B4-BE49-F238E27FC236}">
                <a16:creationId xmlns:a16="http://schemas.microsoft.com/office/drawing/2014/main" xmlns="" id="{6E8292CD-8D4F-4350-B5DE-B3B6129F4ECC}"/>
              </a:ext>
            </a:extLst>
          </p:cNvPr>
          <p:cNvPicPr>
            <a:picLocks noChangeAspect="1"/>
          </p:cNvPicPr>
          <p:nvPr>
            <a:videoFile r:link="rId1"/>
            <p:extLst>
              <p:ext uri="{DAA4B4D4-6D71-4841-9C94-3DE7FCFB9230}">
                <p14:media xmlns:p14="http://schemas.microsoft.com/office/powerpoint/2010/main" r:embed="rId2">
                  <p14:trim st="10044"/>
                </p14:media>
              </p:ext>
            </p:extLst>
          </p:nvPr>
        </p:nvPicPr>
        <p:blipFill>
          <a:blip r:embed="rId4"/>
          <a:stretch>
            <a:fillRect/>
          </a:stretch>
        </p:blipFill>
        <p:spPr>
          <a:xfrm>
            <a:off x="1710058" y="1452315"/>
            <a:ext cx="8771884" cy="5040560"/>
          </a:xfrm>
          <a:prstGeom prst="rect">
            <a:avLst/>
          </a:prstGeom>
        </p:spPr>
      </p:pic>
      <p:pic>
        <p:nvPicPr>
          <p:cNvPr id="5" name="Imagen 4">
            <a:extLst>
              <a:ext uri="{FF2B5EF4-FFF2-40B4-BE49-F238E27FC236}">
                <a16:creationId xmlns:a16="http://schemas.microsoft.com/office/drawing/2014/main" xmlns="" id="{E8B6EAA6-A37E-4BA9-B776-1D1B6515FF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41" y="5776626"/>
            <a:ext cx="1089437" cy="1006640"/>
          </a:xfrm>
          <a:prstGeom prst="rect">
            <a:avLst/>
          </a:prstGeom>
        </p:spPr>
      </p:pic>
    </p:spTree>
    <p:extLst>
      <p:ext uri="{BB962C8B-B14F-4D97-AF65-F5344CB8AC3E}">
        <p14:creationId xmlns:p14="http://schemas.microsoft.com/office/powerpoint/2010/main" val="28782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9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2A8AA5BC-4F7A-4226-8F99-6D824B226A9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3E5445C6-DD42-4979-86FF-03730E8C6D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xmlns="" id="{802385BE-3A4C-4584-9408-E23983B95C2E}"/>
              </a:ext>
            </a:extLst>
          </p:cNvPr>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5800" b="1" kern="1200" dirty="0" smtClean="0">
                <a:solidFill>
                  <a:schemeClr val="tx1"/>
                </a:solidFill>
                <a:latin typeface="+mj-lt"/>
                <a:ea typeface="+mj-ea"/>
                <a:cs typeface="+mj-cs"/>
              </a:rPr>
              <a:t>HERRAMIENTAS O APLICATIVOS INTERNOS</a:t>
            </a:r>
            <a:endParaRPr lang="en-US" sz="5800" kern="1200" dirty="0">
              <a:solidFill>
                <a:schemeClr val="tx1"/>
              </a:solidFill>
              <a:latin typeface="+mj-lt"/>
              <a:ea typeface="+mj-ea"/>
              <a:cs typeface="+mj-cs"/>
            </a:endParaRPr>
          </a:p>
        </p:txBody>
      </p:sp>
      <p:cxnSp>
        <p:nvCxnSpPr>
          <p:cNvPr id="11" name="Straight Connector 10">
            <a:extLst>
              <a:ext uri="{FF2B5EF4-FFF2-40B4-BE49-F238E27FC236}">
                <a16:creationId xmlns:a16="http://schemas.microsoft.com/office/drawing/2014/main" xmlns="" id="{45000665-DFC7-417E-8FD7-516A0F15C97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pic>
        <p:nvPicPr>
          <p:cNvPr id="6" name="Imagen 5">
            <a:extLst>
              <a:ext uri="{FF2B5EF4-FFF2-40B4-BE49-F238E27FC236}">
                <a16:creationId xmlns:a16="http://schemas.microsoft.com/office/drawing/2014/main" xmlns="" id="{DA9CEBA6-B312-42FC-A383-F25E92ABCB10}"/>
              </a:ext>
            </a:extLst>
          </p:cNvPr>
          <p:cNvPicPr>
            <a:picLocks noChangeAspect="1"/>
          </p:cNvPicPr>
          <p:nvPr/>
        </p:nvPicPr>
        <p:blipFill>
          <a:blip r:embed="rId2"/>
          <a:stretch>
            <a:fillRect/>
          </a:stretch>
        </p:blipFill>
        <p:spPr>
          <a:xfrm>
            <a:off x="0" y="5143776"/>
            <a:ext cx="2926334" cy="1786283"/>
          </a:xfrm>
          <a:prstGeom prst="rect">
            <a:avLst/>
          </a:prstGeom>
        </p:spPr>
      </p:pic>
    </p:spTree>
    <p:extLst>
      <p:ext uri="{BB962C8B-B14F-4D97-AF65-F5344CB8AC3E}">
        <p14:creationId xmlns:p14="http://schemas.microsoft.com/office/powerpoint/2010/main" val="241197171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 name="Rectangle 15">
            <a:extLst>
              <a:ext uri="{FF2B5EF4-FFF2-40B4-BE49-F238E27FC236}">
                <a16:creationId xmlns:a16="http://schemas.microsoft.com/office/drawing/2014/main" xmlns="" id="{71B2258F-86CA-4D4D-8270-BC05FCDEBF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xmlns="" id="{D049FC3B-2504-4073-8CCA-33FAC420188C}"/>
              </a:ext>
            </a:extLst>
          </p:cNvPr>
          <p:cNvSpPr>
            <a:spLocks noGrp="1"/>
          </p:cNvSpPr>
          <p:nvPr>
            <p:ph type="title"/>
          </p:nvPr>
        </p:nvSpPr>
        <p:spPr>
          <a:xfrm>
            <a:off x="1524000" y="1122362"/>
            <a:ext cx="9144000" cy="1158722"/>
          </a:xfrm>
        </p:spPr>
        <p:txBody>
          <a:bodyPr vert="horz" lIns="91440" tIns="45720" rIns="91440" bIns="45720" rtlCol="0" anchor="b">
            <a:normAutofit fontScale="90000"/>
          </a:bodyPr>
          <a:lstStyle/>
          <a:p>
            <a:pPr algn="ctr"/>
            <a:r>
              <a:rPr lang="en-US" sz="6000" dirty="0" smtClean="0">
                <a:solidFill>
                  <a:srgbClr val="FFFFFF"/>
                </a:solidFill>
              </a:rPr>
              <a:t>SERVICIO DE INTRANET</a:t>
            </a:r>
            <a:br>
              <a:rPr lang="en-US" sz="6000" dirty="0" smtClean="0">
                <a:solidFill>
                  <a:srgbClr val="FFFFFF"/>
                </a:solidFill>
              </a:rPr>
            </a:br>
            <a:endParaRPr lang="en-US" sz="6000" dirty="0">
              <a:solidFill>
                <a:srgbClr val="FFFFFF"/>
              </a:solidFill>
            </a:endParaRPr>
          </a:p>
        </p:txBody>
      </p:sp>
      <p:sp>
        <p:nvSpPr>
          <p:cNvPr id="3" name="Marcador de contenido 2">
            <a:extLst>
              <a:ext uri="{FF2B5EF4-FFF2-40B4-BE49-F238E27FC236}">
                <a16:creationId xmlns:a16="http://schemas.microsoft.com/office/drawing/2014/main" xmlns="" id="{4206E997-EE5F-4B03-A1CE-7583F1164D30}"/>
              </a:ext>
            </a:extLst>
          </p:cNvPr>
          <p:cNvSpPr>
            <a:spLocks noGrp="1"/>
          </p:cNvSpPr>
          <p:nvPr>
            <p:ph idx="1"/>
          </p:nvPr>
        </p:nvSpPr>
        <p:spPr>
          <a:xfrm>
            <a:off x="1524000" y="4159404"/>
            <a:ext cx="9144000" cy="1098395"/>
          </a:xfrm>
        </p:spPr>
        <p:txBody>
          <a:bodyPr vert="horz" lIns="91440" tIns="45720" rIns="91440" bIns="45720" rtlCol="0">
            <a:normAutofit/>
          </a:bodyPr>
          <a:lstStyle/>
          <a:p>
            <a:pPr marL="0" indent="0" algn="ctr">
              <a:buNone/>
            </a:pPr>
            <a:r>
              <a:rPr lang="en-US" sz="3600" dirty="0"/>
              <a:t>www.si.bif.gov.co </a:t>
            </a:r>
          </a:p>
        </p:txBody>
      </p:sp>
      <p:pic>
        <p:nvPicPr>
          <p:cNvPr id="12" name="Imagen 11">
            <a:extLst>
              <a:ext uri="{FF2B5EF4-FFF2-40B4-BE49-F238E27FC236}">
                <a16:creationId xmlns:a16="http://schemas.microsoft.com/office/drawing/2014/main" xmlns="" id="{D805FCF3-BCF4-4342-BE5A-4E8823BA0427}"/>
              </a:ext>
            </a:extLst>
          </p:cNvPr>
          <p:cNvPicPr>
            <a:picLocks noChangeAspect="1"/>
          </p:cNvPicPr>
          <p:nvPr/>
        </p:nvPicPr>
        <p:blipFill>
          <a:blip r:embed="rId2"/>
          <a:stretch>
            <a:fillRect/>
          </a:stretch>
        </p:blipFill>
        <p:spPr>
          <a:xfrm>
            <a:off x="-185377" y="5450876"/>
            <a:ext cx="2926334" cy="1786283"/>
          </a:xfrm>
          <a:prstGeom prst="rect">
            <a:avLst/>
          </a:prstGeom>
        </p:spPr>
      </p:pic>
      <p:pic>
        <p:nvPicPr>
          <p:cNvPr id="7" name="6 Imagen"/>
          <p:cNvPicPr/>
          <p:nvPr/>
        </p:nvPicPr>
        <p:blipFill rotWithShape="1">
          <a:blip r:embed="rId3"/>
          <a:srcRect l="2357" t="7855" r="2799" b="7308"/>
          <a:stretch/>
        </p:blipFill>
        <p:spPr bwMode="auto">
          <a:xfrm>
            <a:off x="3398027" y="2799591"/>
            <a:ext cx="5539495" cy="337506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4665481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 name="Rectangle 15">
            <a:extLst>
              <a:ext uri="{FF2B5EF4-FFF2-40B4-BE49-F238E27FC236}">
                <a16:creationId xmlns:a16="http://schemas.microsoft.com/office/drawing/2014/main" xmlns="" id="{71B2258F-86CA-4D4D-8270-BC05FCDEBF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xmlns="" id="{D049FC3B-2504-4073-8CCA-33FAC420188C}"/>
              </a:ext>
            </a:extLst>
          </p:cNvPr>
          <p:cNvSpPr>
            <a:spLocks noGrp="1"/>
          </p:cNvSpPr>
          <p:nvPr>
            <p:ph type="title"/>
          </p:nvPr>
        </p:nvSpPr>
        <p:spPr>
          <a:xfrm>
            <a:off x="1524000" y="668594"/>
            <a:ext cx="8927690" cy="1802835"/>
          </a:xfrm>
        </p:spPr>
        <p:txBody>
          <a:bodyPr vert="horz" lIns="91440" tIns="45720" rIns="91440" bIns="45720" rtlCol="0" anchor="b">
            <a:normAutofit/>
          </a:bodyPr>
          <a:lstStyle/>
          <a:p>
            <a:pPr algn="ctr"/>
            <a:r>
              <a:rPr lang="en-US" dirty="0" smtClean="0">
                <a:solidFill>
                  <a:srgbClr val="FFFFFF"/>
                </a:solidFill>
              </a:rPr>
              <a:t>SISTEMA DE CORRESPONDENCIA VENTANAL</a:t>
            </a:r>
            <a:endParaRPr lang="en-US" dirty="0">
              <a:solidFill>
                <a:srgbClr val="FFFFFF"/>
              </a:solidFill>
            </a:endParaRPr>
          </a:p>
        </p:txBody>
      </p:sp>
      <p:sp>
        <p:nvSpPr>
          <p:cNvPr id="3" name="Marcador de contenido 2">
            <a:extLst>
              <a:ext uri="{FF2B5EF4-FFF2-40B4-BE49-F238E27FC236}">
                <a16:creationId xmlns:a16="http://schemas.microsoft.com/office/drawing/2014/main" xmlns="" id="{4206E997-EE5F-4B03-A1CE-7583F1164D30}"/>
              </a:ext>
            </a:extLst>
          </p:cNvPr>
          <p:cNvSpPr>
            <a:spLocks noGrp="1"/>
          </p:cNvSpPr>
          <p:nvPr>
            <p:ph idx="1"/>
          </p:nvPr>
        </p:nvSpPr>
        <p:spPr>
          <a:xfrm>
            <a:off x="1524000" y="4159404"/>
            <a:ext cx="9144000" cy="1098395"/>
          </a:xfrm>
        </p:spPr>
        <p:txBody>
          <a:bodyPr vert="horz" lIns="91440" tIns="45720" rIns="91440" bIns="45720" rtlCol="0">
            <a:normAutofit/>
          </a:bodyPr>
          <a:lstStyle/>
          <a:p>
            <a:pPr marL="0" indent="0" algn="ctr">
              <a:buNone/>
            </a:pPr>
            <a:r>
              <a:rPr lang="en-US" sz="3600" dirty="0"/>
              <a:t>www.si.bif.gov.co </a:t>
            </a:r>
          </a:p>
        </p:txBody>
      </p:sp>
      <p:pic>
        <p:nvPicPr>
          <p:cNvPr id="12" name="Imagen 11">
            <a:extLst>
              <a:ext uri="{FF2B5EF4-FFF2-40B4-BE49-F238E27FC236}">
                <a16:creationId xmlns:a16="http://schemas.microsoft.com/office/drawing/2014/main" xmlns="" id="{D805FCF3-BCF4-4342-BE5A-4E8823BA0427}"/>
              </a:ext>
            </a:extLst>
          </p:cNvPr>
          <p:cNvPicPr>
            <a:picLocks noChangeAspect="1"/>
          </p:cNvPicPr>
          <p:nvPr/>
        </p:nvPicPr>
        <p:blipFill>
          <a:blip r:embed="rId2"/>
          <a:stretch>
            <a:fillRect/>
          </a:stretch>
        </p:blipFill>
        <p:spPr>
          <a:xfrm>
            <a:off x="-185377" y="5450876"/>
            <a:ext cx="2926334" cy="1786283"/>
          </a:xfrm>
          <a:prstGeom prst="rect">
            <a:avLst/>
          </a:prstGeom>
        </p:spPr>
      </p:pic>
      <p:pic>
        <p:nvPicPr>
          <p:cNvPr id="8" name="7 Imagen"/>
          <p:cNvPicPr/>
          <p:nvPr/>
        </p:nvPicPr>
        <p:blipFill rotWithShape="1">
          <a:blip r:embed="rId3"/>
          <a:srcRect l="13756" t="9722" r="8113" b="7812"/>
          <a:stretch/>
        </p:blipFill>
        <p:spPr bwMode="auto">
          <a:xfrm>
            <a:off x="3986212" y="2471429"/>
            <a:ext cx="5010304" cy="33591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1988567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xmlns="" id="{E4505C23-674B-4195-81D6-0C127FEAE3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367908"/>
            <a:ext cx="9161029" cy="1490093"/>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xmlns="" id="{9D2F20C9-8484-4AA1-99A0-8E718CF4E480}"/>
              </a:ext>
            </a:extLst>
          </p:cNvPr>
          <p:cNvSpPr>
            <a:spLocks noGrp="1"/>
          </p:cNvSpPr>
          <p:nvPr>
            <p:ph type="title"/>
          </p:nvPr>
        </p:nvSpPr>
        <p:spPr>
          <a:xfrm>
            <a:off x="838200" y="5529884"/>
            <a:ext cx="7719381" cy="1096331"/>
          </a:xfrm>
        </p:spPr>
        <p:txBody>
          <a:bodyPr>
            <a:normAutofit/>
          </a:bodyPr>
          <a:lstStyle/>
          <a:p>
            <a:r>
              <a:rPr lang="es-CO" dirty="0" err="1">
                <a:latin typeface="Arial Black" panose="020B0A04020102020204" pitchFamily="34" charset="0"/>
                <a:cs typeface="Arial" panose="020B0604020202020204" pitchFamily="34" charset="0"/>
              </a:rPr>
              <a:t>Delfin</a:t>
            </a:r>
            <a:r>
              <a:rPr lang="es-CO" dirty="0">
                <a:latin typeface="Arial Black" panose="020B0A04020102020204" pitchFamily="34" charset="0"/>
                <a:cs typeface="Arial" panose="020B0604020202020204" pitchFamily="34" charset="0"/>
              </a:rPr>
              <a:t> ECO</a:t>
            </a:r>
          </a:p>
        </p:txBody>
      </p:sp>
      <p:sp>
        <p:nvSpPr>
          <p:cNvPr id="17" name="Freeform: Shape 10">
            <a:extLst>
              <a:ext uri="{FF2B5EF4-FFF2-40B4-BE49-F238E27FC236}">
                <a16:creationId xmlns:a16="http://schemas.microsoft.com/office/drawing/2014/main" xmlns="" id="{65C9B8F0-FF66-4C15-BD05-E86B87331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63037" y="5367908"/>
            <a:ext cx="3428963" cy="1490093"/>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4" name="Marcador de contenido 3">
            <a:extLst>
              <a:ext uri="{FF2B5EF4-FFF2-40B4-BE49-F238E27FC236}">
                <a16:creationId xmlns:a16="http://schemas.microsoft.com/office/drawing/2014/main" xmlns="" id="{EAA6904F-CB50-47F0-91A9-87A091446D04}"/>
              </a:ext>
            </a:extLst>
          </p:cNvPr>
          <p:cNvGraphicFramePr>
            <a:graphicFrameLocks noGrp="1"/>
          </p:cNvGraphicFramePr>
          <p:nvPr>
            <p:ph idx="1"/>
            <p:extLst>
              <p:ext uri="{D42A27DB-BD31-4B8C-83A1-F6EECF244321}">
                <p14:modId xmlns:p14="http://schemas.microsoft.com/office/powerpoint/2010/main" val="392687119"/>
              </p:ext>
            </p:extLst>
          </p:nvPr>
        </p:nvGraphicFramePr>
        <p:xfrm>
          <a:off x="838200" y="643467"/>
          <a:ext cx="10515600" cy="4080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a:extLst>
              <a:ext uri="{FF2B5EF4-FFF2-40B4-BE49-F238E27FC236}">
                <a16:creationId xmlns:a16="http://schemas.microsoft.com/office/drawing/2014/main" xmlns="" id="{77487349-3A76-49A8-B727-9A541A7DA9B4}"/>
              </a:ext>
            </a:extLst>
          </p:cNvPr>
          <p:cNvPicPr>
            <a:picLocks noChangeAspect="1"/>
          </p:cNvPicPr>
          <p:nvPr/>
        </p:nvPicPr>
        <p:blipFill>
          <a:blip r:embed="rId7"/>
          <a:stretch>
            <a:fillRect/>
          </a:stretch>
        </p:blipFill>
        <p:spPr>
          <a:xfrm>
            <a:off x="9265666" y="5219812"/>
            <a:ext cx="2926334" cy="1786283"/>
          </a:xfrm>
          <a:prstGeom prst="rect">
            <a:avLst/>
          </a:prstGeom>
        </p:spPr>
      </p:pic>
    </p:spTree>
    <p:extLst>
      <p:ext uri="{BB962C8B-B14F-4D97-AF65-F5344CB8AC3E}">
        <p14:creationId xmlns:p14="http://schemas.microsoft.com/office/powerpoint/2010/main" val="36501895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D8386171-E87D-46AB-8718-4CE2A88748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26">
            <a:extLst>
              <a:ext uri="{FF2B5EF4-FFF2-40B4-BE49-F238E27FC236}">
                <a16:creationId xmlns:a16="http://schemas.microsoft.com/office/drawing/2014/main" xmlns="" id="{207CB456-8849-413C-8210-B663779A32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E513936D-D1EB-4E42-A97F-942BA1F3DF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xmlns="" id="{7BE45EC9-1DEC-4898-B6B0-8F17265C8BD4}"/>
              </a:ext>
            </a:extLst>
          </p:cNvPr>
          <p:cNvSpPr>
            <a:spLocks noGrp="1"/>
          </p:cNvSpPr>
          <p:nvPr>
            <p:ph type="title"/>
          </p:nvPr>
        </p:nvSpPr>
        <p:spPr>
          <a:xfrm>
            <a:off x="1524000" y="1376362"/>
            <a:ext cx="9144000" cy="2603274"/>
          </a:xfrm>
        </p:spPr>
        <p:txBody>
          <a:bodyPr vert="horz" lIns="91440" tIns="45720" rIns="91440" bIns="45720" rtlCol="0" anchor="b">
            <a:normAutofit/>
          </a:bodyPr>
          <a:lstStyle/>
          <a:p>
            <a:pPr algn="ctr"/>
            <a:r>
              <a:rPr lang="en-US" sz="5400" kern="1200" dirty="0">
                <a:solidFill>
                  <a:schemeClr val="tx1"/>
                </a:solidFill>
                <a:latin typeface="+mj-lt"/>
                <a:ea typeface="+mj-ea"/>
                <a:cs typeface="+mj-cs"/>
              </a:rPr>
              <a:t>Sistema de </a:t>
            </a:r>
            <a:r>
              <a:rPr lang="en-US" sz="5400" kern="1200" dirty="0" err="1" smtClean="0">
                <a:solidFill>
                  <a:schemeClr val="tx1"/>
                </a:solidFill>
                <a:latin typeface="+mj-lt"/>
                <a:ea typeface="+mj-ea"/>
                <a:cs typeface="+mj-cs"/>
              </a:rPr>
              <a:t>Georreferenciación</a:t>
            </a:r>
            <a:r>
              <a:rPr lang="en-US" sz="5400" kern="1200" dirty="0" smtClean="0">
                <a:solidFill>
                  <a:schemeClr val="tx1"/>
                </a:solidFill>
                <a:latin typeface="+mj-lt"/>
                <a:ea typeface="+mj-ea"/>
                <a:cs typeface="+mj-cs"/>
              </a:rPr>
              <a:t> </a:t>
            </a:r>
            <a:r>
              <a:rPr lang="en-US" sz="5400" kern="1200" dirty="0">
                <a:solidFill>
                  <a:schemeClr val="tx1"/>
                </a:solidFill>
                <a:latin typeface="+mj-lt"/>
                <a:ea typeface="+mj-ea"/>
                <a:cs typeface="+mj-cs"/>
              </a:rPr>
              <a:t>de </a:t>
            </a:r>
            <a:r>
              <a:rPr lang="en-US" sz="5400" dirty="0" err="1"/>
              <a:t>P</a:t>
            </a:r>
            <a:r>
              <a:rPr lang="en-US" sz="5400" kern="1200" dirty="0" err="1" smtClean="0">
                <a:solidFill>
                  <a:schemeClr val="tx1"/>
                </a:solidFill>
                <a:latin typeface="+mj-lt"/>
                <a:ea typeface="+mj-ea"/>
                <a:cs typeface="+mj-cs"/>
              </a:rPr>
              <a:t>redios</a:t>
            </a:r>
            <a:r>
              <a:rPr lang="en-US" sz="5400" kern="1200" dirty="0" smtClean="0">
                <a:solidFill>
                  <a:schemeClr val="tx1"/>
                </a:solidFill>
                <a:latin typeface="+mj-lt"/>
                <a:ea typeface="+mj-ea"/>
                <a:cs typeface="+mj-cs"/>
              </a:rPr>
              <a:t> </a:t>
            </a:r>
            <a:r>
              <a:rPr lang="en-US" sz="5400" kern="1200" dirty="0">
                <a:solidFill>
                  <a:schemeClr val="tx1"/>
                </a:solidFill>
                <a:latin typeface="+mj-lt"/>
                <a:ea typeface="+mj-ea"/>
                <a:cs typeface="+mj-cs"/>
              </a:rPr>
              <a:t>del </a:t>
            </a:r>
            <a:r>
              <a:rPr lang="en-US" sz="5400" dirty="0" err="1"/>
              <a:t>M</a:t>
            </a:r>
            <a:r>
              <a:rPr lang="en-US" sz="5400" kern="1200" dirty="0" err="1" smtClean="0">
                <a:solidFill>
                  <a:schemeClr val="tx1"/>
                </a:solidFill>
                <a:latin typeface="+mj-lt"/>
                <a:ea typeface="+mj-ea"/>
                <a:cs typeface="+mj-cs"/>
              </a:rPr>
              <a:t>unicipio</a:t>
            </a:r>
            <a:endParaRPr lang="en-US" sz="5400" kern="1200" dirty="0">
              <a:solidFill>
                <a:schemeClr val="tx1"/>
              </a:solidFill>
              <a:latin typeface="+mj-lt"/>
              <a:ea typeface="+mj-ea"/>
              <a:cs typeface="+mj-cs"/>
            </a:endParaRPr>
          </a:p>
        </p:txBody>
      </p:sp>
      <p:sp>
        <p:nvSpPr>
          <p:cNvPr id="4" name="Marcador de texto 3">
            <a:extLst>
              <a:ext uri="{FF2B5EF4-FFF2-40B4-BE49-F238E27FC236}">
                <a16:creationId xmlns:a16="http://schemas.microsoft.com/office/drawing/2014/main" xmlns="" id="{87CE8FFB-5D5A-4BD1-95AF-C762539FE53A}"/>
              </a:ext>
            </a:extLst>
          </p:cNvPr>
          <p:cNvSpPr>
            <a:spLocks noGrp="1"/>
          </p:cNvSpPr>
          <p:nvPr>
            <p:ph type="body" idx="1"/>
          </p:nvPr>
        </p:nvSpPr>
        <p:spPr>
          <a:xfrm>
            <a:off x="1524000" y="4118088"/>
            <a:ext cx="9144000" cy="1393711"/>
          </a:xfrm>
        </p:spPr>
        <p:txBody>
          <a:bodyPr vert="horz" lIns="91440" tIns="45720" rIns="91440" bIns="45720" rtlCol="0">
            <a:normAutofit/>
          </a:bodyPr>
          <a:lstStyle/>
          <a:p>
            <a:pPr algn="ctr"/>
            <a:r>
              <a:rPr lang="en-US" kern="1200" dirty="0">
                <a:solidFill>
                  <a:srgbClr val="005778"/>
                </a:solidFill>
                <a:latin typeface="+mn-lt"/>
                <a:ea typeface="+mn-ea"/>
                <a:cs typeface="+mn-cs"/>
              </a:rPr>
              <a:t>www.mapa.bif.gov.co/mapa</a:t>
            </a:r>
          </a:p>
        </p:txBody>
      </p:sp>
    </p:spTree>
    <p:extLst>
      <p:ext uri="{BB962C8B-B14F-4D97-AF65-F5344CB8AC3E}">
        <p14:creationId xmlns:p14="http://schemas.microsoft.com/office/powerpoint/2010/main" val="41408101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364E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arcador de contenido 3">
            <a:extLst>
              <a:ext uri="{FF2B5EF4-FFF2-40B4-BE49-F238E27FC236}">
                <a16:creationId xmlns:a16="http://schemas.microsoft.com/office/drawing/2014/main" xmlns="" id="{F88BC25F-CA22-4D28-86F8-EE00429655A3}"/>
              </a:ext>
            </a:extLst>
          </p:cNvPr>
          <p:cNvPicPr>
            <a:picLocks noGrp="1" noChangeAspect="1"/>
          </p:cNvPicPr>
          <p:nvPr>
            <p:ph idx="1"/>
          </p:nvPr>
        </p:nvPicPr>
        <p:blipFill rotWithShape="1">
          <a:blip r:embed="rId2"/>
          <a:srcRect l="7129" r="17760"/>
          <a:stretch/>
        </p:blipFill>
        <p:spPr>
          <a:xfrm>
            <a:off x="1143947" y="643467"/>
            <a:ext cx="9904105" cy="5571066"/>
          </a:xfrm>
          <a:prstGeom prst="rect">
            <a:avLst/>
          </a:prstGeom>
        </p:spPr>
      </p:pic>
      <p:pic>
        <p:nvPicPr>
          <p:cNvPr id="5" name="Imagen 4">
            <a:extLst>
              <a:ext uri="{FF2B5EF4-FFF2-40B4-BE49-F238E27FC236}">
                <a16:creationId xmlns:a16="http://schemas.microsoft.com/office/drawing/2014/main" xmlns="" id="{589BE293-8DEC-4B8F-82DF-007993CBD599}"/>
              </a:ext>
            </a:extLst>
          </p:cNvPr>
          <p:cNvPicPr>
            <a:picLocks noChangeAspect="1"/>
          </p:cNvPicPr>
          <p:nvPr/>
        </p:nvPicPr>
        <p:blipFill>
          <a:blip r:embed="rId3"/>
          <a:stretch>
            <a:fillRect/>
          </a:stretch>
        </p:blipFill>
        <p:spPr>
          <a:xfrm>
            <a:off x="8135967" y="339230"/>
            <a:ext cx="2926334" cy="1786283"/>
          </a:xfrm>
          <a:prstGeom prst="rect">
            <a:avLst/>
          </a:prstGeom>
        </p:spPr>
      </p:pic>
    </p:spTree>
    <p:extLst>
      <p:ext uri="{BB962C8B-B14F-4D97-AF65-F5344CB8AC3E}">
        <p14:creationId xmlns:p14="http://schemas.microsoft.com/office/powerpoint/2010/main" val="1608044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reeform 14">
            <a:extLst>
              <a:ext uri="{FF2B5EF4-FFF2-40B4-BE49-F238E27FC236}">
                <a16:creationId xmlns:a16="http://schemas.microsoft.com/office/drawing/2014/main" xmlns="" id="{6FC11E2E-9797-4FEA-90FD-894E32A208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448626"/>
            <a:ext cx="6738450" cy="1409374"/>
          </a:xfrm>
          <a:custGeom>
            <a:avLst/>
            <a:gdLst>
              <a:gd name="connsiteX0" fmla="*/ 0 w 6738450"/>
              <a:gd name="connsiteY0" fmla="*/ 0 h 1409374"/>
              <a:gd name="connsiteX1" fmla="*/ 6738450 w 6738450"/>
              <a:gd name="connsiteY1" fmla="*/ 0 h 1409374"/>
              <a:gd name="connsiteX2" fmla="*/ 6085725 w 6738450"/>
              <a:gd name="connsiteY2" fmla="*/ 1409374 h 1409374"/>
              <a:gd name="connsiteX3" fmla="*/ 1524000 w 6738450"/>
              <a:gd name="connsiteY3" fmla="*/ 1409374 h 1409374"/>
              <a:gd name="connsiteX4" fmla="*/ 1200418 w 6738450"/>
              <a:gd name="connsiteY4" fmla="*/ 1409374 h 1409374"/>
              <a:gd name="connsiteX5" fmla="*/ 0 w 6738450"/>
              <a:gd name="connsiteY5" fmla="*/ 1409374 h 140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8450" h="1409374">
                <a:moveTo>
                  <a:pt x="0" y="0"/>
                </a:moveTo>
                <a:lnTo>
                  <a:pt x="6738450" y="0"/>
                </a:lnTo>
                <a:lnTo>
                  <a:pt x="6085725" y="1409374"/>
                </a:lnTo>
                <a:lnTo>
                  <a:pt x="1524000" y="1409374"/>
                </a:lnTo>
                <a:lnTo>
                  <a:pt x="1200418" y="1409374"/>
                </a:lnTo>
                <a:lnTo>
                  <a:pt x="0" y="1409374"/>
                </a:lnTo>
                <a:close/>
              </a:path>
            </a:pathLst>
          </a:cu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3" name="Freeform 33">
            <a:extLst>
              <a:ext uri="{FF2B5EF4-FFF2-40B4-BE49-F238E27FC236}">
                <a16:creationId xmlns:a16="http://schemas.microsoft.com/office/drawing/2014/main" xmlns="" id="{F8828EFD-56F8-4B00-9A0D-B623CC074A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102096" y="3608996"/>
            <a:ext cx="4522796" cy="3249004"/>
          </a:xfrm>
          <a:custGeom>
            <a:avLst/>
            <a:gdLst>
              <a:gd name="connsiteX0" fmla="*/ 3018081 w 4522796"/>
              <a:gd name="connsiteY0" fmla="*/ 0 h 3249004"/>
              <a:gd name="connsiteX1" fmla="*/ 0 w 4522796"/>
              <a:gd name="connsiteY1" fmla="*/ 0 h 3249004"/>
              <a:gd name="connsiteX2" fmla="*/ 0 w 4522796"/>
              <a:gd name="connsiteY2" fmla="*/ 3249004 h 3249004"/>
              <a:gd name="connsiteX3" fmla="*/ 4522796 w 4522796"/>
              <a:gd name="connsiteY3" fmla="*/ 3249004 h 3249004"/>
            </a:gdLst>
            <a:ahLst/>
            <a:cxnLst>
              <a:cxn ang="0">
                <a:pos x="connsiteX0" y="connsiteY0"/>
              </a:cxn>
              <a:cxn ang="0">
                <a:pos x="connsiteX1" y="connsiteY1"/>
              </a:cxn>
              <a:cxn ang="0">
                <a:pos x="connsiteX2" y="connsiteY2"/>
              </a:cxn>
              <a:cxn ang="0">
                <a:pos x="connsiteX3" y="connsiteY3"/>
              </a:cxn>
            </a:cxnLst>
            <a:rect l="l" t="t" r="r" b="b"/>
            <a:pathLst>
              <a:path w="4522796" h="3249004">
                <a:moveTo>
                  <a:pt x="3018081" y="0"/>
                </a:moveTo>
                <a:lnTo>
                  <a:pt x="0" y="0"/>
                </a:lnTo>
                <a:lnTo>
                  <a:pt x="0" y="3249004"/>
                </a:lnTo>
                <a:lnTo>
                  <a:pt x="4522796" y="324900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sp>
        <p:nvSpPr>
          <p:cNvPr id="2" name="Título 1">
            <a:extLst>
              <a:ext uri="{FF2B5EF4-FFF2-40B4-BE49-F238E27FC236}">
                <a16:creationId xmlns:a16="http://schemas.microsoft.com/office/drawing/2014/main" xmlns="" id="{ACE94FE7-07F6-49EC-8C87-0A5697072544}"/>
              </a:ext>
            </a:extLst>
          </p:cNvPr>
          <p:cNvSpPr>
            <a:spLocks noGrp="1"/>
          </p:cNvSpPr>
          <p:nvPr>
            <p:ph type="title"/>
          </p:nvPr>
        </p:nvSpPr>
        <p:spPr>
          <a:xfrm>
            <a:off x="1524000" y="3011117"/>
            <a:ext cx="6618051" cy="1355750"/>
          </a:xfrm>
        </p:spPr>
        <p:txBody>
          <a:bodyPr vert="horz" lIns="91440" tIns="45720" rIns="91440" bIns="45720" rtlCol="0" anchor="b">
            <a:normAutofit/>
          </a:bodyPr>
          <a:lstStyle/>
          <a:p>
            <a:r>
              <a:rPr lang="en-US" sz="4600" kern="1200" dirty="0" smtClean="0">
                <a:solidFill>
                  <a:schemeClr val="tx1"/>
                </a:solidFill>
                <a:latin typeface="+mj-lt"/>
                <a:ea typeface="+mj-ea"/>
                <a:cs typeface="+mj-cs"/>
              </a:rPr>
              <a:t>HERRAMIENTAS O APLICATIVOS EXTERNOS</a:t>
            </a:r>
            <a:endParaRPr lang="en-US" sz="4600" kern="1200" dirty="0">
              <a:solidFill>
                <a:schemeClr val="tx1"/>
              </a:solidFill>
              <a:latin typeface="+mj-lt"/>
              <a:ea typeface="+mj-ea"/>
              <a:cs typeface="+mj-cs"/>
            </a:endParaRPr>
          </a:p>
        </p:txBody>
      </p:sp>
      <p:sp>
        <p:nvSpPr>
          <p:cNvPr id="25" name="Freeform 24">
            <a:extLst>
              <a:ext uri="{FF2B5EF4-FFF2-40B4-BE49-F238E27FC236}">
                <a16:creationId xmlns:a16="http://schemas.microsoft.com/office/drawing/2014/main" xmlns="" id="{3D4697C8-4A0D-4493-B526-7CC15E0EE5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5920618" cy="2896258"/>
          </a:xfrm>
          <a:custGeom>
            <a:avLst/>
            <a:gdLst>
              <a:gd name="connsiteX0" fmla="*/ 0 w 5920618"/>
              <a:gd name="connsiteY0" fmla="*/ 0 h 2896258"/>
              <a:gd name="connsiteX1" fmla="*/ 3191370 w 5920618"/>
              <a:gd name="connsiteY1" fmla="*/ 0 h 2896258"/>
              <a:gd name="connsiteX2" fmla="*/ 3346315 w 5920618"/>
              <a:gd name="connsiteY2" fmla="*/ 0 h 2896258"/>
              <a:gd name="connsiteX3" fmla="*/ 5920618 w 5920618"/>
              <a:gd name="connsiteY3" fmla="*/ 0 h 2896258"/>
              <a:gd name="connsiteX4" fmla="*/ 4583705 w 5920618"/>
              <a:gd name="connsiteY4" fmla="*/ 2896258 h 2896258"/>
              <a:gd name="connsiteX5" fmla="*/ 3346315 w 5920618"/>
              <a:gd name="connsiteY5" fmla="*/ 2896258 h 2896258"/>
              <a:gd name="connsiteX6" fmla="*/ 1854457 w 5920618"/>
              <a:gd name="connsiteY6" fmla="*/ 2896258 h 2896258"/>
              <a:gd name="connsiteX7" fmla="*/ 0 w 5920618"/>
              <a:gd name="connsiteY7" fmla="*/ 2896258 h 289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20618" h="2896258">
                <a:moveTo>
                  <a:pt x="0" y="0"/>
                </a:moveTo>
                <a:lnTo>
                  <a:pt x="3191370" y="0"/>
                </a:lnTo>
                <a:lnTo>
                  <a:pt x="3346315" y="0"/>
                </a:lnTo>
                <a:lnTo>
                  <a:pt x="5920618" y="0"/>
                </a:lnTo>
                <a:lnTo>
                  <a:pt x="4583705" y="2896258"/>
                </a:lnTo>
                <a:lnTo>
                  <a:pt x="3346315" y="2896258"/>
                </a:lnTo>
                <a:lnTo>
                  <a:pt x="1854457" y="2896258"/>
                </a:lnTo>
                <a:lnTo>
                  <a:pt x="0" y="2896258"/>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xmlns="" id="{94E2A380-2F87-4495-A6B9-99334FCF97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472791" y="1184748"/>
            <a:ext cx="3079129" cy="3079129"/>
          </a:xfrm>
          <a:prstGeom prst="rect">
            <a:avLst/>
          </a:prstGeom>
        </p:spPr>
      </p:pic>
      <p:sp>
        <p:nvSpPr>
          <p:cNvPr id="30" name="Freeform 15">
            <a:extLst>
              <a:ext uri="{FF2B5EF4-FFF2-40B4-BE49-F238E27FC236}">
                <a16:creationId xmlns:a16="http://schemas.microsoft.com/office/drawing/2014/main" xmlns="" id="{A085B63A-2D2F-4B09-9BFB-E2080686C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266810" y="5448626"/>
            <a:ext cx="5925190" cy="1409374"/>
          </a:xfrm>
          <a:custGeom>
            <a:avLst/>
            <a:gdLst>
              <a:gd name="connsiteX0" fmla="*/ 652725 w 5925190"/>
              <a:gd name="connsiteY0" fmla="*/ 0 h 1409374"/>
              <a:gd name="connsiteX1" fmla="*/ 5925190 w 5925190"/>
              <a:gd name="connsiteY1" fmla="*/ 0 h 1409374"/>
              <a:gd name="connsiteX2" fmla="*/ 5925190 w 5925190"/>
              <a:gd name="connsiteY2" fmla="*/ 1409374 h 1409374"/>
              <a:gd name="connsiteX3" fmla="*/ 0 w 5925190"/>
              <a:gd name="connsiteY3" fmla="*/ 1409374 h 1409374"/>
            </a:gdLst>
            <a:ahLst/>
            <a:cxnLst>
              <a:cxn ang="0">
                <a:pos x="connsiteX0" y="connsiteY0"/>
              </a:cxn>
              <a:cxn ang="0">
                <a:pos x="connsiteX1" y="connsiteY1"/>
              </a:cxn>
              <a:cxn ang="0">
                <a:pos x="connsiteX2" y="connsiteY2"/>
              </a:cxn>
              <a:cxn ang="0">
                <a:pos x="connsiteX3" y="connsiteY3"/>
              </a:cxn>
            </a:cxnLst>
            <a:rect l="l" t="t" r="r" b="b"/>
            <a:pathLst>
              <a:path w="5925190" h="1409374">
                <a:moveTo>
                  <a:pt x="652725" y="0"/>
                </a:moveTo>
                <a:lnTo>
                  <a:pt x="5925190" y="0"/>
                </a:lnTo>
                <a:lnTo>
                  <a:pt x="5925190" y="1409374"/>
                </a:lnTo>
                <a:lnTo>
                  <a:pt x="0" y="1409374"/>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236986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xmlns="" id="{7C08C6FA-E7DF-4B63-8C5F-548BC99765A6}"/>
              </a:ext>
            </a:extLst>
          </p:cNvPr>
          <p:cNvSpPr>
            <a:spLocks noGrp="1"/>
          </p:cNvSpPr>
          <p:nvPr>
            <p:ph idx="1"/>
          </p:nvPr>
        </p:nvSpPr>
        <p:spPr>
          <a:xfrm>
            <a:off x="748547" y="4601984"/>
            <a:ext cx="10694903" cy="1858776"/>
          </a:xfrm>
        </p:spPr>
        <p:txBody>
          <a:bodyPr vert="horz" lIns="91440" tIns="45720" rIns="91440" bIns="45720" rtlCol="0">
            <a:normAutofit/>
          </a:bodyPr>
          <a:lstStyle/>
          <a:p>
            <a:pPr marL="0" indent="0" algn="ctr">
              <a:buNone/>
            </a:pPr>
            <a:r>
              <a:rPr lang="es-CO" sz="3600" dirty="0">
                <a:latin typeface="Arial" panose="020B0604020202020204" pitchFamily="34" charset="0"/>
                <a:cs typeface="Arial" panose="020B0604020202020204" pitchFamily="34" charset="0"/>
              </a:rPr>
              <a:t>Pagina web Banco Inmobiliario de Floridablanca </a:t>
            </a:r>
          </a:p>
          <a:p>
            <a:pPr marL="0" indent="0" algn="ctr">
              <a:buNone/>
            </a:pPr>
            <a:r>
              <a:rPr lang="es-CO" sz="3600" dirty="0">
                <a:latin typeface="Arial" panose="020B0604020202020204" pitchFamily="34" charset="0"/>
                <a:cs typeface="Arial" panose="020B0604020202020204" pitchFamily="34" charset="0"/>
                <a:hlinkClick r:id="rId2"/>
              </a:rPr>
              <a:t>www.bif.gov.co</a:t>
            </a:r>
            <a:r>
              <a:rPr lang="es-CO" sz="3600" dirty="0">
                <a:latin typeface="Arial" panose="020B0604020202020204" pitchFamily="34" charset="0"/>
                <a:cs typeface="Arial" panose="020B0604020202020204" pitchFamily="34" charset="0"/>
              </a:rPr>
              <a:t> </a:t>
            </a:r>
          </a:p>
        </p:txBody>
      </p:sp>
      <p:cxnSp>
        <p:nvCxnSpPr>
          <p:cNvPr id="30" name="Straight Connector 29">
            <a:extLst>
              <a:ext uri="{FF2B5EF4-FFF2-40B4-BE49-F238E27FC236}">
                <a16:creationId xmlns:a16="http://schemas.microsoft.com/office/drawing/2014/main" xmlns="" id="{C800968E-0A99-46C4-A9B2-6A63AC66F4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Imagen 4">
            <a:extLst>
              <a:ext uri="{FF2B5EF4-FFF2-40B4-BE49-F238E27FC236}">
                <a16:creationId xmlns:a16="http://schemas.microsoft.com/office/drawing/2014/main" xmlns="" id="{55C5253C-16EB-49AD-9BB7-AC44B5DB4363}"/>
              </a:ext>
            </a:extLst>
          </p:cNvPr>
          <p:cNvPicPr>
            <a:picLocks noChangeAspect="1"/>
          </p:cNvPicPr>
          <p:nvPr/>
        </p:nvPicPr>
        <p:blipFill>
          <a:blip r:embed="rId3"/>
          <a:stretch>
            <a:fillRect/>
          </a:stretch>
        </p:blipFill>
        <p:spPr>
          <a:xfrm>
            <a:off x="-185377" y="5450876"/>
            <a:ext cx="2926334" cy="1786283"/>
          </a:xfrm>
          <a:prstGeom prst="rect">
            <a:avLst/>
          </a:prstGeom>
        </p:spPr>
      </p:pic>
      <p:pic>
        <p:nvPicPr>
          <p:cNvPr id="6" name="5 Imagen"/>
          <p:cNvPicPr/>
          <p:nvPr/>
        </p:nvPicPr>
        <p:blipFill rotWithShape="1">
          <a:blip r:embed="rId4"/>
          <a:srcRect t="7671" r="1250" b="3978"/>
          <a:stretch/>
        </p:blipFill>
        <p:spPr bwMode="auto">
          <a:xfrm>
            <a:off x="2054942" y="78658"/>
            <a:ext cx="7718323" cy="409021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529361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xmlns="" id="{4DAACC26-8530-4578-9726-D0710D9A21DD}"/>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dirty="0">
                <a:solidFill>
                  <a:srgbClr val="FFFFFF"/>
                </a:solidFill>
                <a:latin typeface="+mj-lt"/>
                <a:ea typeface="+mj-ea"/>
                <a:cs typeface="+mj-cs"/>
              </a:rPr>
              <a:t>CONSULTAS DE PQRS EN LINEA </a:t>
            </a:r>
          </a:p>
        </p:txBody>
      </p:sp>
      <p:sp>
        <p:nvSpPr>
          <p:cNvPr id="5" name="Marcador de contenido 4">
            <a:extLst>
              <a:ext uri="{FF2B5EF4-FFF2-40B4-BE49-F238E27FC236}">
                <a16:creationId xmlns:a16="http://schemas.microsoft.com/office/drawing/2014/main" xmlns="" id="{82E7458D-32B7-4E7C-8EFA-A517FDCC3143}"/>
              </a:ext>
            </a:extLst>
          </p:cNvPr>
          <p:cNvSpPr>
            <a:spLocks noGrp="1"/>
          </p:cNvSpPr>
          <p:nvPr>
            <p:ph sz="half" idx="2"/>
          </p:nvPr>
        </p:nvSpPr>
        <p:spPr>
          <a:xfrm>
            <a:off x="1524000" y="1525638"/>
            <a:ext cx="9144000" cy="420001"/>
          </a:xfrm>
        </p:spPr>
        <p:txBody>
          <a:bodyPr vert="horz" lIns="91440" tIns="45720" rIns="91440" bIns="45720" rtlCol="0">
            <a:normAutofit/>
          </a:bodyPr>
          <a:lstStyle/>
          <a:p>
            <a:pPr marL="0" indent="0" algn="ctr">
              <a:buNone/>
            </a:pPr>
            <a:r>
              <a:rPr lang="en-US" sz="2000" kern="1200">
                <a:solidFill>
                  <a:srgbClr val="1FE3FB"/>
                </a:solidFill>
                <a:latin typeface="+mn-lt"/>
                <a:ea typeface="+mn-ea"/>
                <a:cs typeface="+mn-cs"/>
              </a:rPr>
              <a:t>www.si.bif.gov.co</a:t>
            </a:r>
          </a:p>
        </p:txBody>
      </p:sp>
      <p:cxnSp>
        <p:nvCxnSpPr>
          <p:cNvPr id="12" name="Straight Connector 11">
            <a:extLst>
              <a:ext uri="{FF2B5EF4-FFF2-40B4-BE49-F238E27FC236}">
                <a16:creationId xmlns:a16="http://schemas.microsoft.com/office/drawing/2014/main" xmlns=""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7 Marcador de contenido"/>
          <p:cNvPicPr>
            <a:picLocks noGrp="1"/>
          </p:cNvPicPr>
          <p:nvPr>
            <p:ph sz="half" idx="1"/>
          </p:nvPr>
        </p:nvPicPr>
        <p:blipFill rotWithShape="1">
          <a:blip r:embed="rId2"/>
          <a:srcRect l="736" t="8117" r="1031" b="4428"/>
          <a:stretch/>
        </p:blipFill>
        <p:spPr bwMode="auto">
          <a:xfrm>
            <a:off x="2526889" y="2546555"/>
            <a:ext cx="7108723" cy="351011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382383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xmlns="" id="{66B332A4-D438-4773-A77F-5ED49A448D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xmlns="" id="{DF9AD32D-FF05-44F4-BD4D-9CEE89B71E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ítulo 3">
            <a:extLst>
              <a:ext uri="{FF2B5EF4-FFF2-40B4-BE49-F238E27FC236}">
                <a16:creationId xmlns:a16="http://schemas.microsoft.com/office/drawing/2014/main" xmlns="" id="{618C9946-2BBA-43A8-A342-58A823780E1D}"/>
              </a:ext>
            </a:extLst>
          </p:cNvPr>
          <p:cNvSpPr>
            <a:spLocks noGrp="1"/>
          </p:cNvSpPr>
          <p:nvPr>
            <p:ph type="ctrTitle"/>
          </p:nvPr>
        </p:nvSpPr>
        <p:spPr>
          <a:xfrm>
            <a:off x="2555631" y="1441938"/>
            <a:ext cx="7080738" cy="3974124"/>
          </a:xfrm>
        </p:spPr>
        <p:txBody>
          <a:bodyPr vert="horz" lIns="91440" tIns="45720" rIns="91440" bIns="45720" rtlCol="0" anchor="ctr">
            <a:normAutofit/>
          </a:bodyPr>
          <a:lstStyle/>
          <a:p>
            <a:r>
              <a:rPr lang="en-US" sz="5400">
                <a:solidFill>
                  <a:schemeClr val="bg1">
                    <a:lumMod val="95000"/>
                    <a:lumOff val="5000"/>
                  </a:schemeClr>
                </a:solidFill>
              </a:rPr>
              <a:t>PROGRAMA DE ORIENTACIÓN AL ESTADO Y AL SERVICIO PÚBLICO</a:t>
            </a:r>
          </a:p>
        </p:txBody>
      </p:sp>
      <p:pic>
        <p:nvPicPr>
          <p:cNvPr id="10" name="Imagen 9">
            <a:extLst>
              <a:ext uri="{FF2B5EF4-FFF2-40B4-BE49-F238E27FC236}">
                <a16:creationId xmlns:a16="http://schemas.microsoft.com/office/drawing/2014/main" xmlns="" id="{3897E024-6072-4942-AE0B-5F8AC0F839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871" y="5317588"/>
            <a:ext cx="2927084" cy="1785870"/>
          </a:xfrm>
          <a:prstGeom prst="rect">
            <a:avLst/>
          </a:prstGeom>
        </p:spPr>
      </p:pic>
    </p:spTree>
    <p:extLst>
      <p:ext uri="{BB962C8B-B14F-4D97-AF65-F5344CB8AC3E}">
        <p14:creationId xmlns:p14="http://schemas.microsoft.com/office/powerpoint/2010/main" val="45589519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A495F8E3-5243-4F02-AC53-F05721B353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xmlns="" id="{EF79D782-A9ED-4AEE-B67D-DDD6F1CB526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669293" y="1186483"/>
            <a:ext cx="8848345" cy="4126869"/>
            <a:chOff x="1669293" y="1186483"/>
            <a:chExt cx="8848345" cy="4126869"/>
          </a:xfrm>
          <a:solidFill>
            <a:schemeClr val="accent1"/>
          </a:solidFill>
        </p:grpSpPr>
        <p:sp>
          <p:nvSpPr>
            <p:cNvPr id="10" name="Rectangle 9">
              <a:extLst>
                <a:ext uri="{FF2B5EF4-FFF2-40B4-BE49-F238E27FC236}">
                  <a16:creationId xmlns:a16="http://schemas.microsoft.com/office/drawing/2014/main" xmlns="" id="{E6C9F140-6D17-42C4-96E2-F124090D406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674042" y="1186483"/>
              <a:ext cx="8843596" cy="716184"/>
            </a:xfrm>
            <a:prstGeom prst="rect">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xmlns="" id="{1A027B02-EC1B-499B-B4F5-7221EC8D84D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669293" y="1991156"/>
              <a:ext cx="8845667" cy="3322196"/>
            </a:xfrm>
            <a:prstGeom prst="rect">
              <a:avLst/>
            </a:prstGeom>
            <a:gradFill>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ítulo 1">
            <a:extLst>
              <a:ext uri="{FF2B5EF4-FFF2-40B4-BE49-F238E27FC236}">
                <a16:creationId xmlns:a16="http://schemas.microsoft.com/office/drawing/2014/main" xmlns="" id="{6D8C3E4F-0BBE-47C9-940A-3FD076EFDFB9}"/>
              </a:ext>
            </a:extLst>
          </p:cNvPr>
          <p:cNvSpPr>
            <a:spLocks noGrp="1"/>
          </p:cNvSpPr>
          <p:nvPr>
            <p:ph type="title"/>
          </p:nvPr>
        </p:nvSpPr>
        <p:spPr>
          <a:xfrm>
            <a:off x="1755648" y="2075687"/>
            <a:ext cx="8677656" cy="2811105"/>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GESTIÓN DEL TALENTO HUMANO </a:t>
            </a:r>
            <a:br>
              <a:rPr lang="en-US" sz="4800" kern="1200" dirty="0">
                <a:solidFill>
                  <a:srgbClr val="FFFFFF"/>
                </a:solidFill>
                <a:latin typeface="+mj-lt"/>
                <a:ea typeface="+mj-ea"/>
                <a:cs typeface="+mj-cs"/>
              </a:rPr>
            </a:br>
            <a:r>
              <a:rPr lang="en-US" sz="4800" kern="1200" dirty="0">
                <a:solidFill>
                  <a:srgbClr val="FFFFFF"/>
                </a:solidFill>
                <a:latin typeface="+mj-lt"/>
                <a:ea typeface="+mj-ea"/>
                <a:cs typeface="+mj-cs"/>
              </a:rPr>
              <a:t>SERVIDORES PÚBLICOS</a:t>
            </a:r>
            <a:br>
              <a:rPr lang="en-US" sz="4800" kern="1200" dirty="0">
                <a:solidFill>
                  <a:srgbClr val="FFFFFF"/>
                </a:solidFill>
                <a:latin typeface="+mj-lt"/>
                <a:ea typeface="+mj-ea"/>
                <a:cs typeface="+mj-cs"/>
              </a:rPr>
            </a:br>
            <a:endParaRPr lang="en-US" sz="4800" kern="1200" dirty="0">
              <a:solidFill>
                <a:srgbClr val="FFFFFF"/>
              </a:solidFill>
              <a:latin typeface="+mj-lt"/>
              <a:ea typeface="+mj-ea"/>
              <a:cs typeface="+mj-cs"/>
            </a:endParaRPr>
          </a:p>
        </p:txBody>
      </p:sp>
      <p:pic>
        <p:nvPicPr>
          <p:cNvPr id="8" name="Imagen 7">
            <a:extLst>
              <a:ext uri="{FF2B5EF4-FFF2-40B4-BE49-F238E27FC236}">
                <a16:creationId xmlns:a16="http://schemas.microsoft.com/office/drawing/2014/main" xmlns="" id="{B9165656-8A2C-4698-AF85-62F5F4392AE5}"/>
              </a:ext>
            </a:extLst>
          </p:cNvPr>
          <p:cNvPicPr>
            <a:picLocks noChangeAspect="1"/>
          </p:cNvPicPr>
          <p:nvPr/>
        </p:nvPicPr>
        <p:blipFill>
          <a:blip r:embed="rId2"/>
          <a:stretch>
            <a:fillRect/>
          </a:stretch>
        </p:blipFill>
        <p:spPr>
          <a:xfrm>
            <a:off x="-185377" y="5450876"/>
            <a:ext cx="2926334" cy="1786283"/>
          </a:xfrm>
          <a:prstGeom prst="rect">
            <a:avLst/>
          </a:prstGeom>
        </p:spPr>
      </p:pic>
    </p:spTree>
    <p:extLst>
      <p:ext uri="{BB962C8B-B14F-4D97-AF65-F5344CB8AC3E}">
        <p14:creationId xmlns:p14="http://schemas.microsoft.com/office/powerpoint/2010/main" val="406019750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ducción No. 2 ¿Qué es un servidor público, qué es el empleo público">
            <a:hlinkClick r:id="" action="ppaction://media"/>
            <a:extLst>
              <a:ext uri="{FF2B5EF4-FFF2-40B4-BE49-F238E27FC236}">
                <a16:creationId xmlns:a16="http://schemas.microsoft.com/office/drawing/2014/main" xmlns="" id="{7097B8F5-53F9-41EE-8EFB-89A66B9A28F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66849" y="0"/>
            <a:ext cx="9258301" cy="6858000"/>
          </a:xfrm>
          <a:prstGeom prst="rect">
            <a:avLst/>
          </a:prstGeom>
        </p:spPr>
      </p:pic>
      <p:pic>
        <p:nvPicPr>
          <p:cNvPr id="5" name="Imagen 4">
            <a:extLst>
              <a:ext uri="{FF2B5EF4-FFF2-40B4-BE49-F238E27FC236}">
                <a16:creationId xmlns:a16="http://schemas.microsoft.com/office/drawing/2014/main" xmlns="" id="{D65B0A1E-30A3-4EDE-9DE1-94F592F9A1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41" y="5776626"/>
            <a:ext cx="1089437" cy="1006640"/>
          </a:xfrm>
          <a:prstGeom prst="rect">
            <a:avLst/>
          </a:prstGeom>
        </p:spPr>
      </p:pic>
    </p:spTree>
    <p:extLst>
      <p:ext uri="{BB962C8B-B14F-4D97-AF65-F5344CB8AC3E}">
        <p14:creationId xmlns:p14="http://schemas.microsoft.com/office/powerpoint/2010/main" val="145852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7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4B183"/>
        </a:solidFill>
        <a:effectLst/>
      </p:bgPr>
    </p:bg>
    <p:spTree>
      <p:nvGrpSpPr>
        <p:cNvPr id="1" name=""/>
        <p:cNvGrpSpPr/>
        <p:nvPr/>
      </p:nvGrpSpPr>
      <p:grpSpPr>
        <a:xfrm>
          <a:off x="0" y="0"/>
          <a:ext cx="0" cy="0"/>
          <a:chOff x="0" y="0"/>
          <a:chExt cx="0" cy="0"/>
        </a:xfrm>
      </p:grpSpPr>
      <p:pic>
        <p:nvPicPr>
          <p:cNvPr id="4" name="table">
            <a:extLst>
              <a:ext uri="{FF2B5EF4-FFF2-40B4-BE49-F238E27FC236}">
                <a16:creationId xmlns:a16="http://schemas.microsoft.com/office/drawing/2014/main" xmlns="" id="{AF791CDF-2A3B-47B1-9775-787832489E4E}"/>
              </a:ext>
            </a:extLst>
          </p:cNvPr>
          <p:cNvPicPr>
            <a:picLocks noChangeAspect="1"/>
          </p:cNvPicPr>
          <p:nvPr/>
        </p:nvPicPr>
        <p:blipFill>
          <a:blip r:embed="rId2"/>
          <a:stretch>
            <a:fillRect/>
          </a:stretch>
        </p:blipFill>
        <p:spPr>
          <a:xfrm>
            <a:off x="4759569" y="158262"/>
            <a:ext cx="6594231" cy="6541476"/>
          </a:xfrm>
          <a:prstGeom prst="rect">
            <a:avLst/>
          </a:prstGeom>
        </p:spPr>
      </p:pic>
      <p:pic>
        <p:nvPicPr>
          <p:cNvPr id="5" name="Imagen 4">
            <a:extLst>
              <a:ext uri="{FF2B5EF4-FFF2-40B4-BE49-F238E27FC236}">
                <a16:creationId xmlns:a16="http://schemas.microsoft.com/office/drawing/2014/main" xmlns="" id="{473C647B-4228-45E2-87D2-BCEA7B02650D}"/>
              </a:ext>
            </a:extLst>
          </p:cNvPr>
          <p:cNvPicPr>
            <a:picLocks noChangeAspect="1"/>
          </p:cNvPicPr>
          <p:nvPr/>
        </p:nvPicPr>
        <p:blipFill rotWithShape="1">
          <a:blip r:embed="rId3">
            <a:duotone>
              <a:prstClr val="black"/>
              <a:srgbClr val="A66BD3">
                <a:tint val="45000"/>
                <a:satMod val="400000"/>
              </a:srgbClr>
            </a:duotone>
            <a:alphaModFix amt="50000"/>
          </a:blip>
          <a:srcRect t="7839" b="61572"/>
          <a:stretch/>
        </p:blipFill>
        <p:spPr>
          <a:xfrm>
            <a:off x="6251630" y="167787"/>
            <a:ext cx="5088835" cy="1224477"/>
          </a:xfrm>
          <a:prstGeom prst="rect">
            <a:avLst/>
          </a:prstGeom>
        </p:spPr>
      </p:pic>
      <p:sp>
        <p:nvSpPr>
          <p:cNvPr id="6" name="Rectángulo 5">
            <a:extLst>
              <a:ext uri="{FF2B5EF4-FFF2-40B4-BE49-F238E27FC236}">
                <a16:creationId xmlns:a16="http://schemas.microsoft.com/office/drawing/2014/main" xmlns="" id="{2736C9D4-D99D-4A7C-BDD6-9CA12076992A}"/>
              </a:ext>
            </a:extLst>
          </p:cNvPr>
          <p:cNvSpPr/>
          <p:nvPr/>
        </p:nvSpPr>
        <p:spPr>
          <a:xfrm>
            <a:off x="6460225" y="317935"/>
            <a:ext cx="4674207" cy="83099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fontAlgn="b"/>
            <a:r>
              <a:rPr lang="es-ES" sz="1600" dirty="0">
                <a:solidFill>
                  <a:schemeClr val="bg1"/>
                </a:solidFill>
                <a:latin typeface="Berlin Sans FB" panose="020B0604020202020204" pitchFamily="34" charset="0"/>
              </a:rPr>
              <a:t>Actúo siempre con fundamento en la verdad, cumplimiento mis deberes con transparencia y rectitud, y siempre favoreciendo el interés general.</a:t>
            </a:r>
          </a:p>
        </p:txBody>
      </p:sp>
      <p:pic>
        <p:nvPicPr>
          <p:cNvPr id="7" name="Picture 2" descr="Resultado de imagen para manos SALUDO">
            <a:extLst>
              <a:ext uri="{FF2B5EF4-FFF2-40B4-BE49-F238E27FC236}">
                <a16:creationId xmlns:a16="http://schemas.microsoft.com/office/drawing/2014/main" xmlns="" id="{62E4C2C3-CD6E-40B4-829F-DEEEF875FC82}"/>
              </a:ext>
            </a:extLst>
          </p:cNvPr>
          <p:cNvPicPr>
            <a:picLocks noChangeAspect="1" noChangeArrowheads="1"/>
          </p:cNvPicPr>
          <p:nvPr/>
        </p:nvPicPr>
        <p:blipFill>
          <a:blip r:embed="rId4">
            <a:duotone>
              <a:prstClr val="black"/>
              <a:srgbClr val="92D050">
                <a:tint val="45000"/>
                <a:satMod val="400000"/>
              </a:srgbClr>
            </a:duotone>
            <a:alphaModFix amt="35000"/>
            <a:extLst>
              <a:ext uri="{28A0092B-C50C-407E-A947-70E740481C1C}">
                <a14:useLocalDpi xmlns:a14="http://schemas.microsoft.com/office/drawing/2010/main" val="0"/>
              </a:ext>
            </a:extLst>
          </a:blip>
          <a:srcRect/>
          <a:stretch>
            <a:fillRect/>
          </a:stretch>
        </p:blipFill>
        <p:spPr bwMode="auto">
          <a:xfrm>
            <a:off x="6277581" y="1414155"/>
            <a:ext cx="5064789" cy="1224477"/>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xmlns="" id="{B65DEC5E-37FC-46EF-9AF1-6FB6579E8C23}"/>
              </a:ext>
            </a:extLst>
          </p:cNvPr>
          <p:cNvSpPr/>
          <p:nvPr/>
        </p:nvSpPr>
        <p:spPr>
          <a:xfrm>
            <a:off x="6460225" y="1493642"/>
            <a:ext cx="4674207" cy="107721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fontAlgn="b"/>
            <a:r>
              <a:rPr lang="es-ES" sz="1600" dirty="0">
                <a:solidFill>
                  <a:schemeClr val="bg1"/>
                </a:solidFill>
                <a:latin typeface="Berlin Sans FB" panose="020B0604020202020204" pitchFamily="34" charset="0"/>
              </a:rPr>
              <a:t>Reconozco, valoró y trato de manera digna a todas las personas, con sus virtudes y defectos, sin importar su labor, su procedencia, títulos o cualquier otra condición.</a:t>
            </a:r>
          </a:p>
        </p:txBody>
      </p:sp>
      <p:pic>
        <p:nvPicPr>
          <p:cNvPr id="9" name="Picture 4" descr="Resultado de imagen para COMPROMISO">
            <a:extLst>
              <a:ext uri="{FF2B5EF4-FFF2-40B4-BE49-F238E27FC236}">
                <a16:creationId xmlns:a16="http://schemas.microsoft.com/office/drawing/2014/main" xmlns="" id="{44FBE824-FB15-4C3B-834F-75224E1AA8BE}"/>
              </a:ext>
            </a:extLst>
          </p:cNvPr>
          <p:cNvPicPr>
            <a:picLocks noChangeAspect="1" noChangeArrowheads="1"/>
          </p:cNvPicPr>
          <p:nvPr/>
        </p:nvPicPr>
        <p:blipFill>
          <a:blip r:embed="rId5">
            <a:duotone>
              <a:prstClr val="black"/>
              <a:srgbClr val="FFC000">
                <a:tint val="45000"/>
                <a:satMod val="400000"/>
              </a:srgbClr>
            </a:duotone>
            <a:alphaModFix amt="35000"/>
            <a:extLst>
              <a:ext uri="{28A0092B-C50C-407E-A947-70E740481C1C}">
                <a14:useLocalDpi xmlns:a14="http://schemas.microsoft.com/office/drawing/2010/main" val="0"/>
              </a:ext>
            </a:extLst>
          </a:blip>
          <a:srcRect/>
          <a:stretch>
            <a:fillRect/>
          </a:stretch>
        </p:blipFill>
        <p:spPr bwMode="auto">
          <a:xfrm>
            <a:off x="6277581" y="2663511"/>
            <a:ext cx="5052715" cy="16857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9">
            <a:extLst>
              <a:ext uri="{FF2B5EF4-FFF2-40B4-BE49-F238E27FC236}">
                <a16:creationId xmlns:a16="http://schemas.microsoft.com/office/drawing/2014/main" xmlns="" id="{5F60647B-9EBE-4D71-A55B-09287E6B1C35}"/>
              </a:ext>
            </a:extLst>
          </p:cNvPr>
          <p:cNvSpPr/>
          <p:nvPr/>
        </p:nvSpPr>
        <p:spPr>
          <a:xfrm>
            <a:off x="6460225" y="2699175"/>
            <a:ext cx="4674207" cy="132343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fontAlgn="b"/>
            <a:r>
              <a:rPr lang="es-ES" sz="1600" dirty="0">
                <a:solidFill>
                  <a:schemeClr val="bg1"/>
                </a:solidFill>
                <a:latin typeface="Berlin Sans FB" panose="020B0604020202020204" pitchFamily="34" charset="0"/>
              </a:rPr>
              <a:t>Soy consciente de la importancia de mi rol como servidor público y estoy en disposición permanente para comprender y resolver las necesidades de las personas con las que me relaciono en mis labores cotidianas, buscando siempre mejorar su bienestar</a:t>
            </a:r>
          </a:p>
        </p:txBody>
      </p:sp>
      <p:pic>
        <p:nvPicPr>
          <p:cNvPr id="11" name="Picture 6" descr="Resultado de imagen para ADULTO MAYOR">
            <a:extLst>
              <a:ext uri="{FF2B5EF4-FFF2-40B4-BE49-F238E27FC236}">
                <a16:creationId xmlns:a16="http://schemas.microsoft.com/office/drawing/2014/main" xmlns="" id="{76962AD6-4B02-4873-8948-DAB6E10EDA33}"/>
              </a:ext>
            </a:extLst>
          </p:cNvPr>
          <p:cNvPicPr>
            <a:picLocks noChangeAspect="1" noChangeArrowheads="1"/>
          </p:cNvPicPr>
          <p:nvPr/>
        </p:nvPicPr>
        <p:blipFill>
          <a:blip r:embed="rId6">
            <a:alphaModFix amt="35000"/>
            <a:duotone>
              <a:prstClr val="black"/>
              <a:srgbClr val="00B0F0">
                <a:tint val="45000"/>
                <a:satMod val="400000"/>
              </a:srgbClr>
            </a:duotone>
            <a:extLst>
              <a:ext uri="{28A0092B-C50C-407E-A947-70E740481C1C}">
                <a14:useLocalDpi xmlns:a14="http://schemas.microsoft.com/office/drawing/2010/main" val="0"/>
              </a:ext>
            </a:extLst>
          </a:blip>
          <a:srcRect/>
          <a:stretch>
            <a:fillRect/>
          </a:stretch>
        </p:blipFill>
        <p:spPr bwMode="auto">
          <a:xfrm>
            <a:off x="6249081" y="4349261"/>
            <a:ext cx="5081215" cy="1499225"/>
          </a:xfrm>
          <a:prstGeom prst="rect">
            <a:avLst/>
          </a:prstGeom>
          <a:noFill/>
          <a:extLst>
            <a:ext uri="{909E8E84-426E-40DD-AFC4-6F175D3DCCD1}">
              <a14:hiddenFill xmlns:a14="http://schemas.microsoft.com/office/drawing/2010/main">
                <a:solidFill>
                  <a:srgbClr val="FFFFFF"/>
                </a:solidFill>
              </a14:hiddenFill>
            </a:ext>
          </a:extLst>
        </p:spPr>
      </p:pic>
      <p:sp>
        <p:nvSpPr>
          <p:cNvPr id="12" name="Rectángulo 11">
            <a:extLst>
              <a:ext uri="{FF2B5EF4-FFF2-40B4-BE49-F238E27FC236}">
                <a16:creationId xmlns:a16="http://schemas.microsoft.com/office/drawing/2014/main" xmlns="" id="{8B75A50D-7178-4814-877F-D389A46DF15C}"/>
              </a:ext>
            </a:extLst>
          </p:cNvPr>
          <p:cNvSpPr/>
          <p:nvPr/>
        </p:nvSpPr>
        <p:spPr>
          <a:xfrm>
            <a:off x="6460225" y="4453187"/>
            <a:ext cx="4674207" cy="132343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fontAlgn="b"/>
            <a:r>
              <a:rPr lang="es-ES" sz="1600" dirty="0">
                <a:solidFill>
                  <a:schemeClr val="bg1"/>
                </a:solidFill>
                <a:latin typeface="Berlin Sans FB" panose="020B0604020202020204" pitchFamily="34" charset="0"/>
              </a:rPr>
              <a:t>Cumplo con los deberes, funciones y responsabilidades asignadas a mi cargo de la mejor manera posible, con atención, prontitud, destreza y eficiencia. Para así optimizar el uso de los recursos del Estado.</a:t>
            </a:r>
          </a:p>
        </p:txBody>
      </p:sp>
      <p:pic>
        <p:nvPicPr>
          <p:cNvPr id="13" name="Picture 8" descr="Resultado de imagen para POLICIA COLOMBIANA">
            <a:extLst>
              <a:ext uri="{FF2B5EF4-FFF2-40B4-BE49-F238E27FC236}">
                <a16:creationId xmlns:a16="http://schemas.microsoft.com/office/drawing/2014/main" xmlns="" id="{023E5021-E6FF-4B28-A0A7-F63BD0A322DC}"/>
              </a:ext>
            </a:extLst>
          </p:cNvPr>
          <p:cNvPicPr>
            <a:picLocks noChangeAspect="1" noChangeArrowheads="1"/>
          </p:cNvPicPr>
          <p:nvPr/>
        </p:nvPicPr>
        <p:blipFill>
          <a:blip r:embed="rId7" cstate="print">
            <a:alphaModFix amt="35000"/>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6230031" y="5848486"/>
            <a:ext cx="5123769" cy="860777"/>
          </a:xfrm>
          <a:prstGeom prst="rect">
            <a:avLst/>
          </a:prstGeom>
          <a:noFill/>
          <a:extLst>
            <a:ext uri="{909E8E84-426E-40DD-AFC4-6F175D3DCCD1}">
              <a14:hiddenFill xmlns:a14="http://schemas.microsoft.com/office/drawing/2010/main">
                <a:solidFill>
                  <a:srgbClr val="FFFFFF"/>
                </a:solidFill>
              </a14:hiddenFill>
            </a:ext>
          </a:extLst>
        </p:spPr>
      </p:pic>
      <p:sp>
        <p:nvSpPr>
          <p:cNvPr id="14" name="Rectángulo 13">
            <a:extLst>
              <a:ext uri="{FF2B5EF4-FFF2-40B4-BE49-F238E27FC236}">
                <a16:creationId xmlns:a16="http://schemas.microsoft.com/office/drawing/2014/main" xmlns="" id="{663FC663-2101-4326-9DB1-774F9A98463D}"/>
              </a:ext>
            </a:extLst>
          </p:cNvPr>
          <p:cNvSpPr/>
          <p:nvPr/>
        </p:nvSpPr>
        <p:spPr>
          <a:xfrm>
            <a:off x="6460225" y="5902627"/>
            <a:ext cx="4674207" cy="83099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fontAlgn="b"/>
            <a:r>
              <a:rPr lang="es-ES" sz="1600" dirty="0">
                <a:solidFill>
                  <a:schemeClr val="bg1"/>
                </a:solidFill>
                <a:latin typeface="Berlin Sans FB" panose="020B0604020202020204" pitchFamily="34" charset="0"/>
              </a:rPr>
              <a:t>Actúo con imparcialidad garantizando los derechos de las personas, con equidad, igualdad y sin discriminación</a:t>
            </a:r>
          </a:p>
        </p:txBody>
      </p:sp>
      <p:sp>
        <p:nvSpPr>
          <p:cNvPr id="15" name="CuadroTexto 2">
            <a:extLst>
              <a:ext uri="{FF2B5EF4-FFF2-40B4-BE49-F238E27FC236}">
                <a16:creationId xmlns:a16="http://schemas.microsoft.com/office/drawing/2014/main" xmlns="" id="{E62C0231-DF26-46C2-ABE3-025330822892}"/>
              </a:ext>
            </a:extLst>
          </p:cNvPr>
          <p:cNvSpPr txBox="1"/>
          <p:nvPr/>
        </p:nvSpPr>
        <p:spPr>
          <a:xfrm>
            <a:off x="18512" y="1672661"/>
            <a:ext cx="4807726" cy="46166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CO" sz="2400" dirty="0" smtClean="0">
                <a:solidFill>
                  <a:srgbClr val="00567A"/>
                </a:solidFill>
                <a:latin typeface="Berlin Sans FB" panose="020E0602020502020306" pitchFamily="34" charset="0"/>
              </a:rPr>
              <a:t>VALORES DEL SERVIDOR PÚBLICO</a:t>
            </a:r>
            <a:endParaRPr lang="es-CO" sz="2400" dirty="0">
              <a:solidFill>
                <a:srgbClr val="00567A"/>
              </a:solidFill>
              <a:latin typeface="Berlin Sans FB" panose="020E0602020502020306" pitchFamily="34" charset="0"/>
            </a:endParaRPr>
          </a:p>
        </p:txBody>
      </p:sp>
      <p:sp>
        <p:nvSpPr>
          <p:cNvPr id="16" name="CuadroTexto 3">
            <a:extLst>
              <a:ext uri="{FF2B5EF4-FFF2-40B4-BE49-F238E27FC236}">
                <a16:creationId xmlns:a16="http://schemas.microsoft.com/office/drawing/2014/main" xmlns="" id="{BE64C60E-7112-422C-A271-B46EA15004D9}"/>
              </a:ext>
            </a:extLst>
          </p:cNvPr>
          <p:cNvSpPr txBox="1"/>
          <p:nvPr/>
        </p:nvSpPr>
        <p:spPr>
          <a:xfrm>
            <a:off x="569960" y="2278472"/>
            <a:ext cx="3536546" cy="46166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CO" sz="2400" dirty="0" smtClean="0">
                <a:solidFill>
                  <a:srgbClr val="00567A"/>
                </a:solidFill>
                <a:latin typeface="Berlin Sans FB" panose="020E0602020502020306" pitchFamily="34" charset="0"/>
              </a:rPr>
              <a:t>CÓDIGO DE INTEGRIDAD</a:t>
            </a:r>
            <a:endParaRPr lang="es-CO" sz="2400" dirty="0">
              <a:solidFill>
                <a:srgbClr val="00567A"/>
              </a:solidFill>
              <a:latin typeface="Berlin Sans FB" panose="020E0602020502020306" pitchFamily="34" charset="0"/>
            </a:endParaRPr>
          </a:p>
        </p:txBody>
      </p:sp>
      <p:pic>
        <p:nvPicPr>
          <p:cNvPr id="17" name="Imagen 16">
            <a:extLst>
              <a:ext uri="{FF2B5EF4-FFF2-40B4-BE49-F238E27FC236}">
                <a16:creationId xmlns:a16="http://schemas.microsoft.com/office/drawing/2014/main" xmlns="" id="{16FF7B72-D25A-419D-B91C-2E0F298D9F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741" y="5776626"/>
            <a:ext cx="1089437" cy="1006640"/>
          </a:xfrm>
          <a:prstGeom prst="rect">
            <a:avLst/>
          </a:prstGeom>
        </p:spPr>
      </p:pic>
      <p:sp>
        <p:nvSpPr>
          <p:cNvPr id="18" name="2 Rectángulo">
            <a:extLst>
              <a:ext uri="{FF2B5EF4-FFF2-40B4-BE49-F238E27FC236}">
                <a16:creationId xmlns:a16="http://schemas.microsoft.com/office/drawing/2014/main" xmlns="" id="{94A9AC18-C9B7-4C48-9037-2A9BFECFE899}"/>
              </a:ext>
            </a:extLst>
          </p:cNvPr>
          <p:cNvSpPr/>
          <p:nvPr/>
        </p:nvSpPr>
        <p:spPr>
          <a:xfrm>
            <a:off x="584864" y="2884283"/>
            <a:ext cx="3655210" cy="2554545"/>
          </a:xfrm>
          <a:prstGeom prst="rect">
            <a:avLst/>
          </a:prstGeom>
        </p:spPr>
        <p:txBody>
          <a:bodyPr wrap="square">
            <a:spAutoFit/>
          </a:bodyPr>
          <a:lstStyle/>
          <a:p>
            <a:pPr algn="ctr"/>
            <a:r>
              <a:rPr lang="es-ES" sz="2000" dirty="0">
                <a:latin typeface="Arial Narrow" pitchFamily="34" charset="0"/>
              </a:rPr>
              <a:t>Es el conjunto de valores conocimientos, actitudes y comportamientos que deben desarrollar progresivamente los servidores públicos para hacer realidad una nueva manera de atender los requerimientos de los ciudadanos.</a:t>
            </a:r>
            <a:endParaRPr lang="es-CO" sz="2000" dirty="0">
              <a:latin typeface="Arial Narrow" pitchFamily="34" charset="0"/>
            </a:endParaRPr>
          </a:p>
        </p:txBody>
      </p:sp>
    </p:spTree>
    <p:extLst>
      <p:ext uri="{BB962C8B-B14F-4D97-AF65-F5344CB8AC3E}">
        <p14:creationId xmlns:p14="http://schemas.microsoft.com/office/powerpoint/2010/main" val="1111980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3" name="Rectangle 1"/>
          <p:cNvSpPr>
            <a:spLocks noChangeArrowheads="1"/>
          </p:cNvSpPr>
          <p:nvPr/>
        </p:nvSpPr>
        <p:spPr bwMode="auto">
          <a:xfrm>
            <a:off x="1575940" y="0"/>
            <a:ext cx="1023982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s-CO" altLang="es-CO" sz="2800" b="1"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HONESTIDAD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CO" sz="1800" b="0" i="1" u="none" strike="noStrike" kern="1200" cap="none" spc="0" normalizeH="0" baseline="0" noProof="0" dirty="0">
                <a:ln>
                  <a:noFill/>
                </a:ln>
                <a:solidFill>
                  <a:schemeClr val="bg1"/>
                </a:solidFill>
                <a:effectLst/>
                <a:uLnTx/>
                <a:uFillTx/>
                <a:latin typeface="Calibri" panose="020F0502020204030204"/>
                <a:ea typeface="+mn-ea"/>
                <a:cs typeface="+mn-cs"/>
              </a:rPr>
              <a:t>“</a:t>
            </a:r>
            <a:r>
              <a:rPr kumimoji="0" lang="es-CO" sz="2200" b="0" i="1" u="none" strike="noStrike" kern="1200" cap="none" spc="0" normalizeH="0" baseline="0" noProof="0" dirty="0">
                <a:ln>
                  <a:noFill/>
                </a:ln>
                <a:solidFill>
                  <a:schemeClr val="bg1"/>
                </a:solidFill>
                <a:effectLst/>
                <a:uLnTx/>
                <a:uFillTx/>
                <a:latin typeface="Calibri" panose="020F0502020204030204"/>
                <a:ea typeface="+mn-ea"/>
                <a:cs typeface="+mn-cs"/>
              </a:rPr>
              <a:t>Actúo siempre con fundamento en la verdad, cumpliendo mis deberes con transparencia y rectitud, siempre favoreciendo el interés general.”</a:t>
            </a:r>
            <a:r>
              <a:rPr kumimoji="0" lang="es-CO" altLang="es-CO" sz="2200" b="1"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endParaRPr kumimoji="0" lang="es-CO" altLang="es-CO" sz="2200" b="0" i="0" u="none" strike="noStrike" kern="1200" cap="none" spc="0" normalizeH="0" baseline="0" noProof="0" dirty="0">
              <a:ln>
                <a:noFill/>
              </a:ln>
              <a:solidFill>
                <a:schemeClr val="bg1"/>
              </a:solidFill>
              <a:effectLst/>
              <a:uLnTx/>
              <a:uFillTx/>
              <a:latin typeface="Arial" panose="020B0604020202020204" pitchFamily="34" charset="0"/>
              <a:ea typeface="+mn-ea"/>
            </a:endParaRPr>
          </a:p>
        </p:txBody>
      </p:sp>
      <p:sp>
        <p:nvSpPr>
          <p:cNvPr id="6" name="Rectángulo 5"/>
          <p:cNvSpPr/>
          <p:nvPr/>
        </p:nvSpPr>
        <p:spPr>
          <a:xfrm>
            <a:off x="6003637" y="2967335"/>
            <a:ext cx="184731"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40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5AA2AE"/>
                </a:outerShdw>
              </a:effectLst>
              <a:uLnTx/>
              <a:uFillTx/>
              <a:latin typeface="Calibri" panose="020F0502020204030204"/>
              <a:ea typeface="+mn-ea"/>
              <a:cs typeface="+mn-cs"/>
            </a:endParaRPr>
          </a:p>
        </p:txBody>
      </p:sp>
      <p:sp>
        <p:nvSpPr>
          <p:cNvPr id="7" name="Rectangle 2"/>
          <p:cNvSpPr>
            <a:spLocks noChangeArrowheads="1"/>
          </p:cNvSpPr>
          <p:nvPr/>
        </p:nvSpPr>
        <p:spPr bwMode="auto">
          <a:xfrm>
            <a:off x="1190178" y="1388529"/>
            <a:ext cx="327328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altLang="es-CO" sz="1600" b="0" i="0" u="none" strike="noStrike" kern="1200" cap="none" spc="0" normalizeH="0" baseline="0" noProof="0" dirty="0">
                <a:ln>
                  <a:noFill/>
                </a:ln>
                <a:solidFill>
                  <a:schemeClr val="bg1"/>
                </a:solidFill>
                <a:effectLst/>
                <a:uLnTx/>
                <a:uFillTx/>
                <a:latin typeface="Segoe UI Black" panose="020B0A02040204020203" pitchFamily="34" charset="0"/>
                <a:ea typeface="Calibri" panose="020F0502020204030204" pitchFamily="34" charset="0"/>
                <a:cs typeface="Times New Roman" panose="02020603050405020304" pitchFamily="18" charset="0"/>
              </a:rPr>
              <a:t>LO QUE HAGO</a:t>
            </a:r>
            <a:endParaRPr kumimoji="0" lang="es-CO" altLang="es-CO" sz="1800" b="0" i="0" u="none" strike="noStrike" kern="1200" cap="none" spc="0" normalizeH="0" baseline="0" noProof="0" dirty="0">
              <a:ln>
                <a:noFill/>
              </a:ln>
              <a:solidFill>
                <a:schemeClr val="bg1"/>
              </a:solidFill>
              <a:effectLst/>
              <a:uLnTx/>
              <a:uFillTx/>
              <a:latin typeface="Arial" panose="020B0604020202020204" pitchFamily="34" charset="0"/>
            </a:endParaRPr>
          </a:p>
        </p:txBody>
      </p:sp>
      <p:sp>
        <p:nvSpPr>
          <p:cNvPr id="29" name="Rectangle 2"/>
          <p:cNvSpPr>
            <a:spLocks noChangeArrowheads="1"/>
          </p:cNvSpPr>
          <p:nvPr/>
        </p:nvSpPr>
        <p:spPr bwMode="auto">
          <a:xfrm>
            <a:off x="7450653" y="1388529"/>
            <a:ext cx="327328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altLang="es-CO" sz="1600" b="0" i="0" u="none" strike="noStrike" kern="1200" cap="none" spc="0" normalizeH="0" baseline="0" noProof="0" dirty="0">
                <a:ln>
                  <a:noFill/>
                </a:ln>
                <a:solidFill>
                  <a:schemeClr val="bg1"/>
                </a:solidFill>
                <a:effectLst/>
                <a:uLnTx/>
                <a:uFillTx/>
                <a:latin typeface="Segoe UI Black" panose="020B0A02040204020203" pitchFamily="34" charset="0"/>
                <a:ea typeface="Calibri" panose="020F0502020204030204" pitchFamily="34" charset="0"/>
                <a:cs typeface="Times New Roman" panose="02020603050405020304" pitchFamily="18" charset="0"/>
              </a:rPr>
              <a:t>LO QUE NO HAGO</a:t>
            </a:r>
            <a:endParaRPr kumimoji="0" lang="es-CO" altLang="es-CO" sz="1800" b="0" i="0" u="none" strike="noStrike" kern="1200" cap="none" spc="0" normalizeH="0" baseline="0" noProof="0" dirty="0">
              <a:ln>
                <a:noFill/>
              </a:ln>
              <a:solidFill>
                <a:schemeClr val="bg1"/>
              </a:solidFill>
              <a:effectLst/>
              <a:uLnTx/>
              <a:uFillTx/>
              <a:latin typeface="Arial" panose="020B0604020202020204" pitchFamily="34" charset="0"/>
            </a:endParaRPr>
          </a:p>
        </p:txBody>
      </p:sp>
      <p:graphicFrame>
        <p:nvGraphicFramePr>
          <p:cNvPr id="30" name="Diagrama 29"/>
          <p:cNvGraphicFramePr/>
          <p:nvPr>
            <p:extLst>
              <p:ext uri="{D42A27DB-BD31-4B8C-83A1-F6EECF244321}">
                <p14:modId xmlns:p14="http://schemas.microsoft.com/office/powerpoint/2010/main" val="505183992"/>
              </p:ext>
            </p:extLst>
          </p:nvPr>
        </p:nvGraphicFramePr>
        <p:xfrm>
          <a:off x="6329810" y="1229339"/>
          <a:ext cx="5514975" cy="43993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1" name="Diagrama 30"/>
          <p:cNvGraphicFramePr/>
          <p:nvPr/>
        </p:nvGraphicFramePr>
        <p:xfrm>
          <a:off x="347215" y="1574187"/>
          <a:ext cx="5116805" cy="531477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 name="Imagen 1">
            <a:extLst>
              <a:ext uri="{FF2B5EF4-FFF2-40B4-BE49-F238E27FC236}">
                <a16:creationId xmlns:a16="http://schemas.microsoft.com/office/drawing/2014/main" xmlns="" id="{12143A3A-BC32-435A-99EA-7B3E6DF8C0FA}"/>
              </a:ext>
            </a:extLst>
          </p:cNvPr>
          <p:cNvPicPr>
            <a:picLocks noChangeAspect="1"/>
          </p:cNvPicPr>
          <p:nvPr/>
        </p:nvPicPr>
        <p:blipFill>
          <a:blip r:embed="rId12"/>
          <a:stretch>
            <a:fillRect/>
          </a:stretch>
        </p:blipFill>
        <p:spPr>
          <a:xfrm>
            <a:off x="-192402" y="5768069"/>
            <a:ext cx="1836268" cy="1120888"/>
          </a:xfrm>
          <a:prstGeom prst="rect">
            <a:avLst/>
          </a:prstGeom>
        </p:spPr>
      </p:pic>
    </p:spTree>
    <p:extLst>
      <p:ext uri="{BB962C8B-B14F-4D97-AF65-F5344CB8AC3E}">
        <p14:creationId xmlns:p14="http://schemas.microsoft.com/office/powerpoint/2010/main" val="39062233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682F"/>
        </a:solidFill>
        <a:effectLst/>
      </p:bgPr>
    </p:bg>
    <p:spTree>
      <p:nvGrpSpPr>
        <p:cNvPr id="1" name=""/>
        <p:cNvGrpSpPr/>
        <p:nvPr/>
      </p:nvGrpSpPr>
      <p:grpSpPr>
        <a:xfrm>
          <a:off x="0" y="0"/>
          <a:ext cx="0" cy="0"/>
          <a:chOff x="0" y="0"/>
          <a:chExt cx="0" cy="0"/>
        </a:xfrm>
      </p:grpSpPr>
      <p:sp>
        <p:nvSpPr>
          <p:cNvPr id="3" name="Rectangle 1"/>
          <p:cNvSpPr>
            <a:spLocks noChangeArrowheads="1"/>
          </p:cNvSpPr>
          <p:nvPr/>
        </p:nvSpPr>
        <p:spPr bwMode="auto">
          <a:xfrm>
            <a:off x="1342834" y="70964"/>
            <a:ext cx="969106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s-CO" altLang="es-CO" sz="2800" b="1"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RESPETO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1" u="none" strike="noStrike" kern="1200" cap="none" spc="0" normalizeH="0" baseline="0" noProof="0" dirty="0">
                <a:ln>
                  <a:noFill/>
                </a:ln>
                <a:solidFill>
                  <a:schemeClr val="bg1"/>
                </a:solidFill>
                <a:effectLst/>
                <a:uLnTx/>
                <a:uFillTx/>
                <a:latin typeface="Calibri" panose="020F0502020204030204"/>
                <a:ea typeface="+mn-ea"/>
                <a:cs typeface="+mn-cs"/>
              </a:rPr>
              <a:t>“</a:t>
            </a:r>
            <a:r>
              <a:rPr kumimoji="0" lang="es-CO" sz="2200" b="0" i="1" u="none" strike="noStrike" kern="1200" cap="none" spc="0" normalizeH="0" baseline="0" noProof="0" dirty="0">
                <a:ln>
                  <a:noFill/>
                </a:ln>
                <a:solidFill>
                  <a:schemeClr val="bg1"/>
                </a:solidFill>
                <a:effectLst/>
                <a:uLnTx/>
                <a:uFillTx/>
                <a:latin typeface="Calibri" panose="020F0502020204030204"/>
                <a:ea typeface="+mn-ea"/>
                <a:cs typeface="+mn-cs"/>
              </a:rPr>
              <a:t>Reconozco, valoro y trato de manera digna a todas las personas, con sus virtudes y defectos, sin importar su labor, su procedencia, títulos o cualquier condición”</a:t>
            </a:r>
            <a:endParaRPr kumimoji="0" lang="es-CO" sz="2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6" name="Rectángulo 5"/>
          <p:cNvSpPr/>
          <p:nvPr/>
        </p:nvSpPr>
        <p:spPr>
          <a:xfrm>
            <a:off x="6003637" y="2967335"/>
            <a:ext cx="184731"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40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5AA2AE"/>
                </a:outerShdw>
              </a:effectLst>
              <a:uLnTx/>
              <a:uFillTx/>
              <a:latin typeface="Calibri" panose="020F0502020204030204"/>
              <a:ea typeface="+mn-ea"/>
              <a:cs typeface="+mn-cs"/>
            </a:endParaRPr>
          </a:p>
        </p:txBody>
      </p:sp>
      <p:sp>
        <p:nvSpPr>
          <p:cNvPr id="7" name="Rectangle 2"/>
          <p:cNvSpPr>
            <a:spLocks noChangeArrowheads="1"/>
          </p:cNvSpPr>
          <p:nvPr/>
        </p:nvSpPr>
        <p:spPr bwMode="auto">
          <a:xfrm>
            <a:off x="727924" y="2353875"/>
            <a:ext cx="184205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altLang="es-CO" sz="1600" b="0" i="0" u="none" strike="noStrike" kern="1200" cap="none" spc="0" normalizeH="0" baseline="0" noProof="0" dirty="0">
                <a:ln>
                  <a:noFill/>
                </a:ln>
                <a:solidFill>
                  <a:schemeClr val="bg1"/>
                </a:solidFill>
                <a:effectLst/>
                <a:uLnTx/>
                <a:uFillTx/>
                <a:latin typeface="Segoe UI Black" panose="020B0A02040204020203" pitchFamily="34" charset="0"/>
                <a:ea typeface="Calibri" panose="020F0502020204030204" pitchFamily="34" charset="0"/>
                <a:cs typeface="Times New Roman" panose="02020603050405020304" pitchFamily="18" charset="0"/>
              </a:rPr>
              <a:t>LO QUE HAGO</a:t>
            </a:r>
            <a:endParaRPr kumimoji="0" lang="es-CO" altLang="es-CO" sz="1800" b="0" i="0" u="none" strike="noStrike" kern="1200" cap="none" spc="0" normalizeH="0" baseline="0" noProof="0" dirty="0">
              <a:ln>
                <a:noFill/>
              </a:ln>
              <a:solidFill>
                <a:schemeClr val="bg1"/>
              </a:solidFill>
              <a:effectLst/>
              <a:uLnTx/>
              <a:uFillTx/>
              <a:latin typeface="Arial" panose="020B0604020202020204" pitchFamily="34" charset="0"/>
            </a:endParaRPr>
          </a:p>
        </p:txBody>
      </p:sp>
      <p:sp>
        <p:nvSpPr>
          <p:cNvPr id="29" name="Rectangle 2"/>
          <p:cNvSpPr>
            <a:spLocks noChangeArrowheads="1"/>
          </p:cNvSpPr>
          <p:nvPr/>
        </p:nvSpPr>
        <p:spPr bwMode="auto">
          <a:xfrm>
            <a:off x="423618" y="4786305"/>
            <a:ext cx="245066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altLang="es-CO" sz="1600" b="0" i="0" u="none" strike="noStrike" kern="1200" cap="none" spc="0" normalizeH="0" baseline="0" noProof="0" dirty="0">
                <a:ln>
                  <a:noFill/>
                </a:ln>
                <a:solidFill>
                  <a:schemeClr val="bg1"/>
                </a:solidFill>
                <a:effectLst/>
                <a:uLnTx/>
                <a:uFillTx/>
                <a:latin typeface="Segoe UI Black" panose="020B0A02040204020203" pitchFamily="34" charset="0"/>
                <a:ea typeface="Calibri" panose="020F0502020204030204" pitchFamily="34" charset="0"/>
                <a:cs typeface="Times New Roman" panose="02020603050405020304" pitchFamily="18" charset="0"/>
              </a:rPr>
              <a:t>LO QUE NO HAGO</a:t>
            </a:r>
            <a:endParaRPr kumimoji="0" lang="es-CO" altLang="es-CO" sz="1800" b="0" i="0" u="none" strike="noStrike" kern="1200" cap="none" spc="0" normalizeH="0" baseline="0" noProof="0" dirty="0">
              <a:ln>
                <a:noFill/>
              </a:ln>
              <a:solidFill>
                <a:schemeClr val="bg1"/>
              </a:solidFill>
              <a:effectLst/>
              <a:uLnTx/>
              <a:uFillTx/>
              <a:latin typeface="Arial" panose="020B0604020202020204" pitchFamily="34" charset="0"/>
            </a:endParaRPr>
          </a:p>
        </p:txBody>
      </p:sp>
      <p:graphicFrame>
        <p:nvGraphicFramePr>
          <p:cNvPr id="16" name="Diagrama 15"/>
          <p:cNvGraphicFramePr/>
          <p:nvPr/>
        </p:nvGraphicFramePr>
        <p:xfrm>
          <a:off x="2718308" y="1556833"/>
          <a:ext cx="6614947" cy="21468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7" name="Diagrama 16"/>
          <p:cNvGraphicFramePr/>
          <p:nvPr>
            <p:extLst>
              <p:ext uri="{D42A27DB-BD31-4B8C-83A1-F6EECF244321}">
                <p14:modId xmlns:p14="http://schemas.microsoft.com/office/powerpoint/2010/main" val="2735171072"/>
              </p:ext>
            </p:extLst>
          </p:nvPr>
        </p:nvGraphicFramePr>
        <p:xfrm>
          <a:off x="2718308" y="3989262"/>
          <a:ext cx="6614947" cy="241153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 name="Imagen 1">
            <a:extLst>
              <a:ext uri="{FF2B5EF4-FFF2-40B4-BE49-F238E27FC236}">
                <a16:creationId xmlns:a16="http://schemas.microsoft.com/office/drawing/2014/main" xmlns="" id="{D975B4E6-C138-4BD5-B771-2DC8F81363EF}"/>
              </a:ext>
            </a:extLst>
          </p:cNvPr>
          <p:cNvPicPr>
            <a:picLocks noChangeAspect="1"/>
          </p:cNvPicPr>
          <p:nvPr/>
        </p:nvPicPr>
        <p:blipFill>
          <a:blip r:embed="rId12"/>
          <a:stretch>
            <a:fillRect/>
          </a:stretch>
        </p:blipFill>
        <p:spPr>
          <a:xfrm>
            <a:off x="-201963" y="5471410"/>
            <a:ext cx="2450664" cy="1495926"/>
          </a:xfrm>
          <a:prstGeom prst="rect">
            <a:avLst/>
          </a:prstGeom>
        </p:spPr>
      </p:pic>
    </p:spTree>
    <p:extLst>
      <p:ext uri="{BB962C8B-B14F-4D97-AF65-F5344CB8AC3E}">
        <p14:creationId xmlns:p14="http://schemas.microsoft.com/office/powerpoint/2010/main" val="5158841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CD26"/>
        </a:solidFill>
        <a:effectLst/>
      </p:bgPr>
    </p:bg>
    <p:spTree>
      <p:nvGrpSpPr>
        <p:cNvPr id="1" name=""/>
        <p:cNvGrpSpPr/>
        <p:nvPr/>
      </p:nvGrpSpPr>
      <p:grpSpPr>
        <a:xfrm>
          <a:off x="0" y="0"/>
          <a:ext cx="0" cy="0"/>
          <a:chOff x="0" y="0"/>
          <a:chExt cx="0" cy="0"/>
        </a:xfrm>
      </p:grpSpPr>
      <p:sp>
        <p:nvSpPr>
          <p:cNvPr id="3" name="Rectangle 1"/>
          <p:cNvSpPr>
            <a:spLocks noChangeArrowheads="1"/>
          </p:cNvSpPr>
          <p:nvPr/>
        </p:nvSpPr>
        <p:spPr bwMode="auto">
          <a:xfrm>
            <a:off x="1190178" y="10229"/>
            <a:ext cx="10870917"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s-CO" altLang="es-CO" sz="2800" b="1"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COMPROMISO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1" u="none" strike="noStrike" kern="1200" cap="none" spc="0" normalizeH="0" baseline="0" noProof="0" dirty="0">
                <a:ln>
                  <a:noFill/>
                </a:ln>
                <a:effectLst/>
                <a:uLnTx/>
                <a:uFillTx/>
                <a:latin typeface="Calibri" panose="020F0502020204030204"/>
                <a:ea typeface="+mn-ea"/>
                <a:cs typeface="+mn-cs"/>
              </a:rPr>
              <a:t>“</a:t>
            </a:r>
            <a:r>
              <a:rPr kumimoji="0" lang="es-CO" sz="2000" b="0" i="1" u="none" strike="noStrike" kern="1200" cap="none" spc="0" normalizeH="0" baseline="0" noProof="0" dirty="0">
                <a:ln>
                  <a:noFill/>
                </a:ln>
                <a:effectLst/>
                <a:uLnTx/>
                <a:uFillTx/>
                <a:latin typeface="Calibri" panose="020F0502020204030204"/>
                <a:ea typeface="+mn-ea"/>
                <a:cs typeface="+mn-cs"/>
              </a:rPr>
              <a:t>Soy consciente de la importancia de mi rol como servidor público y estoy en disposición permanente para comprender y resolver las necesidades de las personas con las que me relaciono en mis labores cotidianas, buscando siempre mejorar su bienestar” </a:t>
            </a:r>
            <a:endParaRPr kumimoji="0" lang="es-CO" sz="2000" b="0" i="0" u="none" strike="noStrike" kern="1200" cap="none" spc="0" normalizeH="0" baseline="0" noProof="0" dirty="0">
              <a:ln>
                <a:noFill/>
              </a:ln>
              <a:effectLst/>
              <a:uLnTx/>
              <a:uFillTx/>
              <a:latin typeface="Calibri" panose="020F0502020204030204"/>
              <a:ea typeface="+mn-ea"/>
              <a:cs typeface="+mn-cs"/>
            </a:endParaRPr>
          </a:p>
        </p:txBody>
      </p:sp>
      <p:sp>
        <p:nvSpPr>
          <p:cNvPr id="6" name="Rectángulo 5"/>
          <p:cNvSpPr/>
          <p:nvPr/>
        </p:nvSpPr>
        <p:spPr>
          <a:xfrm>
            <a:off x="6003637" y="2967335"/>
            <a:ext cx="184731"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40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5AA2AE"/>
                </a:outerShdw>
              </a:effectLst>
              <a:uLnTx/>
              <a:uFillTx/>
              <a:latin typeface="Calibri" panose="020F0502020204030204"/>
              <a:ea typeface="+mn-ea"/>
              <a:cs typeface="+mn-cs"/>
            </a:endParaRPr>
          </a:p>
        </p:txBody>
      </p:sp>
      <p:sp>
        <p:nvSpPr>
          <p:cNvPr id="7" name="Rectangle 2"/>
          <p:cNvSpPr>
            <a:spLocks noChangeArrowheads="1"/>
          </p:cNvSpPr>
          <p:nvPr/>
        </p:nvSpPr>
        <p:spPr bwMode="auto">
          <a:xfrm>
            <a:off x="269150" y="2705743"/>
            <a:ext cx="184205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altLang="es-CO" sz="1600" b="0" i="0" u="none" strike="noStrike" kern="1200" cap="none" spc="0" normalizeH="0" baseline="0" noProof="0" dirty="0">
                <a:ln>
                  <a:noFill/>
                </a:ln>
                <a:effectLst/>
                <a:uLnTx/>
                <a:uFillTx/>
                <a:latin typeface="Segoe UI Black" panose="020B0A02040204020203" pitchFamily="34" charset="0"/>
                <a:ea typeface="Calibri" panose="020F0502020204030204" pitchFamily="34" charset="0"/>
                <a:cs typeface="Times New Roman" panose="02020603050405020304" pitchFamily="18" charset="0"/>
              </a:rPr>
              <a:t>LO QUE HAGO</a:t>
            </a:r>
            <a:endParaRPr kumimoji="0" lang="es-CO" altLang="es-CO" sz="1800" b="0" i="0" u="none" strike="noStrike" kern="1200" cap="none" spc="0" normalizeH="0" baseline="0" noProof="0" dirty="0">
              <a:ln>
                <a:noFill/>
              </a:ln>
              <a:effectLst/>
              <a:uLnTx/>
              <a:uFillTx/>
              <a:latin typeface="Arial" panose="020B0604020202020204" pitchFamily="34" charset="0"/>
            </a:endParaRPr>
          </a:p>
        </p:txBody>
      </p:sp>
      <p:sp>
        <p:nvSpPr>
          <p:cNvPr id="29" name="Rectangle 2"/>
          <p:cNvSpPr>
            <a:spLocks noChangeArrowheads="1"/>
          </p:cNvSpPr>
          <p:nvPr/>
        </p:nvSpPr>
        <p:spPr bwMode="auto">
          <a:xfrm>
            <a:off x="142793" y="5301061"/>
            <a:ext cx="209476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altLang="es-CO" sz="1600" b="0" i="0" u="none" strike="noStrike" kern="1200" cap="none" spc="0" normalizeH="0" baseline="0" noProof="0" dirty="0">
                <a:ln>
                  <a:noFill/>
                </a:ln>
                <a:effectLst/>
                <a:uLnTx/>
                <a:uFillTx/>
                <a:latin typeface="Segoe UI Black" panose="020B0A02040204020203" pitchFamily="34" charset="0"/>
                <a:ea typeface="Calibri" panose="020F0502020204030204" pitchFamily="34" charset="0"/>
                <a:cs typeface="Times New Roman" panose="02020603050405020304" pitchFamily="18" charset="0"/>
              </a:rPr>
              <a:t>LO QUE NO HAGO</a:t>
            </a:r>
            <a:endParaRPr kumimoji="0" lang="es-CO" altLang="es-CO" sz="1800" b="0" i="0" u="none" strike="noStrike" kern="1200" cap="none" spc="0" normalizeH="0" baseline="0" noProof="0" dirty="0">
              <a:ln>
                <a:noFill/>
              </a:ln>
              <a:effectLst/>
              <a:uLnTx/>
              <a:uFillTx/>
              <a:latin typeface="Arial" panose="020B0604020202020204" pitchFamily="34" charset="0"/>
            </a:endParaRPr>
          </a:p>
        </p:txBody>
      </p:sp>
      <p:graphicFrame>
        <p:nvGraphicFramePr>
          <p:cNvPr id="10" name="Diagrama 9"/>
          <p:cNvGraphicFramePr/>
          <p:nvPr>
            <p:extLst>
              <p:ext uri="{D42A27DB-BD31-4B8C-83A1-F6EECF244321}">
                <p14:modId xmlns:p14="http://schemas.microsoft.com/office/powerpoint/2010/main" val="1483232303"/>
              </p:ext>
            </p:extLst>
          </p:nvPr>
        </p:nvGraphicFramePr>
        <p:xfrm>
          <a:off x="1971675" y="1428470"/>
          <a:ext cx="8428182" cy="29160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Diagrama 10"/>
          <p:cNvGraphicFramePr/>
          <p:nvPr>
            <p:extLst>
              <p:ext uri="{D42A27DB-BD31-4B8C-83A1-F6EECF244321}">
                <p14:modId xmlns:p14="http://schemas.microsoft.com/office/powerpoint/2010/main" val="283992584"/>
              </p:ext>
            </p:extLst>
          </p:nvPr>
        </p:nvGraphicFramePr>
        <p:xfrm>
          <a:off x="1971675" y="4339433"/>
          <a:ext cx="8428182" cy="243720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 name="Imagen 1">
            <a:extLst>
              <a:ext uri="{FF2B5EF4-FFF2-40B4-BE49-F238E27FC236}">
                <a16:creationId xmlns:a16="http://schemas.microsoft.com/office/drawing/2014/main" xmlns="" id="{BE953544-A011-4DBC-8C0D-F7C4CB0C26C1}"/>
              </a:ext>
            </a:extLst>
          </p:cNvPr>
          <p:cNvPicPr>
            <a:picLocks noChangeAspect="1"/>
          </p:cNvPicPr>
          <p:nvPr/>
        </p:nvPicPr>
        <p:blipFill>
          <a:blip r:embed="rId12"/>
          <a:stretch>
            <a:fillRect/>
          </a:stretch>
        </p:blipFill>
        <p:spPr>
          <a:xfrm>
            <a:off x="10409607" y="5935368"/>
            <a:ext cx="1782393" cy="1088002"/>
          </a:xfrm>
          <a:prstGeom prst="rect">
            <a:avLst/>
          </a:prstGeom>
        </p:spPr>
      </p:pic>
    </p:spTree>
    <p:extLst>
      <p:ext uri="{BB962C8B-B14F-4D97-AF65-F5344CB8AC3E}">
        <p14:creationId xmlns:p14="http://schemas.microsoft.com/office/powerpoint/2010/main" val="5391437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Rectangle 1"/>
          <p:cNvSpPr>
            <a:spLocks noChangeArrowheads="1"/>
          </p:cNvSpPr>
          <p:nvPr/>
        </p:nvSpPr>
        <p:spPr bwMode="auto">
          <a:xfrm>
            <a:off x="2416428" y="-33910"/>
            <a:ext cx="9628089" cy="153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s-CO" altLang="es-CO"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DILIGENCIA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s-CO" sz="2200" b="0" i="1" u="none" strike="noStrike" kern="1200" cap="none" spc="0" normalizeH="0" baseline="0" noProof="0" dirty="0">
                <a:ln>
                  <a:noFill/>
                </a:ln>
                <a:solidFill>
                  <a:prstClr val="black"/>
                </a:solidFill>
                <a:effectLst/>
                <a:uLnTx/>
                <a:uFillTx/>
                <a:latin typeface="Calibri" panose="020F0502020204030204"/>
                <a:ea typeface="+mn-ea"/>
                <a:cs typeface="+mn-cs"/>
              </a:rPr>
              <a:t>Cumplo con los deberes, funciones y responsabilidades asignadas a mi cargo de la mejor manera posible, con atención prontitud, destreza y eficiencia, para así optimizar el uso de los recursos del estado”</a:t>
            </a:r>
            <a:endParaRPr kumimoji="0" lang="es-CO"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ángulo 5"/>
          <p:cNvSpPr/>
          <p:nvPr/>
        </p:nvSpPr>
        <p:spPr>
          <a:xfrm>
            <a:off x="6003637" y="2967335"/>
            <a:ext cx="184731"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40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5AA2AE"/>
                </a:outerShdw>
              </a:effectLst>
              <a:uLnTx/>
              <a:uFillTx/>
              <a:latin typeface="Calibri" panose="020F0502020204030204"/>
              <a:ea typeface="+mn-ea"/>
              <a:cs typeface="+mn-cs"/>
            </a:endParaRPr>
          </a:p>
        </p:txBody>
      </p:sp>
      <p:sp>
        <p:nvSpPr>
          <p:cNvPr id="7" name="Rectangle 2"/>
          <p:cNvSpPr>
            <a:spLocks noChangeArrowheads="1"/>
          </p:cNvSpPr>
          <p:nvPr/>
        </p:nvSpPr>
        <p:spPr bwMode="auto">
          <a:xfrm>
            <a:off x="2416428" y="1782394"/>
            <a:ext cx="184205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altLang="es-CO" sz="1600" b="0" i="0" u="none" strike="noStrike" kern="1200" cap="none" spc="0" normalizeH="0" baseline="0" noProof="0" dirty="0">
                <a:ln>
                  <a:noFill/>
                </a:ln>
                <a:solidFill>
                  <a:prstClr val="black"/>
                </a:solidFill>
                <a:effectLst/>
                <a:uLnTx/>
                <a:uFillTx/>
                <a:latin typeface="Segoe UI Black" panose="020B0A02040204020203" pitchFamily="34" charset="0"/>
                <a:ea typeface="Calibri" panose="020F0502020204030204" pitchFamily="34" charset="0"/>
                <a:cs typeface="Times New Roman" panose="02020603050405020304" pitchFamily="18" charset="0"/>
              </a:rPr>
              <a:t>LO QUE HAGO</a:t>
            </a:r>
            <a:endParaRPr kumimoji="0" lang="es-CO" altLang="es-CO"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9" name="Rectangle 2"/>
          <p:cNvSpPr>
            <a:spLocks noChangeArrowheads="1"/>
          </p:cNvSpPr>
          <p:nvPr/>
        </p:nvSpPr>
        <p:spPr bwMode="auto">
          <a:xfrm>
            <a:off x="8255992" y="1782394"/>
            <a:ext cx="240190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altLang="es-CO" sz="1600" b="0" i="0" u="none" strike="noStrike" kern="1200" cap="none" spc="0" normalizeH="0" baseline="0" noProof="0" dirty="0">
                <a:ln>
                  <a:noFill/>
                </a:ln>
                <a:solidFill>
                  <a:prstClr val="black"/>
                </a:solidFill>
                <a:effectLst/>
                <a:uLnTx/>
                <a:uFillTx/>
                <a:latin typeface="Segoe UI Black" panose="020B0A02040204020203" pitchFamily="34" charset="0"/>
                <a:ea typeface="Calibri" panose="020F0502020204030204" pitchFamily="34" charset="0"/>
                <a:cs typeface="Times New Roman" panose="02020603050405020304" pitchFamily="18" charset="0"/>
              </a:rPr>
              <a:t>LO QUE NO HAGO</a:t>
            </a:r>
            <a:endParaRPr kumimoji="0" lang="es-CO" altLang="es-CO"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aphicFrame>
        <p:nvGraphicFramePr>
          <p:cNvPr id="12" name="Diagrama 11"/>
          <p:cNvGraphicFramePr/>
          <p:nvPr/>
        </p:nvGraphicFramePr>
        <p:xfrm>
          <a:off x="985838" y="2249637"/>
          <a:ext cx="4231859" cy="35269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6" name="Grupo 15"/>
          <p:cNvGrpSpPr/>
          <p:nvPr/>
        </p:nvGrpSpPr>
        <p:grpSpPr>
          <a:xfrm>
            <a:off x="7643565" y="5771119"/>
            <a:ext cx="3723288" cy="535989"/>
            <a:chOff x="0" y="3633363"/>
            <a:chExt cx="6810375" cy="794891"/>
          </a:xfrm>
        </p:grpSpPr>
        <p:sp>
          <p:nvSpPr>
            <p:cNvPr id="26" name="Rectángulo 25"/>
            <p:cNvSpPr/>
            <p:nvPr/>
          </p:nvSpPr>
          <p:spPr>
            <a:xfrm>
              <a:off x="0" y="3633363"/>
              <a:ext cx="6810375" cy="794891"/>
            </a:xfrm>
            <a:prstGeom prst="rect">
              <a:avLst/>
            </a:prstGeom>
          </p:spPr>
          <p:style>
            <a:lnRef idx="2">
              <a:schemeClr val="accent6">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7" name="CuadroTexto 26"/>
            <p:cNvSpPr txBox="1"/>
            <p:nvPr/>
          </p:nvSpPr>
          <p:spPr>
            <a:xfrm>
              <a:off x="0" y="3633363"/>
              <a:ext cx="6810375" cy="79489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9568" tIns="99568" rIns="99568" bIns="99568"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s-CO"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No evado mis funciones y responsabilidades por ningún motivo</a:t>
              </a:r>
            </a:p>
          </p:txBody>
        </p:sp>
      </p:grpSp>
      <p:grpSp>
        <p:nvGrpSpPr>
          <p:cNvPr id="17" name="Grupo 16"/>
          <p:cNvGrpSpPr/>
          <p:nvPr/>
        </p:nvGrpSpPr>
        <p:grpSpPr>
          <a:xfrm>
            <a:off x="7595299" y="4595436"/>
            <a:ext cx="3746392" cy="1009375"/>
            <a:chOff x="-2" y="1768683"/>
            <a:chExt cx="6852635" cy="1222542"/>
          </a:xfrm>
        </p:grpSpPr>
        <p:sp>
          <p:nvSpPr>
            <p:cNvPr id="24" name="Globo: flecha hacia arriba 23"/>
            <p:cNvSpPr/>
            <p:nvPr/>
          </p:nvSpPr>
          <p:spPr>
            <a:xfrm rot="10800000">
              <a:off x="42258" y="1768683"/>
              <a:ext cx="6810375" cy="1222542"/>
            </a:xfrm>
            <a:prstGeom prst="upArrowCallout">
              <a:avLst/>
            </a:prstGeom>
          </p:spPr>
          <p:style>
            <a:lnRef idx="2">
              <a:schemeClr val="accent6">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5" name="Globo: flecha hacia arriba 6"/>
            <p:cNvSpPr txBox="1"/>
            <p:nvPr/>
          </p:nvSpPr>
          <p:spPr>
            <a:xfrm>
              <a:off x="-2" y="1793396"/>
              <a:ext cx="6810375" cy="7943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9568" tIns="99568" rIns="99568" bIns="99568"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s-CO"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No demuestro desinterés en mis actuaciones ante los ciudadanos y los demás servidores públicos.</a:t>
              </a:r>
            </a:p>
          </p:txBody>
        </p:sp>
      </p:grpSp>
      <p:grpSp>
        <p:nvGrpSpPr>
          <p:cNvPr id="18" name="Grupo 17"/>
          <p:cNvGrpSpPr/>
          <p:nvPr/>
        </p:nvGrpSpPr>
        <p:grpSpPr>
          <a:xfrm>
            <a:off x="7643565" y="2709233"/>
            <a:ext cx="3723288" cy="1886203"/>
            <a:chOff x="-2" y="85419"/>
            <a:chExt cx="6810375" cy="1629080"/>
          </a:xfrm>
        </p:grpSpPr>
        <p:sp>
          <p:nvSpPr>
            <p:cNvPr id="22" name="Globo: flecha hacia arriba 21"/>
            <p:cNvSpPr/>
            <p:nvPr/>
          </p:nvSpPr>
          <p:spPr>
            <a:xfrm rot="10800000">
              <a:off x="-2" y="242600"/>
              <a:ext cx="6810375" cy="1471899"/>
            </a:xfrm>
            <a:prstGeom prst="upArrowCallout">
              <a:avLst/>
            </a:prstGeom>
          </p:spPr>
          <p:style>
            <a:lnRef idx="2">
              <a:schemeClr val="accent6">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3" name="Globo: flecha hacia arriba 8"/>
            <p:cNvSpPr txBox="1"/>
            <p:nvPr/>
          </p:nvSpPr>
          <p:spPr>
            <a:xfrm>
              <a:off x="-2" y="85419"/>
              <a:ext cx="6810375" cy="139734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9568" tIns="99568" rIns="99568" bIns="99568"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s-CO"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No postergo las decisiones ni actividades que den solución a problemáticas ciudadanas o que hagan parte del funcionamiento de mi cargo. Hay cosas que sencillamente no se dejan para otro día</a:t>
              </a:r>
              <a:r>
                <a:rPr kumimoji="0" lang="es-CO"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a:t>
              </a:r>
            </a:p>
          </p:txBody>
        </p:sp>
      </p:grpSp>
      <p:grpSp>
        <p:nvGrpSpPr>
          <p:cNvPr id="19" name="Grupo 18"/>
          <p:cNvGrpSpPr/>
          <p:nvPr/>
        </p:nvGrpSpPr>
        <p:grpSpPr>
          <a:xfrm>
            <a:off x="7618403" y="2355584"/>
            <a:ext cx="3723288" cy="824351"/>
            <a:chOff x="0" y="1505"/>
            <a:chExt cx="6810375" cy="1222542"/>
          </a:xfrm>
        </p:grpSpPr>
        <p:sp>
          <p:nvSpPr>
            <p:cNvPr id="20" name="Globo: flecha hacia arriba 19"/>
            <p:cNvSpPr/>
            <p:nvPr/>
          </p:nvSpPr>
          <p:spPr>
            <a:xfrm rot="10800000">
              <a:off x="0" y="1505"/>
              <a:ext cx="6810375" cy="1222542"/>
            </a:xfrm>
            <a:prstGeom prst="upArrowCallout">
              <a:avLst/>
            </a:prstGeom>
          </p:spPr>
          <p:style>
            <a:lnRef idx="2">
              <a:schemeClr val="accent6">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1" name="Globo: flecha hacia arriba 10"/>
            <p:cNvSpPr txBox="1"/>
            <p:nvPr/>
          </p:nvSpPr>
          <p:spPr>
            <a:xfrm>
              <a:off x="0" y="1505"/>
              <a:ext cx="6810375" cy="7943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9568" tIns="99568" rIns="99568" bIns="99568"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s-CO"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No malgasto ningún recurso público</a:t>
              </a:r>
            </a:p>
          </p:txBody>
        </p:sp>
      </p:grpSp>
      <p:pic>
        <p:nvPicPr>
          <p:cNvPr id="2" name="Imagen 1">
            <a:extLst>
              <a:ext uri="{FF2B5EF4-FFF2-40B4-BE49-F238E27FC236}">
                <a16:creationId xmlns:a16="http://schemas.microsoft.com/office/drawing/2014/main" xmlns="" id="{FA1E35BB-BC24-42C3-8A62-2C8EA9D09CE4}"/>
              </a:ext>
            </a:extLst>
          </p:cNvPr>
          <p:cNvPicPr>
            <a:picLocks noChangeAspect="1"/>
          </p:cNvPicPr>
          <p:nvPr/>
        </p:nvPicPr>
        <p:blipFill>
          <a:blip r:embed="rId7"/>
          <a:stretch>
            <a:fillRect/>
          </a:stretch>
        </p:blipFill>
        <p:spPr>
          <a:xfrm>
            <a:off x="0" y="5647307"/>
            <a:ext cx="2450664" cy="1495926"/>
          </a:xfrm>
          <a:prstGeom prst="rect">
            <a:avLst/>
          </a:prstGeom>
        </p:spPr>
      </p:pic>
    </p:spTree>
    <p:extLst>
      <p:ext uri="{BB962C8B-B14F-4D97-AF65-F5344CB8AC3E}">
        <p14:creationId xmlns:p14="http://schemas.microsoft.com/office/powerpoint/2010/main" val="1385611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4B183"/>
        </a:solidFill>
        <a:effectLst/>
      </p:bgPr>
    </p:bg>
    <p:spTree>
      <p:nvGrpSpPr>
        <p:cNvPr id="1" name=""/>
        <p:cNvGrpSpPr/>
        <p:nvPr/>
      </p:nvGrpSpPr>
      <p:grpSpPr>
        <a:xfrm>
          <a:off x="0" y="0"/>
          <a:ext cx="0" cy="0"/>
          <a:chOff x="0" y="0"/>
          <a:chExt cx="0" cy="0"/>
        </a:xfrm>
      </p:grpSpPr>
      <p:sp>
        <p:nvSpPr>
          <p:cNvPr id="3" name="Rectangle 1"/>
          <p:cNvSpPr>
            <a:spLocks noChangeArrowheads="1"/>
          </p:cNvSpPr>
          <p:nvPr/>
        </p:nvSpPr>
        <p:spPr bwMode="auto">
          <a:xfrm>
            <a:off x="804750" y="66364"/>
            <a:ext cx="1080161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s-CO" altLang="es-CO" sz="2800" b="1"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JUSTICIA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200" b="0" i="1" u="none" strike="noStrike" kern="1200" cap="none" spc="0" normalizeH="0" baseline="0" noProof="0" dirty="0">
                <a:ln>
                  <a:noFill/>
                </a:ln>
                <a:effectLst/>
                <a:uLnTx/>
                <a:uFillTx/>
                <a:latin typeface="Calibri" panose="020F0502020204030204"/>
                <a:ea typeface="+mn-ea"/>
                <a:cs typeface="+mn-cs"/>
              </a:rPr>
              <a:t>“Actuó con imparcialidad garantizando los derechos de las personas, con equidad, igualdad y sin discriminación”</a:t>
            </a:r>
            <a:endParaRPr kumimoji="0" lang="es-CO" sz="2200" b="0" i="0" u="none" strike="noStrike" kern="1200" cap="none" spc="0" normalizeH="0" baseline="0" noProof="0" dirty="0">
              <a:ln>
                <a:noFill/>
              </a:ln>
              <a:effectLst/>
              <a:uLnTx/>
              <a:uFillTx/>
              <a:latin typeface="Calibri" panose="020F0502020204030204"/>
              <a:ea typeface="+mn-ea"/>
              <a:cs typeface="+mn-cs"/>
            </a:endParaRPr>
          </a:p>
        </p:txBody>
      </p:sp>
      <p:sp>
        <p:nvSpPr>
          <p:cNvPr id="6" name="Rectángulo 5"/>
          <p:cNvSpPr/>
          <p:nvPr/>
        </p:nvSpPr>
        <p:spPr>
          <a:xfrm>
            <a:off x="6003637" y="2967335"/>
            <a:ext cx="184731"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4000" b="1" i="0" u="none" strike="noStrike" kern="1200" cap="none" spc="0" normalizeH="0" baseline="0" noProof="0" dirty="0">
              <a:ln w="13462">
                <a:solidFill>
                  <a:prstClr val="white"/>
                </a:solidFill>
                <a:prstDash val="solid"/>
              </a:ln>
              <a:effectLst>
                <a:outerShdw dist="38100" dir="2700000" algn="bl" rotWithShape="0">
                  <a:srgbClr val="5AA2AE"/>
                </a:outerShdw>
              </a:effectLst>
              <a:uLnTx/>
              <a:uFillTx/>
              <a:latin typeface="Calibri" panose="020F0502020204030204"/>
              <a:ea typeface="+mn-ea"/>
              <a:cs typeface="+mn-cs"/>
            </a:endParaRPr>
          </a:p>
        </p:txBody>
      </p:sp>
      <p:sp>
        <p:nvSpPr>
          <p:cNvPr id="7" name="Rectangle 2"/>
          <p:cNvSpPr>
            <a:spLocks noChangeArrowheads="1"/>
          </p:cNvSpPr>
          <p:nvPr/>
        </p:nvSpPr>
        <p:spPr bwMode="auto">
          <a:xfrm>
            <a:off x="2664078" y="1495427"/>
            <a:ext cx="184205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altLang="es-CO" sz="1600" b="0" i="0" u="none" strike="noStrike" kern="1200" cap="none" spc="0" normalizeH="0" baseline="0" noProof="0" dirty="0">
                <a:ln>
                  <a:noFill/>
                </a:ln>
                <a:effectLst/>
                <a:uLnTx/>
                <a:uFillTx/>
                <a:latin typeface="Segoe UI Black" panose="020B0A02040204020203" pitchFamily="34" charset="0"/>
                <a:ea typeface="Calibri" panose="020F0502020204030204" pitchFamily="34" charset="0"/>
                <a:cs typeface="Times New Roman" panose="02020603050405020304" pitchFamily="18" charset="0"/>
              </a:rPr>
              <a:t>LO QUE HAGO</a:t>
            </a:r>
            <a:endParaRPr kumimoji="0" lang="es-CO" altLang="es-CO" sz="1800" b="0" i="0" u="none" strike="noStrike" kern="1200" cap="none" spc="0" normalizeH="0" baseline="0" noProof="0" dirty="0">
              <a:ln>
                <a:noFill/>
              </a:ln>
              <a:effectLst/>
              <a:uLnTx/>
              <a:uFillTx/>
              <a:latin typeface="Arial" panose="020B0604020202020204" pitchFamily="34" charset="0"/>
            </a:endParaRPr>
          </a:p>
        </p:txBody>
      </p:sp>
      <p:sp>
        <p:nvSpPr>
          <p:cNvPr id="29" name="Rectangle 2"/>
          <p:cNvSpPr>
            <a:spLocks noChangeArrowheads="1"/>
          </p:cNvSpPr>
          <p:nvPr/>
        </p:nvSpPr>
        <p:spPr bwMode="auto">
          <a:xfrm>
            <a:off x="8465925" y="1469635"/>
            <a:ext cx="175696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altLang="es-CO" sz="1600" b="0" i="0" u="none" strike="noStrike" kern="1200" cap="none" spc="0" normalizeH="0" baseline="0" noProof="0" dirty="0">
                <a:ln>
                  <a:noFill/>
                </a:ln>
                <a:effectLst/>
                <a:uLnTx/>
                <a:uFillTx/>
                <a:latin typeface="Segoe UI Black" panose="020B0A02040204020203" pitchFamily="34" charset="0"/>
                <a:ea typeface="Calibri" panose="020F0502020204030204" pitchFamily="34" charset="0"/>
                <a:cs typeface="Times New Roman" panose="02020603050405020304" pitchFamily="18" charset="0"/>
              </a:rPr>
              <a:t>LO QUE NO HAGO</a:t>
            </a:r>
            <a:endParaRPr kumimoji="0" lang="es-CO" altLang="es-CO" sz="1800" b="0" i="0" u="none" strike="noStrike" kern="1200" cap="none" spc="0" normalizeH="0" baseline="0" noProof="0" dirty="0">
              <a:ln>
                <a:noFill/>
              </a:ln>
              <a:effectLst/>
              <a:uLnTx/>
              <a:uFillTx/>
              <a:latin typeface="Arial" panose="020B0604020202020204" pitchFamily="34" charset="0"/>
            </a:endParaRPr>
          </a:p>
        </p:txBody>
      </p:sp>
      <p:graphicFrame>
        <p:nvGraphicFramePr>
          <p:cNvPr id="28" name="Diagrama 27"/>
          <p:cNvGraphicFramePr/>
          <p:nvPr>
            <p:extLst>
              <p:ext uri="{D42A27DB-BD31-4B8C-83A1-F6EECF244321}">
                <p14:modId xmlns:p14="http://schemas.microsoft.com/office/powerpoint/2010/main" val="639022867"/>
              </p:ext>
            </p:extLst>
          </p:nvPr>
        </p:nvGraphicFramePr>
        <p:xfrm>
          <a:off x="766649" y="1712592"/>
          <a:ext cx="5236988" cy="46040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0" name="Diagrama 29"/>
          <p:cNvGraphicFramePr/>
          <p:nvPr>
            <p:extLst>
              <p:ext uri="{D42A27DB-BD31-4B8C-83A1-F6EECF244321}">
                <p14:modId xmlns:p14="http://schemas.microsoft.com/office/powerpoint/2010/main" val="2693178135"/>
              </p:ext>
            </p:extLst>
          </p:nvPr>
        </p:nvGraphicFramePr>
        <p:xfrm>
          <a:off x="6149909" y="1664704"/>
          <a:ext cx="5805529" cy="485892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 name="Imagen 1">
            <a:extLst>
              <a:ext uri="{FF2B5EF4-FFF2-40B4-BE49-F238E27FC236}">
                <a16:creationId xmlns:a16="http://schemas.microsoft.com/office/drawing/2014/main" xmlns="" id="{CC388E65-08D4-41D4-A1E8-0ABF261D05CB}"/>
              </a:ext>
            </a:extLst>
          </p:cNvPr>
          <p:cNvPicPr>
            <a:picLocks noChangeAspect="1"/>
          </p:cNvPicPr>
          <p:nvPr/>
        </p:nvPicPr>
        <p:blipFill>
          <a:blip r:embed="rId12"/>
          <a:stretch>
            <a:fillRect/>
          </a:stretch>
        </p:blipFill>
        <p:spPr>
          <a:xfrm>
            <a:off x="-260328" y="5471410"/>
            <a:ext cx="2450664" cy="1495926"/>
          </a:xfrm>
          <a:prstGeom prst="rect">
            <a:avLst/>
          </a:prstGeom>
        </p:spPr>
      </p:pic>
    </p:spTree>
    <p:extLst>
      <p:ext uri="{BB962C8B-B14F-4D97-AF65-F5344CB8AC3E}">
        <p14:creationId xmlns:p14="http://schemas.microsoft.com/office/powerpoint/2010/main" val="3068365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deo inducción y reinducción full">
            <a:hlinkClick r:id="" action="ppaction://media"/>
            <a:extLst>
              <a:ext uri="{FF2B5EF4-FFF2-40B4-BE49-F238E27FC236}">
                <a16:creationId xmlns:a16="http://schemas.microsoft.com/office/drawing/2014/main" xmlns="" id="{FC6E917D-DF01-42E5-B77A-2C39FD4DFA2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5310" y="134016"/>
            <a:ext cx="11961379" cy="6723984"/>
          </a:xfrm>
        </p:spPr>
      </p:pic>
    </p:spTree>
    <p:extLst>
      <p:ext uri="{BB962C8B-B14F-4D97-AF65-F5344CB8AC3E}">
        <p14:creationId xmlns:p14="http://schemas.microsoft.com/office/powerpoint/2010/main" val="2327137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6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6753252F-4873-4F63-801D-CC719279A7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047C8CCB-F95D-4249-92DD-651249D353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ítulo 3">
            <a:extLst>
              <a:ext uri="{FF2B5EF4-FFF2-40B4-BE49-F238E27FC236}">
                <a16:creationId xmlns:a16="http://schemas.microsoft.com/office/drawing/2014/main" xmlns="" id="{9E31B907-64FF-433D-8C6E-C2BD94957DED}"/>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1800" b="1" kern="1200">
                <a:solidFill>
                  <a:srgbClr val="FFFFFF"/>
                </a:solidFill>
                <a:latin typeface="+mj-lt"/>
                <a:ea typeface="+mj-ea"/>
                <a:cs typeface="+mj-cs"/>
              </a:rPr>
              <a:t>SITUACIONES ADMINISTRATIVAS</a:t>
            </a:r>
            <a:br>
              <a:rPr lang="en-US" sz="1800" b="1" kern="1200">
                <a:solidFill>
                  <a:srgbClr val="FFFFFF"/>
                </a:solidFill>
                <a:latin typeface="+mj-lt"/>
                <a:ea typeface="+mj-ea"/>
                <a:cs typeface="+mj-cs"/>
              </a:rPr>
            </a:br>
            <a:endParaRPr lang="en-US" sz="1800" kern="1200">
              <a:solidFill>
                <a:srgbClr val="FFFFFF"/>
              </a:solidFill>
              <a:latin typeface="+mj-lt"/>
              <a:ea typeface="+mj-ea"/>
              <a:cs typeface="+mj-cs"/>
            </a:endParaRPr>
          </a:p>
        </p:txBody>
      </p:sp>
      <p:pic>
        <p:nvPicPr>
          <p:cNvPr id="6" name="Picture 3">
            <a:extLst>
              <a:ext uri="{FF2B5EF4-FFF2-40B4-BE49-F238E27FC236}">
                <a16:creationId xmlns:a16="http://schemas.microsoft.com/office/drawing/2014/main" xmlns="" id="{A222652F-7043-47EC-BFB9-7FBD8981C37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641245" y="886530"/>
            <a:ext cx="8301943" cy="508494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n 6">
            <a:extLst>
              <a:ext uri="{FF2B5EF4-FFF2-40B4-BE49-F238E27FC236}">
                <a16:creationId xmlns:a16="http://schemas.microsoft.com/office/drawing/2014/main" xmlns="" id="{A4930969-8314-4B59-8D70-29D04AAB237F}"/>
              </a:ext>
            </a:extLst>
          </p:cNvPr>
          <p:cNvPicPr>
            <a:picLocks noChangeAspect="1"/>
          </p:cNvPicPr>
          <p:nvPr/>
        </p:nvPicPr>
        <p:blipFill>
          <a:blip r:embed="rId3"/>
          <a:stretch>
            <a:fillRect/>
          </a:stretch>
        </p:blipFill>
        <p:spPr>
          <a:xfrm>
            <a:off x="-260328" y="5471410"/>
            <a:ext cx="2450664" cy="1495926"/>
          </a:xfrm>
          <a:prstGeom prst="rect">
            <a:avLst/>
          </a:prstGeom>
        </p:spPr>
      </p:pic>
    </p:spTree>
    <p:extLst>
      <p:ext uri="{BB962C8B-B14F-4D97-AF65-F5344CB8AC3E}">
        <p14:creationId xmlns:p14="http://schemas.microsoft.com/office/powerpoint/2010/main" val="24945635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ducción No. 1 Estructura y organización del Estado. Aspectos generales">
            <a:hlinkClick r:id="" action="ppaction://media"/>
            <a:extLst>
              <a:ext uri="{FF2B5EF4-FFF2-40B4-BE49-F238E27FC236}">
                <a16:creationId xmlns:a16="http://schemas.microsoft.com/office/drawing/2014/main" xmlns="" id="{E6B91A8A-7F77-43F9-AD1A-74106F64BB8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66850" y="0"/>
            <a:ext cx="9258300" cy="6858000"/>
          </a:xfrm>
          <a:prstGeom prst="rect">
            <a:avLst/>
          </a:prstGeom>
        </p:spPr>
      </p:pic>
      <p:pic>
        <p:nvPicPr>
          <p:cNvPr id="5" name="Imagen 4">
            <a:extLst>
              <a:ext uri="{FF2B5EF4-FFF2-40B4-BE49-F238E27FC236}">
                <a16:creationId xmlns:a16="http://schemas.microsoft.com/office/drawing/2014/main" xmlns="" id="{80805957-3B6C-43F1-ADEB-311C4AD630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41" y="5776626"/>
            <a:ext cx="1089437" cy="1006640"/>
          </a:xfrm>
          <a:prstGeom prst="rect">
            <a:avLst/>
          </a:prstGeom>
        </p:spPr>
      </p:pic>
    </p:spTree>
    <p:extLst>
      <p:ext uri="{BB962C8B-B14F-4D97-AF65-F5344CB8AC3E}">
        <p14:creationId xmlns:p14="http://schemas.microsoft.com/office/powerpoint/2010/main" val="1564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9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Down Arrow 7">
            <a:extLst>
              <a:ext uri="{FF2B5EF4-FFF2-40B4-BE49-F238E27FC236}">
                <a16:creationId xmlns:a16="http://schemas.microsoft.com/office/drawing/2014/main" xmlns="" id="{B547373F-AF2E-4907-B442-9F902B387F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00100" y="-4763"/>
            <a:ext cx="3333749" cy="3338514"/>
          </a:xfrm>
          <a:prstGeom prst="downArrow">
            <a:avLst>
              <a:gd name="adj1" fmla="val 100000"/>
              <a:gd name="adj2" fmla="val 2689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xmlns="" id="{B3F8D34D-58A1-4D07-A41B-D8D01B811686}"/>
              </a:ext>
            </a:extLst>
          </p:cNvPr>
          <p:cNvSpPr>
            <a:spLocks noGrp="1"/>
          </p:cNvSpPr>
          <p:nvPr>
            <p:ph type="title"/>
          </p:nvPr>
        </p:nvSpPr>
        <p:spPr>
          <a:xfrm>
            <a:off x="1028700" y="190501"/>
            <a:ext cx="2886075" cy="2486024"/>
          </a:xfrm>
          <a:noFill/>
        </p:spPr>
        <p:txBody>
          <a:bodyPr vert="horz" lIns="91440" tIns="45720" rIns="91440" bIns="45720" rtlCol="0" anchor="ctr">
            <a:normAutofit/>
          </a:bodyPr>
          <a:lstStyle/>
          <a:p>
            <a:pPr algn="ctr"/>
            <a:r>
              <a:rPr lang="en-US" sz="3600" b="1">
                <a:solidFill>
                  <a:schemeClr val="bg1"/>
                </a:solidFill>
              </a:rPr>
              <a:t>REGIMEN SALARIAL</a:t>
            </a:r>
            <a:br>
              <a:rPr lang="en-US" sz="3600" b="1">
                <a:solidFill>
                  <a:schemeClr val="bg1"/>
                </a:solidFill>
              </a:rPr>
            </a:br>
            <a:endParaRPr lang="en-US" sz="3600">
              <a:solidFill>
                <a:schemeClr val="bg1"/>
              </a:solidFill>
            </a:endParaRPr>
          </a:p>
        </p:txBody>
      </p:sp>
      <p:sp>
        <p:nvSpPr>
          <p:cNvPr id="54" name="Text Box 2">
            <a:extLst>
              <a:ext uri="{FF2B5EF4-FFF2-40B4-BE49-F238E27FC236}">
                <a16:creationId xmlns:a16="http://schemas.microsoft.com/office/drawing/2014/main" xmlns="" id="{EC39EAFB-3352-46AC-A3EE-EA3A84553C4E}"/>
              </a:ext>
            </a:extLst>
          </p:cNvPr>
          <p:cNvSpPr txBox="1">
            <a:spLocks noChangeArrowheads="1"/>
          </p:cNvSpPr>
          <p:nvPr/>
        </p:nvSpPr>
        <p:spPr bwMode="auto">
          <a:xfrm>
            <a:off x="802391" y="3449102"/>
            <a:ext cx="9071716" cy="5016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2000" b="0" i="0" u="none" strike="noStrike" cap="none" normalizeH="0" baseline="0" dirty="0">
                <a:ln>
                  <a:noFill/>
                </a:ln>
                <a:solidFill>
                  <a:srgbClr val="000000"/>
                </a:solidFill>
                <a:effectLst/>
                <a:latin typeface="Arial Narrow" pitchFamily="34" charset="0"/>
                <a:cs typeface="Arial" pitchFamily="34" charset="0"/>
              </a:rPr>
              <a:t>Según el Artículo 42 del Decreto 1042 de 1978 Constituyen </a:t>
            </a:r>
            <a:r>
              <a:rPr kumimoji="0" lang="es-CO" sz="2000" b="1" i="0" u="none" strike="noStrike" cap="none" normalizeH="0" baseline="0" dirty="0">
                <a:ln>
                  <a:noFill/>
                </a:ln>
                <a:solidFill>
                  <a:srgbClr val="000000"/>
                </a:solidFill>
                <a:effectLst/>
                <a:latin typeface="Arial Narrow" pitchFamily="34" charset="0"/>
                <a:cs typeface="Arial" pitchFamily="34" charset="0"/>
              </a:rPr>
              <a:t>Factores del Salario </a:t>
            </a:r>
            <a:r>
              <a:rPr kumimoji="0" lang="es-CO" sz="2000" b="0" i="0" u="none" strike="noStrike" cap="none" normalizeH="0" baseline="0" dirty="0">
                <a:ln>
                  <a:noFill/>
                </a:ln>
                <a:solidFill>
                  <a:srgbClr val="000000"/>
                </a:solidFill>
                <a:effectLst/>
                <a:latin typeface="Arial Narrow" pitchFamily="34" charset="0"/>
                <a:cs typeface="Arial" pitchFamily="34" charset="0"/>
              </a:rPr>
              <a:t>los siguientes:</a:t>
            </a:r>
            <a:endParaRPr kumimoji="0" lang="es-CO" sz="3200" b="0" i="0" u="none" strike="noStrike" cap="none" normalizeH="0" baseline="0" dirty="0">
              <a:ln>
                <a:noFill/>
              </a:ln>
              <a:solidFill>
                <a:schemeClr val="tx1"/>
              </a:solidFill>
              <a:effectLst/>
              <a:latin typeface="Arial" pitchFamily="34" charset="0"/>
              <a:cs typeface="Arial" pitchFamily="34" charset="0"/>
            </a:endParaRPr>
          </a:p>
        </p:txBody>
      </p:sp>
      <p:sp>
        <p:nvSpPr>
          <p:cNvPr id="55" name="AutoShape 3">
            <a:extLst>
              <a:ext uri="{FF2B5EF4-FFF2-40B4-BE49-F238E27FC236}">
                <a16:creationId xmlns:a16="http://schemas.microsoft.com/office/drawing/2014/main" xmlns="" id="{8129F2E9-77AD-446B-8D69-99212A3E8281}"/>
              </a:ext>
            </a:extLst>
          </p:cNvPr>
          <p:cNvSpPr>
            <a:spLocks noChangeArrowheads="1"/>
          </p:cNvSpPr>
          <p:nvPr/>
        </p:nvSpPr>
        <p:spPr bwMode="auto">
          <a:xfrm>
            <a:off x="4559270" y="635903"/>
            <a:ext cx="1557958" cy="432048"/>
          </a:xfrm>
          <a:prstGeom prst="roundRect">
            <a:avLst>
              <a:gd name="adj" fmla="val 16667"/>
            </a:avLst>
          </a:prstGeom>
          <a:solidFill>
            <a:srgbClr val="D7EDF5"/>
          </a:solidFill>
          <a:ln w="6350" algn="ctr">
            <a:solidFill>
              <a:srgbClr val="005778"/>
            </a:solidFill>
            <a:round/>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2000" b="1" i="0" u="none" strike="noStrike" cap="none" normalizeH="0" baseline="0" dirty="0">
                <a:ln>
                  <a:noFill/>
                </a:ln>
                <a:solidFill>
                  <a:srgbClr val="000000"/>
                </a:solidFill>
                <a:effectLst/>
                <a:latin typeface="Arial Narrow" pitchFamily="34" charset="0"/>
                <a:cs typeface="Arial" pitchFamily="34" charset="0"/>
              </a:rPr>
              <a:t>SALARIO</a:t>
            </a:r>
            <a:endParaRPr kumimoji="0" lang="es-CO" sz="3200" b="0" i="0" u="none" strike="noStrike" cap="none" normalizeH="0" baseline="0" dirty="0">
              <a:ln>
                <a:noFill/>
              </a:ln>
              <a:solidFill>
                <a:schemeClr val="tx1"/>
              </a:solidFill>
              <a:effectLst/>
              <a:latin typeface="Arial" pitchFamily="34" charset="0"/>
              <a:cs typeface="Arial" pitchFamily="34" charset="0"/>
            </a:endParaRPr>
          </a:p>
        </p:txBody>
      </p:sp>
      <p:sp>
        <p:nvSpPr>
          <p:cNvPr id="56" name="Text Box 4">
            <a:extLst>
              <a:ext uri="{FF2B5EF4-FFF2-40B4-BE49-F238E27FC236}">
                <a16:creationId xmlns:a16="http://schemas.microsoft.com/office/drawing/2014/main" xmlns="" id="{A06BAA71-C8A1-4971-AC58-DF991674BB24}"/>
              </a:ext>
            </a:extLst>
          </p:cNvPr>
          <p:cNvSpPr txBox="1">
            <a:spLocks noChangeArrowheads="1"/>
          </p:cNvSpPr>
          <p:nvPr/>
        </p:nvSpPr>
        <p:spPr bwMode="auto">
          <a:xfrm>
            <a:off x="6639416" y="520007"/>
            <a:ext cx="5292985" cy="7200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CO" b="0" i="0" u="none" strike="noStrike" cap="none" normalizeH="0" baseline="0" dirty="0">
                <a:ln>
                  <a:noFill/>
                </a:ln>
                <a:solidFill>
                  <a:schemeClr val="tx1"/>
                </a:solidFill>
                <a:effectLst/>
                <a:latin typeface="Arial Narrow" pitchFamily="34" charset="0"/>
                <a:cs typeface="Arial" pitchFamily="34" charset="0"/>
              </a:rPr>
              <a:t>Todas las sumas que habitual o periódicamente recibe el empleado como retribución por sus servicios.</a:t>
            </a:r>
            <a:endParaRPr kumimoji="0" lang="es-CO" b="0" i="0" u="none" strike="noStrike" cap="none" normalizeH="0" baseline="0" dirty="0">
              <a:ln>
                <a:noFill/>
              </a:ln>
              <a:solidFill>
                <a:schemeClr val="tx1"/>
              </a:solidFill>
              <a:effectLst/>
              <a:latin typeface="Arial" pitchFamily="34" charset="0"/>
              <a:cs typeface="Arial" pitchFamily="34" charset="0"/>
            </a:endParaRPr>
          </a:p>
        </p:txBody>
      </p:sp>
      <p:sp>
        <p:nvSpPr>
          <p:cNvPr id="57" name="AutoShape 7">
            <a:extLst>
              <a:ext uri="{FF2B5EF4-FFF2-40B4-BE49-F238E27FC236}">
                <a16:creationId xmlns:a16="http://schemas.microsoft.com/office/drawing/2014/main" xmlns="" id="{9472DD8A-E521-4C4B-A60F-9C0CC3CAD60F}"/>
              </a:ext>
            </a:extLst>
          </p:cNvPr>
          <p:cNvSpPr>
            <a:spLocks noChangeArrowheads="1"/>
          </p:cNvSpPr>
          <p:nvPr/>
        </p:nvSpPr>
        <p:spPr bwMode="auto">
          <a:xfrm>
            <a:off x="6261243" y="779927"/>
            <a:ext cx="360000" cy="144000"/>
          </a:xfrm>
          <a:prstGeom prst="rightArrow">
            <a:avLst>
              <a:gd name="adj1" fmla="val 50000"/>
              <a:gd name="adj2" fmla="val 52049"/>
            </a:avLst>
          </a:prstGeom>
          <a:solidFill>
            <a:srgbClr val="005778"/>
          </a:solidFill>
          <a:ln w="12700" algn="ctr">
            <a:solidFill>
              <a:srgbClr val="005778"/>
            </a:solidFill>
            <a:miter lim="800000"/>
            <a:headEnd/>
            <a:tailEnd/>
          </a:ln>
          <a:effectLst/>
        </p:spPr>
        <p:txBody>
          <a:bodyPr vert="horz" wrap="square" lIns="36576" tIns="36576" rIns="36576" bIns="36576" numCol="1" anchor="t" anchorCtr="0" compatLnSpc="1">
            <a:prstTxWarp prst="textNoShape">
              <a:avLst/>
            </a:prstTxWarp>
          </a:bodyPr>
          <a:lstStyle/>
          <a:p>
            <a:endParaRPr lang="es-CO"/>
          </a:p>
        </p:txBody>
      </p:sp>
      <p:sp>
        <p:nvSpPr>
          <p:cNvPr id="58" name="AutoShape 3">
            <a:extLst>
              <a:ext uri="{FF2B5EF4-FFF2-40B4-BE49-F238E27FC236}">
                <a16:creationId xmlns:a16="http://schemas.microsoft.com/office/drawing/2014/main" xmlns="" id="{108BB744-8426-4668-8E5E-80A303906B58}"/>
              </a:ext>
            </a:extLst>
          </p:cNvPr>
          <p:cNvSpPr>
            <a:spLocks noChangeArrowheads="1"/>
          </p:cNvSpPr>
          <p:nvPr/>
        </p:nvSpPr>
        <p:spPr bwMode="auto">
          <a:xfrm>
            <a:off x="4559270" y="1634107"/>
            <a:ext cx="1557958" cy="432048"/>
          </a:xfrm>
          <a:prstGeom prst="roundRect">
            <a:avLst>
              <a:gd name="adj" fmla="val 16667"/>
            </a:avLst>
          </a:prstGeom>
          <a:solidFill>
            <a:srgbClr val="D7EDF5"/>
          </a:solidFill>
          <a:ln w="6350" algn="ctr">
            <a:solidFill>
              <a:srgbClr val="005778"/>
            </a:solidFill>
            <a:round/>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2000" b="1" i="0" u="none" strike="noStrike" cap="none" normalizeH="0" baseline="0" dirty="0">
                <a:ln>
                  <a:noFill/>
                </a:ln>
                <a:solidFill>
                  <a:srgbClr val="000000"/>
                </a:solidFill>
                <a:effectLst/>
                <a:latin typeface="Arial Narrow" pitchFamily="34" charset="0"/>
                <a:cs typeface="Arial" pitchFamily="34" charset="0"/>
              </a:rPr>
              <a:t>ASIGNACIÓN</a:t>
            </a:r>
            <a:endParaRPr kumimoji="0" lang="es-CO" sz="3200" b="0" i="0" u="none" strike="noStrike" cap="none" normalizeH="0" baseline="0" dirty="0">
              <a:ln>
                <a:noFill/>
              </a:ln>
              <a:solidFill>
                <a:schemeClr val="tx1"/>
              </a:solidFill>
              <a:effectLst/>
              <a:latin typeface="Arial" pitchFamily="34" charset="0"/>
              <a:cs typeface="Arial" pitchFamily="34" charset="0"/>
            </a:endParaRPr>
          </a:p>
        </p:txBody>
      </p:sp>
      <p:sp>
        <p:nvSpPr>
          <p:cNvPr id="59" name="Text Box 4">
            <a:extLst>
              <a:ext uri="{FF2B5EF4-FFF2-40B4-BE49-F238E27FC236}">
                <a16:creationId xmlns:a16="http://schemas.microsoft.com/office/drawing/2014/main" xmlns="" id="{E3941E89-4913-46BC-A4AE-911C8C13B1A5}"/>
              </a:ext>
            </a:extLst>
          </p:cNvPr>
          <p:cNvSpPr txBox="1">
            <a:spLocks noChangeArrowheads="1"/>
          </p:cNvSpPr>
          <p:nvPr/>
        </p:nvSpPr>
        <p:spPr bwMode="auto">
          <a:xfrm>
            <a:off x="6639416" y="1549044"/>
            <a:ext cx="5292985" cy="6260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txBody>
          <a:bodyPr vert="horz" wrap="square" lIns="36576" tIns="36576" rIns="36576" bIns="36576" numCol="1" anchor="t" anchorCtr="0" compatLnSpc="1">
            <a:prstTxWarp prst="textNoShape">
              <a:avLst/>
            </a:prstTxWarp>
          </a:bodyPr>
          <a:lstStyle/>
          <a:p>
            <a:pPr lvl="0" algn="just" fontAlgn="base">
              <a:spcBef>
                <a:spcPct val="0"/>
              </a:spcBef>
              <a:spcAft>
                <a:spcPct val="0"/>
              </a:spcAft>
            </a:pPr>
            <a:r>
              <a:rPr lang="es-CO" dirty="0">
                <a:latin typeface="Arial Narrow" pitchFamily="34" charset="0"/>
                <a:cs typeface="Arial" pitchFamily="34" charset="0"/>
              </a:rPr>
              <a:t>Corresponde al valor mensual básico señalado para el cargo o empleo.</a:t>
            </a:r>
          </a:p>
        </p:txBody>
      </p:sp>
      <p:sp>
        <p:nvSpPr>
          <p:cNvPr id="60" name="AutoShape 7">
            <a:extLst>
              <a:ext uri="{FF2B5EF4-FFF2-40B4-BE49-F238E27FC236}">
                <a16:creationId xmlns:a16="http://schemas.microsoft.com/office/drawing/2014/main" xmlns="" id="{0F0BD1DD-7B5C-445D-92CD-146C4584EF82}"/>
              </a:ext>
            </a:extLst>
          </p:cNvPr>
          <p:cNvSpPr>
            <a:spLocks noChangeArrowheads="1"/>
          </p:cNvSpPr>
          <p:nvPr/>
        </p:nvSpPr>
        <p:spPr bwMode="auto">
          <a:xfrm>
            <a:off x="6261243" y="1778131"/>
            <a:ext cx="360000" cy="144000"/>
          </a:xfrm>
          <a:prstGeom prst="rightArrow">
            <a:avLst>
              <a:gd name="adj1" fmla="val 50000"/>
              <a:gd name="adj2" fmla="val 52049"/>
            </a:avLst>
          </a:prstGeom>
          <a:solidFill>
            <a:srgbClr val="005778"/>
          </a:solidFill>
          <a:ln w="12700" algn="ctr">
            <a:solidFill>
              <a:srgbClr val="005778"/>
            </a:solidFill>
            <a:miter lim="800000"/>
            <a:headEnd/>
            <a:tailEnd/>
          </a:ln>
          <a:effectLst/>
        </p:spPr>
        <p:txBody>
          <a:bodyPr vert="horz" wrap="square" lIns="36576" tIns="36576" rIns="36576" bIns="36576" numCol="1" anchor="t" anchorCtr="0" compatLnSpc="1">
            <a:prstTxWarp prst="textNoShape">
              <a:avLst/>
            </a:prstTxWarp>
          </a:bodyPr>
          <a:lstStyle/>
          <a:p>
            <a:endParaRPr lang="es-CO"/>
          </a:p>
        </p:txBody>
      </p:sp>
      <p:pic>
        <p:nvPicPr>
          <p:cNvPr id="61" name="Picture 9">
            <a:extLst>
              <a:ext uri="{FF2B5EF4-FFF2-40B4-BE49-F238E27FC236}">
                <a16:creationId xmlns:a16="http://schemas.microsoft.com/office/drawing/2014/main" xmlns="" id="{E46E0430-783F-4EF3-BDE4-6F3C6D88133F}"/>
              </a:ext>
            </a:extLst>
          </p:cNvPr>
          <p:cNvPicPr>
            <a:picLocks noChangeAspect="1" noChangeArrowheads="1"/>
          </p:cNvPicPr>
          <p:nvPr/>
        </p:nvPicPr>
        <p:blipFill>
          <a:blip r:embed="rId2" cstate="print">
            <a:duotone>
              <a:prstClr val="black"/>
              <a:schemeClr val="accent3">
                <a:tint val="45000"/>
                <a:satMod val="400000"/>
              </a:scheme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028700" y="4119519"/>
            <a:ext cx="333822" cy="4365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2" name="22 Rectángulo">
            <a:extLst>
              <a:ext uri="{FF2B5EF4-FFF2-40B4-BE49-F238E27FC236}">
                <a16:creationId xmlns:a16="http://schemas.microsoft.com/office/drawing/2014/main" xmlns="" id="{46696648-0D9C-4CF0-BF9E-6723E40875D5}"/>
              </a:ext>
            </a:extLst>
          </p:cNvPr>
          <p:cNvSpPr/>
          <p:nvPr/>
        </p:nvSpPr>
        <p:spPr>
          <a:xfrm>
            <a:off x="1392848" y="4153121"/>
            <a:ext cx="1459054" cy="400110"/>
          </a:xfrm>
          <a:prstGeom prst="rect">
            <a:avLst/>
          </a:prstGeom>
        </p:spPr>
        <p:txBody>
          <a:bodyPr wrap="none">
            <a:spAutoFit/>
          </a:bodyPr>
          <a:lstStyle/>
          <a:p>
            <a:pPr lvl="0"/>
            <a:r>
              <a:rPr lang="es-CO" sz="2000" dirty="0">
                <a:latin typeface="Arial Narrow" pitchFamily="34" charset="0"/>
              </a:rPr>
              <a:t>Prima técnica</a:t>
            </a:r>
          </a:p>
        </p:txBody>
      </p:sp>
      <p:pic>
        <p:nvPicPr>
          <p:cNvPr id="63" name="Picture 9">
            <a:extLst>
              <a:ext uri="{FF2B5EF4-FFF2-40B4-BE49-F238E27FC236}">
                <a16:creationId xmlns:a16="http://schemas.microsoft.com/office/drawing/2014/main" xmlns="" id="{C80C6229-63D4-442C-A37A-7841F1FCD6CA}"/>
              </a:ext>
            </a:extLst>
          </p:cNvPr>
          <p:cNvPicPr>
            <a:picLocks noChangeAspect="1" noChangeArrowheads="1"/>
          </p:cNvPicPr>
          <p:nvPr/>
        </p:nvPicPr>
        <p:blipFill>
          <a:blip r:embed="rId2" cstate="print">
            <a:duotone>
              <a:prstClr val="black"/>
              <a:schemeClr val="accent3">
                <a:tint val="45000"/>
                <a:satMod val="400000"/>
              </a:scheme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028700" y="4916096"/>
            <a:ext cx="333822" cy="4365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4" name="24 Rectángulo">
            <a:extLst>
              <a:ext uri="{FF2B5EF4-FFF2-40B4-BE49-F238E27FC236}">
                <a16:creationId xmlns:a16="http://schemas.microsoft.com/office/drawing/2014/main" xmlns="" id="{0FF5CD79-6E9C-45BB-9CE3-70D913DD4D0F}"/>
              </a:ext>
            </a:extLst>
          </p:cNvPr>
          <p:cNvSpPr/>
          <p:nvPr/>
        </p:nvSpPr>
        <p:spPr>
          <a:xfrm>
            <a:off x="1392848" y="4949698"/>
            <a:ext cx="2101857" cy="400110"/>
          </a:xfrm>
          <a:prstGeom prst="rect">
            <a:avLst/>
          </a:prstGeom>
        </p:spPr>
        <p:txBody>
          <a:bodyPr wrap="none">
            <a:spAutoFit/>
          </a:bodyPr>
          <a:lstStyle/>
          <a:p>
            <a:pPr lvl="0"/>
            <a:r>
              <a:rPr lang="es-CO" sz="2000" dirty="0">
                <a:latin typeface="Arial Narrow" pitchFamily="34" charset="0"/>
              </a:rPr>
              <a:t>Auxilio de transporte</a:t>
            </a:r>
          </a:p>
        </p:txBody>
      </p:sp>
      <p:pic>
        <p:nvPicPr>
          <p:cNvPr id="65" name="Picture 9">
            <a:extLst>
              <a:ext uri="{FF2B5EF4-FFF2-40B4-BE49-F238E27FC236}">
                <a16:creationId xmlns:a16="http://schemas.microsoft.com/office/drawing/2014/main" xmlns="" id="{FB4D1C80-B7A5-4D61-8FFC-9BD0501CBC09}"/>
              </a:ext>
            </a:extLst>
          </p:cNvPr>
          <p:cNvPicPr>
            <a:picLocks noChangeAspect="1" noChangeArrowheads="1"/>
          </p:cNvPicPr>
          <p:nvPr/>
        </p:nvPicPr>
        <p:blipFill>
          <a:blip r:embed="rId2" cstate="print">
            <a:duotone>
              <a:prstClr val="black"/>
              <a:schemeClr val="accent3">
                <a:tint val="45000"/>
                <a:satMod val="400000"/>
              </a:scheme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777223" y="4119519"/>
            <a:ext cx="333822" cy="4365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6" name="26 Rectángulo">
            <a:extLst>
              <a:ext uri="{FF2B5EF4-FFF2-40B4-BE49-F238E27FC236}">
                <a16:creationId xmlns:a16="http://schemas.microsoft.com/office/drawing/2014/main" xmlns="" id="{841AE9F2-E834-4DD6-98E6-E1D7EF499C0E}"/>
              </a:ext>
            </a:extLst>
          </p:cNvPr>
          <p:cNvSpPr/>
          <p:nvPr/>
        </p:nvSpPr>
        <p:spPr>
          <a:xfrm>
            <a:off x="5141371" y="4178162"/>
            <a:ext cx="1798890" cy="400110"/>
          </a:xfrm>
          <a:prstGeom prst="rect">
            <a:avLst/>
          </a:prstGeom>
        </p:spPr>
        <p:txBody>
          <a:bodyPr wrap="none">
            <a:spAutoFit/>
          </a:bodyPr>
          <a:lstStyle/>
          <a:p>
            <a:pPr lvl="0"/>
            <a:r>
              <a:rPr lang="es-CO" sz="2000" dirty="0">
                <a:latin typeface="Arial Narrow" pitchFamily="34" charset="0"/>
              </a:rPr>
              <a:t>Prima de servicio</a:t>
            </a:r>
          </a:p>
        </p:txBody>
      </p:sp>
      <p:pic>
        <p:nvPicPr>
          <p:cNvPr id="67" name="Picture 9">
            <a:extLst>
              <a:ext uri="{FF2B5EF4-FFF2-40B4-BE49-F238E27FC236}">
                <a16:creationId xmlns:a16="http://schemas.microsoft.com/office/drawing/2014/main" xmlns="" id="{2EC2000B-DE78-4D4E-8202-2A73511E4A2F}"/>
              </a:ext>
            </a:extLst>
          </p:cNvPr>
          <p:cNvPicPr>
            <a:picLocks noChangeAspect="1" noChangeArrowheads="1"/>
          </p:cNvPicPr>
          <p:nvPr/>
        </p:nvPicPr>
        <p:blipFill>
          <a:blip r:embed="rId2" cstate="print">
            <a:duotone>
              <a:prstClr val="black"/>
              <a:schemeClr val="accent3">
                <a:tint val="45000"/>
                <a:satMod val="400000"/>
              </a:scheme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777223" y="4913271"/>
            <a:ext cx="333822" cy="4365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8" name="28 Rectángulo">
            <a:extLst>
              <a:ext uri="{FF2B5EF4-FFF2-40B4-BE49-F238E27FC236}">
                <a16:creationId xmlns:a16="http://schemas.microsoft.com/office/drawing/2014/main" xmlns="" id="{5C20226A-0346-4B0C-921A-9D363739BF32}"/>
              </a:ext>
            </a:extLst>
          </p:cNvPr>
          <p:cNvSpPr/>
          <p:nvPr/>
        </p:nvSpPr>
        <p:spPr>
          <a:xfrm>
            <a:off x="5141371" y="4841094"/>
            <a:ext cx="4388381" cy="707886"/>
          </a:xfrm>
          <a:prstGeom prst="rect">
            <a:avLst/>
          </a:prstGeom>
        </p:spPr>
        <p:txBody>
          <a:bodyPr wrap="square">
            <a:spAutoFit/>
          </a:bodyPr>
          <a:lstStyle/>
          <a:p>
            <a:pPr lvl="0"/>
            <a:r>
              <a:rPr lang="es-CO" sz="2000" dirty="0">
                <a:latin typeface="Arial Narrow" pitchFamily="34" charset="0"/>
              </a:rPr>
              <a:t>Bonificación por servicios prestados y los demás que constituyan factores de salario. </a:t>
            </a:r>
          </a:p>
        </p:txBody>
      </p:sp>
      <p:pic>
        <p:nvPicPr>
          <p:cNvPr id="21" name="Imagen 20">
            <a:extLst>
              <a:ext uri="{FF2B5EF4-FFF2-40B4-BE49-F238E27FC236}">
                <a16:creationId xmlns:a16="http://schemas.microsoft.com/office/drawing/2014/main" xmlns="" id="{E758A82B-C0F8-4702-B8C5-256693C64A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6456" y="5718569"/>
            <a:ext cx="1089437" cy="1006640"/>
          </a:xfrm>
          <a:prstGeom prst="rect">
            <a:avLst/>
          </a:prstGeom>
        </p:spPr>
      </p:pic>
    </p:spTree>
    <p:extLst>
      <p:ext uri="{BB962C8B-B14F-4D97-AF65-F5344CB8AC3E}">
        <p14:creationId xmlns:p14="http://schemas.microsoft.com/office/powerpoint/2010/main" val="27539088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78F1278-1F2B-4393-A416-02D0D07021EF}"/>
              </a:ext>
            </a:extLst>
          </p:cNvPr>
          <p:cNvSpPr>
            <a:spLocks noGrp="1"/>
          </p:cNvSpPr>
          <p:nvPr>
            <p:ph type="title"/>
          </p:nvPr>
        </p:nvSpPr>
        <p:spPr>
          <a:xfrm>
            <a:off x="203191" y="228257"/>
            <a:ext cx="2752354" cy="2709275"/>
          </a:xfrm>
          <a:prstGeom prst="ellipse">
            <a:avLst/>
          </a:prstGeom>
          <a:solidFill>
            <a:schemeClr val="tx1"/>
          </a:solidFill>
          <a:ln w="174625" cmpd="thinThick">
            <a:solidFill>
              <a:schemeClr val="tx1"/>
            </a:solidFill>
          </a:ln>
        </p:spPr>
        <p:txBody>
          <a:bodyPr vert="horz" lIns="91440" tIns="45720" rIns="91440" bIns="45720" rtlCol="0" anchor="ctr">
            <a:normAutofit/>
          </a:bodyPr>
          <a:lstStyle/>
          <a:p>
            <a:pPr algn="ctr"/>
            <a:r>
              <a:rPr lang="en-US" sz="2200" b="1">
                <a:solidFill>
                  <a:schemeClr val="bg1"/>
                </a:solidFill>
              </a:rPr>
              <a:t>REGIMEN PRESTACIONAL</a:t>
            </a:r>
            <a:br>
              <a:rPr lang="en-US" sz="2200" b="1">
                <a:solidFill>
                  <a:schemeClr val="bg1"/>
                </a:solidFill>
              </a:rPr>
            </a:br>
            <a:endParaRPr lang="en-US" sz="2200">
              <a:solidFill>
                <a:schemeClr val="bg1"/>
              </a:solidFill>
            </a:endParaRPr>
          </a:p>
        </p:txBody>
      </p:sp>
      <p:pic>
        <p:nvPicPr>
          <p:cNvPr id="4" name="Picture 9">
            <a:extLst>
              <a:ext uri="{FF2B5EF4-FFF2-40B4-BE49-F238E27FC236}">
                <a16:creationId xmlns:a16="http://schemas.microsoft.com/office/drawing/2014/main" xmlns="" id="{D3A6AF94-4BE6-46FF-8386-74C442BAEAD0}"/>
              </a:ext>
            </a:extLst>
          </p:cNvPr>
          <p:cNvPicPr>
            <a:picLocks noChangeAspect="1" noChangeArrowheads="1"/>
          </p:cNvPicPr>
          <p:nvPr/>
        </p:nvPicPr>
        <p:blipFill>
          <a:blip r:embed="rId2" cstate="print">
            <a:duotone>
              <a:prstClr val="black"/>
              <a:schemeClr val="accent3">
                <a:tint val="45000"/>
                <a:satMod val="400000"/>
              </a:scheme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613562" y="3339652"/>
            <a:ext cx="333822" cy="4365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17 Rectángulo">
            <a:extLst>
              <a:ext uri="{FF2B5EF4-FFF2-40B4-BE49-F238E27FC236}">
                <a16:creationId xmlns:a16="http://schemas.microsoft.com/office/drawing/2014/main" xmlns="" id="{5EF8FEFD-7D7F-4F13-9489-972E21145B8D}"/>
              </a:ext>
            </a:extLst>
          </p:cNvPr>
          <p:cNvSpPr/>
          <p:nvPr/>
        </p:nvSpPr>
        <p:spPr>
          <a:xfrm>
            <a:off x="1977710" y="3373254"/>
            <a:ext cx="1259319" cy="400110"/>
          </a:xfrm>
          <a:prstGeom prst="rect">
            <a:avLst/>
          </a:prstGeom>
        </p:spPr>
        <p:txBody>
          <a:bodyPr wrap="none">
            <a:spAutoFit/>
          </a:bodyPr>
          <a:lstStyle/>
          <a:p>
            <a:pPr lvl="0"/>
            <a:r>
              <a:rPr lang="es-CO" sz="2000" dirty="0">
                <a:latin typeface="Arial Narrow" pitchFamily="34" charset="0"/>
              </a:rPr>
              <a:t>Vacaciones</a:t>
            </a:r>
          </a:p>
        </p:txBody>
      </p:sp>
      <p:pic>
        <p:nvPicPr>
          <p:cNvPr id="6" name="Picture 9">
            <a:extLst>
              <a:ext uri="{FF2B5EF4-FFF2-40B4-BE49-F238E27FC236}">
                <a16:creationId xmlns:a16="http://schemas.microsoft.com/office/drawing/2014/main" xmlns="" id="{808D04C6-ED55-4B23-A955-B861D21742A9}"/>
              </a:ext>
            </a:extLst>
          </p:cNvPr>
          <p:cNvPicPr>
            <a:picLocks noChangeAspect="1" noChangeArrowheads="1"/>
          </p:cNvPicPr>
          <p:nvPr/>
        </p:nvPicPr>
        <p:blipFill>
          <a:blip r:embed="rId2" cstate="print">
            <a:duotone>
              <a:prstClr val="black"/>
              <a:schemeClr val="accent3">
                <a:tint val="45000"/>
                <a:satMod val="400000"/>
              </a:scheme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613562" y="3915716"/>
            <a:ext cx="333822" cy="4365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20 Rectángulo">
            <a:extLst>
              <a:ext uri="{FF2B5EF4-FFF2-40B4-BE49-F238E27FC236}">
                <a16:creationId xmlns:a16="http://schemas.microsoft.com/office/drawing/2014/main" xmlns="" id="{5CDB5AB2-6A7C-4219-B941-87EDC7FF152B}"/>
              </a:ext>
            </a:extLst>
          </p:cNvPr>
          <p:cNvSpPr/>
          <p:nvPr/>
        </p:nvSpPr>
        <p:spPr>
          <a:xfrm>
            <a:off x="1977710" y="3949318"/>
            <a:ext cx="2138727" cy="400110"/>
          </a:xfrm>
          <a:prstGeom prst="rect">
            <a:avLst/>
          </a:prstGeom>
        </p:spPr>
        <p:txBody>
          <a:bodyPr wrap="none">
            <a:spAutoFit/>
          </a:bodyPr>
          <a:lstStyle/>
          <a:p>
            <a:pPr lvl="0"/>
            <a:r>
              <a:rPr lang="es-CO" sz="2000" dirty="0">
                <a:latin typeface="Arial Narrow" pitchFamily="34" charset="0"/>
              </a:rPr>
              <a:t>Prima de vacaciones</a:t>
            </a:r>
          </a:p>
        </p:txBody>
      </p:sp>
      <p:pic>
        <p:nvPicPr>
          <p:cNvPr id="8" name="Picture 9">
            <a:extLst>
              <a:ext uri="{FF2B5EF4-FFF2-40B4-BE49-F238E27FC236}">
                <a16:creationId xmlns:a16="http://schemas.microsoft.com/office/drawing/2014/main" xmlns="" id="{79B9F1C5-048E-4434-9CD4-0FE07D5B75A3}"/>
              </a:ext>
            </a:extLst>
          </p:cNvPr>
          <p:cNvPicPr>
            <a:picLocks noChangeAspect="1" noChangeArrowheads="1"/>
          </p:cNvPicPr>
          <p:nvPr/>
        </p:nvPicPr>
        <p:blipFill>
          <a:blip r:embed="rId2" cstate="print">
            <a:duotone>
              <a:prstClr val="black"/>
              <a:schemeClr val="accent3">
                <a:tint val="45000"/>
                <a:satMod val="400000"/>
              </a:scheme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613562" y="4491487"/>
            <a:ext cx="333822" cy="4365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9" name="22 Rectángulo">
            <a:extLst>
              <a:ext uri="{FF2B5EF4-FFF2-40B4-BE49-F238E27FC236}">
                <a16:creationId xmlns:a16="http://schemas.microsoft.com/office/drawing/2014/main" xmlns="" id="{593BB95D-0B84-4D6D-AF9F-646BA3A9AF12}"/>
              </a:ext>
            </a:extLst>
          </p:cNvPr>
          <p:cNvSpPr/>
          <p:nvPr/>
        </p:nvSpPr>
        <p:spPr>
          <a:xfrm>
            <a:off x="1977710" y="4525089"/>
            <a:ext cx="1856598" cy="400110"/>
          </a:xfrm>
          <a:prstGeom prst="rect">
            <a:avLst/>
          </a:prstGeom>
        </p:spPr>
        <p:txBody>
          <a:bodyPr wrap="none">
            <a:spAutoFit/>
          </a:bodyPr>
          <a:lstStyle/>
          <a:p>
            <a:pPr lvl="0"/>
            <a:r>
              <a:rPr lang="es-CO" sz="2000" dirty="0">
                <a:latin typeface="Arial Narrow" pitchFamily="34" charset="0"/>
              </a:rPr>
              <a:t>Prima de Navidad</a:t>
            </a:r>
          </a:p>
        </p:txBody>
      </p:sp>
      <p:pic>
        <p:nvPicPr>
          <p:cNvPr id="10" name="Picture 9">
            <a:extLst>
              <a:ext uri="{FF2B5EF4-FFF2-40B4-BE49-F238E27FC236}">
                <a16:creationId xmlns:a16="http://schemas.microsoft.com/office/drawing/2014/main" xmlns="" id="{7D1E1574-706B-4EDB-B38B-6EE8A43A243E}"/>
              </a:ext>
            </a:extLst>
          </p:cNvPr>
          <p:cNvPicPr>
            <a:picLocks noChangeAspect="1" noChangeArrowheads="1"/>
          </p:cNvPicPr>
          <p:nvPr/>
        </p:nvPicPr>
        <p:blipFill>
          <a:blip r:embed="rId2" cstate="print">
            <a:duotone>
              <a:prstClr val="black"/>
              <a:schemeClr val="accent3">
                <a:tint val="45000"/>
                <a:satMod val="400000"/>
              </a:scheme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613562" y="5063062"/>
            <a:ext cx="333822" cy="4365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1" name="24 Rectángulo">
            <a:extLst>
              <a:ext uri="{FF2B5EF4-FFF2-40B4-BE49-F238E27FC236}">
                <a16:creationId xmlns:a16="http://schemas.microsoft.com/office/drawing/2014/main" xmlns="" id="{89636BE4-1716-4E6E-BD70-1795055E4C17}"/>
              </a:ext>
            </a:extLst>
          </p:cNvPr>
          <p:cNvSpPr/>
          <p:nvPr/>
        </p:nvSpPr>
        <p:spPr>
          <a:xfrm>
            <a:off x="1977710" y="5096664"/>
            <a:ext cx="2101857" cy="400110"/>
          </a:xfrm>
          <a:prstGeom prst="rect">
            <a:avLst/>
          </a:prstGeom>
        </p:spPr>
        <p:txBody>
          <a:bodyPr wrap="none">
            <a:spAutoFit/>
          </a:bodyPr>
          <a:lstStyle/>
          <a:p>
            <a:pPr lvl="0"/>
            <a:r>
              <a:rPr lang="es-CO" sz="2000" dirty="0">
                <a:latin typeface="Arial Narrow" pitchFamily="34" charset="0"/>
              </a:rPr>
              <a:t>Auxilio de Cesantías</a:t>
            </a:r>
          </a:p>
        </p:txBody>
      </p:sp>
      <p:pic>
        <p:nvPicPr>
          <p:cNvPr id="12" name="Picture 9">
            <a:extLst>
              <a:ext uri="{FF2B5EF4-FFF2-40B4-BE49-F238E27FC236}">
                <a16:creationId xmlns:a16="http://schemas.microsoft.com/office/drawing/2014/main" xmlns="" id="{0E7E8F38-0236-4145-97A8-8BD68AE173B0}"/>
              </a:ext>
            </a:extLst>
          </p:cNvPr>
          <p:cNvPicPr>
            <a:picLocks noChangeAspect="1" noChangeArrowheads="1"/>
          </p:cNvPicPr>
          <p:nvPr/>
        </p:nvPicPr>
        <p:blipFill>
          <a:blip r:embed="rId2" cstate="print">
            <a:duotone>
              <a:prstClr val="black"/>
              <a:schemeClr val="accent3">
                <a:tint val="45000"/>
                <a:satMod val="400000"/>
              </a:scheme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101266" y="3195343"/>
            <a:ext cx="333822" cy="4365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3" name="28 Rectángulo">
            <a:extLst>
              <a:ext uri="{FF2B5EF4-FFF2-40B4-BE49-F238E27FC236}">
                <a16:creationId xmlns:a16="http://schemas.microsoft.com/office/drawing/2014/main" xmlns="" id="{5EDB1E3B-E3A8-4152-AF55-6D466115B954}"/>
              </a:ext>
            </a:extLst>
          </p:cNvPr>
          <p:cNvSpPr/>
          <p:nvPr/>
        </p:nvSpPr>
        <p:spPr>
          <a:xfrm>
            <a:off x="5465414" y="3228945"/>
            <a:ext cx="4388381" cy="400110"/>
          </a:xfrm>
          <a:prstGeom prst="rect">
            <a:avLst/>
          </a:prstGeom>
        </p:spPr>
        <p:txBody>
          <a:bodyPr wrap="square">
            <a:spAutoFit/>
          </a:bodyPr>
          <a:lstStyle/>
          <a:p>
            <a:pPr lvl="0"/>
            <a:r>
              <a:rPr lang="es-CO" sz="2000" dirty="0">
                <a:latin typeface="Arial Narrow" pitchFamily="34" charset="0"/>
              </a:rPr>
              <a:t>Pensión de jubilación</a:t>
            </a:r>
          </a:p>
        </p:txBody>
      </p:sp>
      <p:sp>
        <p:nvSpPr>
          <p:cNvPr id="14" name="Text Box 2">
            <a:extLst>
              <a:ext uri="{FF2B5EF4-FFF2-40B4-BE49-F238E27FC236}">
                <a16:creationId xmlns:a16="http://schemas.microsoft.com/office/drawing/2014/main" xmlns="" id="{B1752FE3-618C-4FE6-8CF2-1A443886AE99}"/>
              </a:ext>
            </a:extLst>
          </p:cNvPr>
          <p:cNvSpPr txBox="1">
            <a:spLocks noChangeArrowheads="1"/>
          </p:cNvSpPr>
          <p:nvPr/>
        </p:nvSpPr>
        <p:spPr bwMode="auto">
          <a:xfrm>
            <a:off x="3689340" y="1330875"/>
            <a:ext cx="2334582" cy="36004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2000" b="1" i="0" u="none" strike="noStrike" cap="none" normalizeH="0" baseline="0">
                <a:ln>
                  <a:noFill/>
                </a:ln>
                <a:solidFill>
                  <a:srgbClr val="000000"/>
                </a:solidFill>
                <a:effectLst/>
                <a:latin typeface="Arial Narrow" pitchFamily="34" charset="0"/>
                <a:cs typeface="Arial" pitchFamily="34" charset="0"/>
              </a:rPr>
              <a:t>Decreto 1919 de 2002 </a:t>
            </a:r>
            <a:endParaRPr kumimoji="0" lang="es-CO" sz="2000" b="0" i="0" u="none" strike="noStrike" cap="none" normalizeH="0" baseline="0">
              <a:ln>
                <a:noFill/>
              </a:ln>
              <a:solidFill>
                <a:schemeClr val="tx1"/>
              </a:solidFill>
              <a:effectLst/>
              <a:latin typeface="Arial" pitchFamily="34" charset="0"/>
              <a:cs typeface="Arial" pitchFamily="34" charset="0"/>
            </a:endParaRPr>
          </a:p>
        </p:txBody>
      </p:sp>
      <p:sp>
        <p:nvSpPr>
          <p:cNvPr id="15" name="Text Box 4">
            <a:extLst>
              <a:ext uri="{FF2B5EF4-FFF2-40B4-BE49-F238E27FC236}">
                <a16:creationId xmlns:a16="http://schemas.microsoft.com/office/drawing/2014/main" xmlns="" id="{0E23A6C9-58C2-468C-B070-AE0ED29E4A9E}"/>
              </a:ext>
            </a:extLst>
          </p:cNvPr>
          <p:cNvSpPr txBox="1">
            <a:spLocks noChangeArrowheads="1"/>
          </p:cNvSpPr>
          <p:nvPr/>
        </p:nvSpPr>
        <p:spPr bwMode="auto">
          <a:xfrm>
            <a:off x="6503368" y="1095155"/>
            <a:ext cx="5188960" cy="9754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CO" b="0" i="0" u="none" strike="noStrike" cap="none" normalizeH="0" baseline="0" dirty="0">
                <a:ln>
                  <a:noFill/>
                </a:ln>
                <a:solidFill>
                  <a:srgbClr val="000000"/>
                </a:solidFill>
                <a:effectLst/>
                <a:latin typeface="Arial Narrow" pitchFamily="34" charset="0"/>
                <a:cs typeface="Arial" pitchFamily="34" charset="0"/>
              </a:rPr>
              <a:t>Señala que el régimen prestacional a nivel territorial es el mismo al cual tienen derecho los empleados públicos de la Rama Ejecutiva del nivel nacional.</a:t>
            </a:r>
            <a:endParaRPr kumimoji="0" lang="es-CO" sz="3200" b="0" i="0" u="none" strike="noStrike" cap="none" normalizeH="0" baseline="0" dirty="0">
              <a:ln>
                <a:noFill/>
              </a:ln>
              <a:solidFill>
                <a:schemeClr val="tx1"/>
              </a:solidFill>
              <a:effectLst/>
              <a:latin typeface="Arial" pitchFamily="34" charset="0"/>
              <a:cs typeface="Arial" pitchFamily="34" charset="0"/>
            </a:endParaRPr>
          </a:p>
        </p:txBody>
      </p:sp>
      <p:sp>
        <p:nvSpPr>
          <p:cNvPr id="16" name="AutoShape 7">
            <a:extLst>
              <a:ext uri="{FF2B5EF4-FFF2-40B4-BE49-F238E27FC236}">
                <a16:creationId xmlns:a16="http://schemas.microsoft.com/office/drawing/2014/main" xmlns="" id="{4AC34114-8FC6-407A-98DE-C245ADD08C42}"/>
              </a:ext>
            </a:extLst>
          </p:cNvPr>
          <p:cNvSpPr>
            <a:spLocks noChangeArrowheads="1"/>
          </p:cNvSpPr>
          <p:nvPr/>
        </p:nvSpPr>
        <p:spPr bwMode="auto">
          <a:xfrm>
            <a:off x="6024917" y="1438895"/>
            <a:ext cx="360000" cy="144000"/>
          </a:xfrm>
          <a:prstGeom prst="rightArrow">
            <a:avLst>
              <a:gd name="adj1" fmla="val 50000"/>
              <a:gd name="adj2" fmla="val 52049"/>
            </a:avLst>
          </a:prstGeom>
          <a:solidFill>
            <a:srgbClr val="005778"/>
          </a:solidFill>
          <a:ln w="12700" algn="ctr">
            <a:solidFill>
              <a:srgbClr val="005778"/>
            </a:solidFill>
            <a:miter lim="800000"/>
            <a:headEnd/>
            <a:tailEnd/>
          </a:ln>
          <a:effectLst/>
          <a:scene3d>
            <a:camera prst="orthographicFront">
              <a:rot lat="0" lon="0" rev="0"/>
            </a:camera>
            <a:lightRig rig="contrasting" dir="t">
              <a:rot lat="0" lon="0" rev="7800000"/>
            </a:lightRig>
          </a:scene3d>
          <a:sp3d>
            <a:bevelT w="139700" h="139700"/>
          </a:sp3d>
        </p:spPr>
        <p:txBody>
          <a:bodyPr vert="horz" wrap="square" lIns="36576" tIns="36576" rIns="36576" bIns="36576" numCol="1" anchor="t" anchorCtr="0" compatLnSpc="1">
            <a:prstTxWarp prst="textNoShape">
              <a:avLst/>
            </a:prstTxWarp>
          </a:bodyPr>
          <a:lstStyle/>
          <a:p>
            <a:endParaRPr lang="es-CO"/>
          </a:p>
        </p:txBody>
      </p:sp>
      <p:pic>
        <p:nvPicPr>
          <p:cNvPr id="17" name="Picture 9">
            <a:extLst>
              <a:ext uri="{FF2B5EF4-FFF2-40B4-BE49-F238E27FC236}">
                <a16:creationId xmlns:a16="http://schemas.microsoft.com/office/drawing/2014/main" xmlns="" id="{DE2F165E-525E-494D-94EA-951B79480E4C}"/>
              </a:ext>
            </a:extLst>
          </p:cNvPr>
          <p:cNvPicPr>
            <a:picLocks noChangeAspect="1" noChangeArrowheads="1"/>
          </p:cNvPicPr>
          <p:nvPr/>
        </p:nvPicPr>
        <p:blipFill>
          <a:blip r:embed="rId2" cstate="print">
            <a:duotone>
              <a:prstClr val="black"/>
              <a:schemeClr val="accent3">
                <a:tint val="45000"/>
                <a:satMod val="400000"/>
              </a:scheme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613562" y="5639126"/>
            <a:ext cx="333822" cy="4365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8" name="31 Rectángulo">
            <a:extLst>
              <a:ext uri="{FF2B5EF4-FFF2-40B4-BE49-F238E27FC236}">
                <a16:creationId xmlns:a16="http://schemas.microsoft.com/office/drawing/2014/main" xmlns="" id="{C3C642B4-05A5-429C-87F0-677AAD7DDD3D}"/>
              </a:ext>
            </a:extLst>
          </p:cNvPr>
          <p:cNvSpPr/>
          <p:nvPr/>
        </p:nvSpPr>
        <p:spPr>
          <a:xfrm>
            <a:off x="1977710" y="5665129"/>
            <a:ext cx="2510624" cy="400110"/>
          </a:xfrm>
          <a:prstGeom prst="rect">
            <a:avLst/>
          </a:prstGeom>
        </p:spPr>
        <p:txBody>
          <a:bodyPr wrap="none">
            <a:spAutoFit/>
          </a:bodyPr>
          <a:lstStyle/>
          <a:p>
            <a:pPr lvl="0"/>
            <a:r>
              <a:rPr lang="es-CO" sz="2000" dirty="0">
                <a:latin typeface="Arial Narrow" pitchFamily="34" charset="0"/>
              </a:rPr>
              <a:t>Intereses a las cesantías</a:t>
            </a:r>
          </a:p>
        </p:txBody>
      </p:sp>
      <p:pic>
        <p:nvPicPr>
          <p:cNvPr id="19" name="Picture 9">
            <a:extLst>
              <a:ext uri="{FF2B5EF4-FFF2-40B4-BE49-F238E27FC236}">
                <a16:creationId xmlns:a16="http://schemas.microsoft.com/office/drawing/2014/main" xmlns="" id="{EA74DAAB-3625-4559-824C-229603FFC6A1}"/>
              </a:ext>
            </a:extLst>
          </p:cNvPr>
          <p:cNvPicPr>
            <a:picLocks noChangeAspect="1" noChangeArrowheads="1"/>
          </p:cNvPicPr>
          <p:nvPr/>
        </p:nvPicPr>
        <p:blipFill>
          <a:blip r:embed="rId2" cstate="print">
            <a:duotone>
              <a:prstClr val="black"/>
              <a:schemeClr val="accent3">
                <a:tint val="45000"/>
                <a:satMod val="400000"/>
              </a:scheme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101267" y="3699399"/>
            <a:ext cx="333822" cy="4365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0" name="35 Rectángulo">
            <a:extLst>
              <a:ext uri="{FF2B5EF4-FFF2-40B4-BE49-F238E27FC236}">
                <a16:creationId xmlns:a16="http://schemas.microsoft.com/office/drawing/2014/main" xmlns="" id="{55841B58-4288-4851-8E0D-E599D842A7C6}"/>
              </a:ext>
            </a:extLst>
          </p:cNvPr>
          <p:cNvSpPr/>
          <p:nvPr/>
        </p:nvSpPr>
        <p:spPr>
          <a:xfrm>
            <a:off x="5465415" y="3733001"/>
            <a:ext cx="4788490" cy="400110"/>
          </a:xfrm>
          <a:prstGeom prst="rect">
            <a:avLst/>
          </a:prstGeom>
        </p:spPr>
        <p:txBody>
          <a:bodyPr wrap="none">
            <a:spAutoFit/>
          </a:bodyPr>
          <a:lstStyle/>
          <a:p>
            <a:pPr lvl="0"/>
            <a:r>
              <a:rPr lang="es-CO" sz="2000" dirty="0">
                <a:latin typeface="Arial Narrow" pitchFamily="34" charset="0"/>
              </a:rPr>
              <a:t>Indemnización sustitutiva de pensión de invalidez</a:t>
            </a:r>
          </a:p>
        </p:txBody>
      </p:sp>
      <p:pic>
        <p:nvPicPr>
          <p:cNvPr id="21" name="Picture 9">
            <a:extLst>
              <a:ext uri="{FF2B5EF4-FFF2-40B4-BE49-F238E27FC236}">
                <a16:creationId xmlns:a16="http://schemas.microsoft.com/office/drawing/2014/main" xmlns="" id="{C30EF8AC-A847-4FC4-8646-C97E50E0BDBE}"/>
              </a:ext>
            </a:extLst>
          </p:cNvPr>
          <p:cNvPicPr>
            <a:picLocks noChangeAspect="1" noChangeArrowheads="1"/>
          </p:cNvPicPr>
          <p:nvPr/>
        </p:nvPicPr>
        <p:blipFill>
          <a:blip r:embed="rId2" cstate="print">
            <a:duotone>
              <a:prstClr val="black"/>
              <a:schemeClr val="accent3">
                <a:tint val="45000"/>
                <a:satMod val="400000"/>
              </a:scheme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101266" y="4275463"/>
            <a:ext cx="333822" cy="4365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2" name="37 Rectángulo">
            <a:extLst>
              <a:ext uri="{FF2B5EF4-FFF2-40B4-BE49-F238E27FC236}">
                <a16:creationId xmlns:a16="http://schemas.microsoft.com/office/drawing/2014/main" xmlns="" id="{70D95A21-27E6-4FD9-B463-8843A5A7C00D}"/>
              </a:ext>
            </a:extLst>
          </p:cNvPr>
          <p:cNvSpPr/>
          <p:nvPr/>
        </p:nvSpPr>
        <p:spPr>
          <a:xfrm>
            <a:off x="5465414" y="4309065"/>
            <a:ext cx="4388381" cy="400110"/>
          </a:xfrm>
          <a:prstGeom prst="rect">
            <a:avLst/>
          </a:prstGeom>
        </p:spPr>
        <p:txBody>
          <a:bodyPr wrap="square">
            <a:spAutoFit/>
          </a:bodyPr>
          <a:lstStyle/>
          <a:p>
            <a:pPr lvl="0"/>
            <a:r>
              <a:rPr lang="es-CO" sz="2000" dirty="0">
                <a:latin typeface="Arial Narrow" pitchFamily="34" charset="0"/>
              </a:rPr>
              <a:t>Pensión de sobrevivientes</a:t>
            </a:r>
          </a:p>
        </p:txBody>
      </p:sp>
      <p:pic>
        <p:nvPicPr>
          <p:cNvPr id="23" name="Picture 9">
            <a:extLst>
              <a:ext uri="{FF2B5EF4-FFF2-40B4-BE49-F238E27FC236}">
                <a16:creationId xmlns:a16="http://schemas.microsoft.com/office/drawing/2014/main" xmlns="" id="{ECA14317-6CA2-429A-AC8E-E87264654FC8}"/>
              </a:ext>
            </a:extLst>
          </p:cNvPr>
          <p:cNvPicPr>
            <a:picLocks noChangeAspect="1" noChangeArrowheads="1"/>
          </p:cNvPicPr>
          <p:nvPr/>
        </p:nvPicPr>
        <p:blipFill>
          <a:blip r:embed="rId2" cstate="print">
            <a:duotone>
              <a:prstClr val="black"/>
              <a:schemeClr val="accent3">
                <a:tint val="45000"/>
                <a:satMod val="400000"/>
              </a:scheme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101266" y="5049422"/>
            <a:ext cx="333822" cy="4365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4" name="39 Rectángulo">
            <a:extLst>
              <a:ext uri="{FF2B5EF4-FFF2-40B4-BE49-F238E27FC236}">
                <a16:creationId xmlns:a16="http://schemas.microsoft.com/office/drawing/2014/main" xmlns="" id="{E80058B5-D645-4FC7-98BA-E76677A9BF6F}"/>
              </a:ext>
            </a:extLst>
          </p:cNvPr>
          <p:cNvSpPr/>
          <p:nvPr/>
        </p:nvSpPr>
        <p:spPr>
          <a:xfrm>
            <a:off x="5465413" y="4788888"/>
            <a:ext cx="4639901" cy="707886"/>
          </a:xfrm>
          <a:prstGeom prst="rect">
            <a:avLst/>
          </a:prstGeom>
        </p:spPr>
        <p:txBody>
          <a:bodyPr wrap="square">
            <a:spAutoFit/>
          </a:bodyPr>
          <a:lstStyle/>
          <a:p>
            <a:pPr lvl="0"/>
            <a:r>
              <a:rPr lang="es-CO" sz="2000" dirty="0">
                <a:latin typeface="Arial Narrow" pitchFamily="34" charset="0"/>
              </a:rPr>
              <a:t>Indemnización por accidente de trabajo o enfermedad profesional.</a:t>
            </a:r>
          </a:p>
        </p:txBody>
      </p:sp>
      <p:pic>
        <p:nvPicPr>
          <p:cNvPr id="25" name="Picture 9">
            <a:extLst>
              <a:ext uri="{FF2B5EF4-FFF2-40B4-BE49-F238E27FC236}">
                <a16:creationId xmlns:a16="http://schemas.microsoft.com/office/drawing/2014/main" xmlns="" id="{4041FFBC-EC63-445A-ACB2-22C1F5E48DD4}"/>
              </a:ext>
            </a:extLst>
          </p:cNvPr>
          <p:cNvPicPr>
            <a:picLocks noChangeAspect="1" noChangeArrowheads="1"/>
          </p:cNvPicPr>
          <p:nvPr/>
        </p:nvPicPr>
        <p:blipFill>
          <a:blip r:embed="rId2" cstate="print">
            <a:duotone>
              <a:prstClr val="black"/>
              <a:schemeClr val="accent3">
                <a:tint val="45000"/>
                <a:satMod val="400000"/>
              </a:scheme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101266" y="5646915"/>
            <a:ext cx="333822" cy="4365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6" name="41 Rectángulo">
            <a:extLst>
              <a:ext uri="{FF2B5EF4-FFF2-40B4-BE49-F238E27FC236}">
                <a16:creationId xmlns:a16="http://schemas.microsoft.com/office/drawing/2014/main" xmlns="" id="{76145223-3867-47F8-B64D-A99DEB25573E}"/>
              </a:ext>
            </a:extLst>
          </p:cNvPr>
          <p:cNvSpPr/>
          <p:nvPr/>
        </p:nvSpPr>
        <p:spPr>
          <a:xfrm>
            <a:off x="5465413" y="5576487"/>
            <a:ext cx="4388381" cy="707886"/>
          </a:xfrm>
          <a:prstGeom prst="rect">
            <a:avLst/>
          </a:prstGeom>
        </p:spPr>
        <p:txBody>
          <a:bodyPr wrap="square">
            <a:spAutoFit/>
          </a:bodyPr>
          <a:lstStyle/>
          <a:p>
            <a:pPr lvl="0"/>
            <a:r>
              <a:rPr lang="es-CO" sz="2000" dirty="0">
                <a:latin typeface="Arial Narrow" pitchFamily="34" charset="0"/>
              </a:rPr>
              <a:t>Asistencia médica, farmacéutica, quirúrgica y hospitalaria, servicio odontológico.</a:t>
            </a:r>
          </a:p>
        </p:txBody>
      </p:sp>
      <p:pic>
        <p:nvPicPr>
          <p:cNvPr id="27" name="Imagen 26">
            <a:extLst>
              <a:ext uri="{FF2B5EF4-FFF2-40B4-BE49-F238E27FC236}">
                <a16:creationId xmlns:a16="http://schemas.microsoft.com/office/drawing/2014/main" xmlns="" id="{8BAC29A0-83FB-4E25-A12A-273802C93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6456" y="5718569"/>
            <a:ext cx="1089437" cy="1006640"/>
          </a:xfrm>
          <a:prstGeom prst="rect">
            <a:avLst/>
          </a:prstGeom>
        </p:spPr>
      </p:pic>
    </p:spTree>
    <p:extLst>
      <p:ext uri="{BB962C8B-B14F-4D97-AF65-F5344CB8AC3E}">
        <p14:creationId xmlns:p14="http://schemas.microsoft.com/office/powerpoint/2010/main" val="26995947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xmlns="" id="{B547373F-AF2E-4907-B442-9F902B387F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00100" y="-4763"/>
            <a:ext cx="3333749" cy="3338514"/>
          </a:xfrm>
          <a:prstGeom prst="downArrow">
            <a:avLst>
              <a:gd name="adj1" fmla="val 100000"/>
              <a:gd name="adj2" fmla="val 2689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xmlns="" id="{1EC4C28B-0891-4AE1-B49B-BB0D2A8B58EF}"/>
              </a:ext>
            </a:extLst>
          </p:cNvPr>
          <p:cNvSpPr>
            <a:spLocks noGrp="1"/>
          </p:cNvSpPr>
          <p:nvPr>
            <p:ph type="title"/>
          </p:nvPr>
        </p:nvSpPr>
        <p:spPr>
          <a:xfrm>
            <a:off x="1028700" y="190501"/>
            <a:ext cx="2886075" cy="2486024"/>
          </a:xfrm>
          <a:noFill/>
        </p:spPr>
        <p:txBody>
          <a:bodyPr vert="horz" lIns="91440" tIns="45720" rIns="91440" bIns="45720" rtlCol="0" anchor="ctr">
            <a:normAutofit/>
          </a:bodyPr>
          <a:lstStyle/>
          <a:p>
            <a:pPr algn="ctr"/>
            <a:r>
              <a:rPr lang="en-US" sz="3600" b="1" dirty="0">
                <a:solidFill>
                  <a:schemeClr val="bg1"/>
                </a:solidFill>
              </a:rPr>
              <a:t>CAPACITACIÓN Y DESARROLLO</a:t>
            </a:r>
            <a:br>
              <a:rPr lang="en-US" sz="3600" b="1" dirty="0">
                <a:solidFill>
                  <a:schemeClr val="bg1"/>
                </a:solidFill>
              </a:rPr>
            </a:br>
            <a:endParaRPr lang="en-US" sz="3600" dirty="0">
              <a:solidFill>
                <a:schemeClr val="bg1"/>
              </a:solidFill>
            </a:endParaRPr>
          </a:p>
        </p:txBody>
      </p:sp>
      <p:sp>
        <p:nvSpPr>
          <p:cNvPr id="5" name="Text Box 7">
            <a:extLst>
              <a:ext uri="{FF2B5EF4-FFF2-40B4-BE49-F238E27FC236}">
                <a16:creationId xmlns:a16="http://schemas.microsoft.com/office/drawing/2014/main" xmlns="" id="{644F03D4-6813-41AA-A7DE-B13B7FA5C279}"/>
              </a:ext>
            </a:extLst>
          </p:cNvPr>
          <p:cNvSpPr txBox="1">
            <a:spLocks noChangeArrowheads="1"/>
          </p:cNvSpPr>
          <p:nvPr/>
        </p:nvSpPr>
        <p:spPr bwMode="auto">
          <a:xfrm>
            <a:off x="4327472" y="862330"/>
            <a:ext cx="1768113" cy="400110"/>
          </a:xfrm>
          <a:prstGeom prst="rect">
            <a:avLst/>
          </a:prstGeom>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defPPr>
              <a:defRPr lang="es-CO"/>
            </a:defPPr>
            <a:lvl1pPr>
              <a:defRPr sz="2000" b="1">
                <a:solidFill>
                  <a:srgbClr val="002060"/>
                </a:solidFill>
                <a:latin typeface="Arial Narrow" pitchFamily="34" charset="0"/>
              </a:defRPr>
            </a:lvl1pPr>
          </a:lstStyle>
          <a:p>
            <a:r>
              <a:rPr lang="es-CO" dirty="0">
                <a:solidFill>
                  <a:srgbClr val="005778"/>
                </a:solidFill>
              </a:rPr>
              <a:t>CAPACITACIÓN</a:t>
            </a:r>
          </a:p>
        </p:txBody>
      </p:sp>
      <p:cxnSp>
        <p:nvCxnSpPr>
          <p:cNvPr id="6" name="AutoShape 6">
            <a:extLst>
              <a:ext uri="{FF2B5EF4-FFF2-40B4-BE49-F238E27FC236}">
                <a16:creationId xmlns:a16="http://schemas.microsoft.com/office/drawing/2014/main" xmlns="" id="{70EA8AAE-4D9A-4454-BB41-C3E44846EBDB}"/>
              </a:ext>
            </a:extLst>
          </p:cNvPr>
          <p:cNvCxnSpPr>
            <a:cxnSpLocks noChangeShapeType="1"/>
          </p:cNvCxnSpPr>
          <p:nvPr/>
        </p:nvCxnSpPr>
        <p:spPr bwMode="auto">
          <a:xfrm>
            <a:off x="6076056" y="1064214"/>
            <a:ext cx="360000" cy="0"/>
          </a:xfrm>
          <a:prstGeom prst="straightConnector1">
            <a:avLst/>
          </a:prstGeom>
          <a:noFill/>
          <a:ln w="38100">
            <a:solidFill>
              <a:srgbClr val="00577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7" name="6 Rectángulo">
            <a:extLst>
              <a:ext uri="{FF2B5EF4-FFF2-40B4-BE49-F238E27FC236}">
                <a16:creationId xmlns:a16="http://schemas.microsoft.com/office/drawing/2014/main" xmlns="" id="{3EDCD00E-54AC-45E0-BC82-DA4B2A00FBD2}"/>
              </a:ext>
            </a:extLst>
          </p:cNvPr>
          <p:cNvSpPr/>
          <p:nvPr/>
        </p:nvSpPr>
        <p:spPr>
          <a:xfrm>
            <a:off x="6436056" y="523776"/>
            <a:ext cx="5087686" cy="1477328"/>
          </a:xfrm>
          <a:prstGeom prst="rect">
            <a:avLst/>
          </a:prstGeom>
        </p:spPr>
        <p:txBody>
          <a:bodyPr wrap="square">
            <a:spAutoFit/>
          </a:bodyPr>
          <a:lstStyle/>
          <a:p>
            <a:pPr algn="ctr"/>
            <a:r>
              <a:rPr lang="es-CO" dirty="0">
                <a:latin typeface="Arial Narrow" pitchFamily="34" charset="0"/>
              </a:rPr>
              <a:t>Es el conjunto de procesos organizados, relativos tanto a la educación para el trabajo y el desarrollo humano como a la informal de acuerdo con lo establecido por la ley general de educación (</a:t>
            </a:r>
            <a:r>
              <a:rPr lang="es-CO" dirty="0" smtClean="0">
                <a:latin typeface="Arial Narrow" pitchFamily="34" charset="0"/>
              </a:rPr>
              <a:t>Decreto Ley </a:t>
            </a:r>
            <a:r>
              <a:rPr lang="es-CO" dirty="0">
                <a:latin typeface="Arial Narrow" pitchFamily="34" charset="0"/>
              </a:rPr>
              <a:t>1567/1998 – </a:t>
            </a:r>
            <a:r>
              <a:rPr lang="es-CO" dirty="0" smtClean="0">
                <a:latin typeface="Arial Narrow" pitchFamily="34" charset="0"/>
              </a:rPr>
              <a:t>Ley </a:t>
            </a:r>
            <a:r>
              <a:rPr lang="es-CO" dirty="0">
                <a:latin typeface="Arial Narrow" pitchFamily="34" charset="0"/>
              </a:rPr>
              <a:t>1064/2006).</a:t>
            </a:r>
          </a:p>
        </p:txBody>
      </p:sp>
      <p:sp>
        <p:nvSpPr>
          <p:cNvPr id="9" name="Text Box 7">
            <a:extLst>
              <a:ext uri="{FF2B5EF4-FFF2-40B4-BE49-F238E27FC236}">
                <a16:creationId xmlns:a16="http://schemas.microsoft.com/office/drawing/2014/main" xmlns="" id="{F6F851A6-56D3-4D01-A30D-537229AB6675}"/>
              </a:ext>
            </a:extLst>
          </p:cNvPr>
          <p:cNvSpPr txBox="1">
            <a:spLocks noChangeArrowheads="1"/>
          </p:cNvSpPr>
          <p:nvPr/>
        </p:nvSpPr>
        <p:spPr bwMode="auto">
          <a:xfrm>
            <a:off x="800100" y="3524250"/>
            <a:ext cx="4858510" cy="400110"/>
          </a:xfrm>
          <a:prstGeom prst="rect">
            <a:avLst/>
          </a:prstGeom>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defPPr>
              <a:defRPr lang="es-CO"/>
            </a:defPPr>
            <a:lvl1pPr>
              <a:defRPr sz="2000" b="1">
                <a:solidFill>
                  <a:srgbClr val="002060"/>
                </a:solidFill>
                <a:latin typeface="Arial Narrow" pitchFamily="34" charset="0"/>
              </a:defRPr>
            </a:lvl1pPr>
          </a:lstStyle>
          <a:p>
            <a:r>
              <a:rPr lang="es-CO" dirty="0">
                <a:solidFill>
                  <a:srgbClr val="005778"/>
                </a:solidFill>
              </a:rPr>
              <a:t>PROGRAMA DE FORMACIÓN Y DESARROLLO</a:t>
            </a:r>
          </a:p>
        </p:txBody>
      </p:sp>
      <p:sp>
        <p:nvSpPr>
          <p:cNvPr id="10" name="8 Rectángulo">
            <a:extLst>
              <a:ext uri="{FF2B5EF4-FFF2-40B4-BE49-F238E27FC236}">
                <a16:creationId xmlns:a16="http://schemas.microsoft.com/office/drawing/2014/main" xmlns="" id="{A6D01C4D-EAA4-4201-902A-2451C3AA1914}"/>
              </a:ext>
            </a:extLst>
          </p:cNvPr>
          <p:cNvSpPr/>
          <p:nvPr/>
        </p:nvSpPr>
        <p:spPr>
          <a:xfrm>
            <a:off x="800100" y="4068376"/>
            <a:ext cx="6655777" cy="1477328"/>
          </a:xfrm>
          <a:prstGeom prst="rect">
            <a:avLst/>
          </a:prstGeom>
        </p:spPr>
        <p:txBody>
          <a:bodyPr wrap="square">
            <a:spAutoFit/>
          </a:bodyPr>
          <a:lstStyle/>
          <a:p>
            <a:pPr algn="just"/>
            <a:r>
              <a:rPr lang="es-CO" dirty="0">
                <a:latin typeface="Arial Narrow" pitchFamily="34" charset="0"/>
              </a:rPr>
              <a:t>Busca desarrollar actividades de formación y capacitación para los empleados de la entidad, a través de la generación de conocimientos, el desarrollo y fortalecimiento de competencias, con el fin de incrementar la capacidad individual y colectiva para contribuir al cumplimiento de la misión y objetivos institucionales.</a:t>
            </a:r>
          </a:p>
        </p:txBody>
      </p:sp>
      <p:sp>
        <p:nvSpPr>
          <p:cNvPr id="11" name="10 Rectángulo">
            <a:extLst>
              <a:ext uri="{FF2B5EF4-FFF2-40B4-BE49-F238E27FC236}">
                <a16:creationId xmlns:a16="http://schemas.microsoft.com/office/drawing/2014/main" xmlns="" id="{F147401E-9689-4977-ACA4-C68206A77D60}"/>
              </a:ext>
            </a:extLst>
          </p:cNvPr>
          <p:cNvSpPr/>
          <p:nvPr/>
        </p:nvSpPr>
        <p:spPr>
          <a:xfrm>
            <a:off x="800100" y="5496020"/>
            <a:ext cx="6120680" cy="369332"/>
          </a:xfrm>
          <a:prstGeom prst="rect">
            <a:avLst/>
          </a:prstGeom>
        </p:spPr>
        <p:txBody>
          <a:bodyPr wrap="square">
            <a:spAutoFit/>
          </a:bodyPr>
          <a:lstStyle/>
          <a:p>
            <a:r>
              <a:rPr lang="es-CO" dirty="0">
                <a:latin typeface="Arial Narrow" pitchFamily="34" charset="0"/>
              </a:rPr>
              <a:t>Este programa está compuesto por los siguientes subprogramas:</a:t>
            </a:r>
          </a:p>
        </p:txBody>
      </p:sp>
      <p:pic>
        <p:nvPicPr>
          <p:cNvPr id="6146" name="Picture 2" descr="Resultado de imagen para induccion">
            <a:extLst>
              <a:ext uri="{FF2B5EF4-FFF2-40B4-BE49-F238E27FC236}">
                <a16:creationId xmlns:a16="http://schemas.microsoft.com/office/drawing/2014/main" xmlns="" id="{745B8D5E-1832-44D2-9B63-DA53D19440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4400" y="3167869"/>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a:extLst>
              <a:ext uri="{FF2B5EF4-FFF2-40B4-BE49-F238E27FC236}">
                <a16:creationId xmlns:a16="http://schemas.microsoft.com/office/drawing/2014/main" xmlns="" id="{A168C302-4A5B-4D71-A8AB-6AEED63B22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6456" y="5718569"/>
            <a:ext cx="1089437" cy="1006640"/>
          </a:xfrm>
          <a:prstGeom prst="rect">
            <a:avLst/>
          </a:prstGeom>
        </p:spPr>
      </p:pic>
    </p:spTree>
    <p:extLst>
      <p:ext uri="{BB962C8B-B14F-4D97-AF65-F5344CB8AC3E}">
        <p14:creationId xmlns:p14="http://schemas.microsoft.com/office/powerpoint/2010/main" val="25389389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xmlns="" id="{D6C0A2B5-8E1D-4D4D-A665-92B41F2DE5CA}"/>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4600" kern="1200">
                <a:solidFill>
                  <a:srgbClr val="FFFFFF"/>
                </a:solidFill>
                <a:latin typeface="+mj-lt"/>
                <a:ea typeface="+mj-ea"/>
                <a:cs typeface="+mj-cs"/>
              </a:rPr>
              <a:t>PROGRAMA DE FORMACIÓN Y DESARROLLO</a:t>
            </a:r>
          </a:p>
        </p:txBody>
      </p:sp>
      <p:cxnSp>
        <p:nvCxnSpPr>
          <p:cNvPr id="19" name="Straight Connector 18">
            <a:extLst>
              <a:ext uri="{FF2B5EF4-FFF2-40B4-BE49-F238E27FC236}">
                <a16:creationId xmlns:a16="http://schemas.microsoft.com/office/drawing/2014/main" xmlns=""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2">
            <a:extLst>
              <a:ext uri="{FF2B5EF4-FFF2-40B4-BE49-F238E27FC236}">
                <a16:creationId xmlns:a16="http://schemas.microsoft.com/office/drawing/2014/main" xmlns="" id="{53BB1DCE-4EC3-4B31-B351-08B7013292A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87174" y="2310834"/>
            <a:ext cx="10817652" cy="367800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agen 5">
            <a:extLst>
              <a:ext uri="{FF2B5EF4-FFF2-40B4-BE49-F238E27FC236}">
                <a16:creationId xmlns:a16="http://schemas.microsoft.com/office/drawing/2014/main" xmlns="" id="{1563C5B5-10D3-4194-A0E1-35E476C657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51360"/>
            <a:ext cx="1089437" cy="1006640"/>
          </a:xfrm>
          <a:prstGeom prst="rect">
            <a:avLst/>
          </a:prstGeom>
        </p:spPr>
      </p:pic>
    </p:spTree>
    <p:extLst>
      <p:ext uri="{BB962C8B-B14F-4D97-AF65-F5344CB8AC3E}">
        <p14:creationId xmlns:p14="http://schemas.microsoft.com/office/powerpoint/2010/main" val="9012903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 name="Rectangle 26">
            <a:extLst>
              <a:ext uri="{FF2B5EF4-FFF2-40B4-BE49-F238E27FC236}">
                <a16:creationId xmlns:a16="http://schemas.microsoft.com/office/drawing/2014/main" xmlns=""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xmlns="" id="{6E651820-DF66-449C-A19F-9F028F23D753}"/>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s-CO" sz="2800" b="1" dirty="0">
                <a:latin typeface="Arial Narrow" pitchFamily="34" charset="0"/>
              </a:rPr>
              <a:t>PLAN DE BIENESTAR </a:t>
            </a:r>
            <a:r>
              <a:rPr lang="es-CO" sz="2800" b="1" dirty="0" smtClean="0">
                <a:latin typeface="Arial Narrow" pitchFamily="34" charset="0"/>
              </a:rPr>
              <a:t>SOCIAL Y ESTÍMULOS</a:t>
            </a:r>
            <a:r>
              <a:rPr lang="es-CO" sz="2800" b="1" dirty="0">
                <a:latin typeface="Arial Narrow" pitchFamily="34" charset="0"/>
              </a:rPr>
              <a:t/>
            </a:r>
            <a:br>
              <a:rPr lang="es-CO" sz="2800" b="1" dirty="0">
                <a:latin typeface="Arial Narrow" pitchFamily="34" charset="0"/>
              </a:rPr>
            </a:br>
            <a:endParaRPr lang="es-CO" sz="2800" dirty="0"/>
          </a:p>
        </p:txBody>
      </p:sp>
      <p:sp>
        <p:nvSpPr>
          <p:cNvPr id="3" name="Marcador de contenido 2">
            <a:extLst>
              <a:ext uri="{FF2B5EF4-FFF2-40B4-BE49-F238E27FC236}">
                <a16:creationId xmlns:a16="http://schemas.microsoft.com/office/drawing/2014/main" xmlns="" id="{3C01EDE4-006A-41E8-987A-E0447E9ACFC3}"/>
              </a:ext>
            </a:extLst>
          </p:cNvPr>
          <p:cNvSpPr>
            <a:spLocks noGrp="1"/>
          </p:cNvSpPr>
          <p:nvPr>
            <p:ph idx="1"/>
          </p:nvPr>
        </p:nvSpPr>
        <p:spPr>
          <a:xfrm>
            <a:off x="643468" y="2638043"/>
            <a:ext cx="3363974" cy="3415623"/>
          </a:xfrm>
        </p:spPr>
        <p:txBody>
          <a:bodyPr>
            <a:normAutofit/>
          </a:bodyPr>
          <a:lstStyle/>
          <a:p>
            <a:pPr marL="0" indent="0">
              <a:buNone/>
            </a:pPr>
            <a:r>
              <a:rPr lang="es-CO" sz="2000" dirty="0">
                <a:latin typeface="Arial Narrow" pitchFamily="34" charset="0"/>
              </a:rPr>
              <a:t>El Banco Inmobiliario de Floridablanca cuenta con el Plan de Bienestar Social </a:t>
            </a:r>
            <a:r>
              <a:rPr lang="es-CO" sz="2000" dirty="0" smtClean="0">
                <a:latin typeface="Arial Narrow" pitchFamily="34" charset="0"/>
              </a:rPr>
              <a:t>y Estímulos que </a:t>
            </a:r>
            <a:r>
              <a:rPr lang="es-CO" sz="2000" dirty="0">
                <a:latin typeface="Arial Narrow" pitchFamily="34" charset="0"/>
              </a:rPr>
              <a:t>tiene una vigencia anual, en él se especifican las actividades, con sus respectivas </a:t>
            </a:r>
            <a:r>
              <a:rPr lang="es-CO" sz="2000" dirty="0" smtClean="0">
                <a:latin typeface="Arial Narrow" pitchFamily="34" charset="0"/>
              </a:rPr>
              <a:t>fechas, </a:t>
            </a:r>
            <a:r>
              <a:rPr lang="es-CO" sz="2000" dirty="0">
                <a:latin typeface="Arial Narrow" pitchFamily="34" charset="0"/>
              </a:rPr>
              <a:t>que se llevarán a cabo en el transcurso del año.</a:t>
            </a:r>
          </a:p>
          <a:p>
            <a:endParaRPr lang="es-CO" sz="2000" dirty="0">
              <a:latin typeface="Arial Narrow" pitchFamily="34" charset="0"/>
            </a:endParaRPr>
          </a:p>
        </p:txBody>
      </p:sp>
      <p:pic>
        <p:nvPicPr>
          <p:cNvPr id="6" name="Picture 2">
            <a:extLst>
              <a:ext uri="{FF2B5EF4-FFF2-40B4-BE49-F238E27FC236}">
                <a16:creationId xmlns:a16="http://schemas.microsoft.com/office/drawing/2014/main" xmlns="" id="{AB6C9087-391F-451E-BA76-5C18CB3B30F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877525" y="2185539"/>
            <a:ext cx="7314475" cy="248692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n 6">
            <a:extLst>
              <a:ext uri="{FF2B5EF4-FFF2-40B4-BE49-F238E27FC236}">
                <a16:creationId xmlns:a16="http://schemas.microsoft.com/office/drawing/2014/main" xmlns="" id="{0150C1A0-9C13-4AA7-AC40-CF33FA2A51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3813" y="5700247"/>
            <a:ext cx="1089437" cy="1006640"/>
          </a:xfrm>
          <a:prstGeom prst="rect">
            <a:avLst/>
          </a:prstGeom>
        </p:spPr>
      </p:pic>
    </p:spTree>
    <p:extLst>
      <p:ext uri="{BB962C8B-B14F-4D97-AF65-F5344CB8AC3E}">
        <p14:creationId xmlns:p14="http://schemas.microsoft.com/office/powerpoint/2010/main" val="126314593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96918796-2918-40D6-BE3A-4600C47FCD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xmlns="" id="{F461945A-8347-4535-9ACB-B3301AB246F7}"/>
              </a:ext>
            </a:extLst>
          </p:cNvPr>
          <p:cNvSpPr>
            <a:spLocks noGrp="1"/>
          </p:cNvSpPr>
          <p:nvPr>
            <p:ph type="title"/>
          </p:nvPr>
        </p:nvSpPr>
        <p:spPr>
          <a:xfrm>
            <a:off x="838200" y="672747"/>
            <a:ext cx="10515600" cy="715556"/>
          </a:xfrm>
        </p:spPr>
        <p:txBody>
          <a:bodyPr>
            <a:normAutofit/>
          </a:bodyPr>
          <a:lstStyle/>
          <a:p>
            <a:pPr algn="ctr"/>
            <a:r>
              <a:rPr lang="es-CO" sz="2400" b="1" dirty="0">
                <a:solidFill>
                  <a:schemeClr val="bg1"/>
                </a:solidFill>
                <a:latin typeface="Arial Narrow" pitchFamily="34" charset="0"/>
              </a:rPr>
              <a:t>EVALUACIÓN DE DESEMPEÑO LABORAL</a:t>
            </a:r>
            <a:endParaRPr lang="es-CO" sz="2400" dirty="0">
              <a:solidFill>
                <a:schemeClr val="bg1"/>
              </a:solidFill>
            </a:endParaRPr>
          </a:p>
        </p:txBody>
      </p:sp>
      <p:sp>
        <p:nvSpPr>
          <p:cNvPr id="3" name="Marcador de contenido 2">
            <a:extLst>
              <a:ext uri="{FF2B5EF4-FFF2-40B4-BE49-F238E27FC236}">
                <a16:creationId xmlns:a16="http://schemas.microsoft.com/office/drawing/2014/main" xmlns="" id="{F80DD4E9-3DA7-42A1-9909-55AB51E1A357}"/>
              </a:ext>
            </a:extLst>
          </p:cNvPr>
          <p:cNvSpPr>
            <a:spLocks noGrp="1"/>
          </p:cNvSpPr>
          <p:nvPr>
            <p:ph idx="1"/>
          </p:nvPr>
        </p:nvSpPr>
        <p:spPr>
          <a:xfrm>
            <a:off x="1428750" y="1597390"/>
            <a:ext cx="9334500" cy="870305"/>
          </a:xfrm>
        </p:spPr>
        <p:txBody>
          <a:bodyPr>
            <a:normAutofit/>
          </a:bodyPr>
          <a:lstStyle/>
          <a:p>
            <a:pPr marL="0" indent="0" algn="ctr">
              <a:buNone/>
            </a:pPr>
            <a:r>
              <a:rPr lang="es-CO" sz="2000" b="1" dirty="0">
                <a:latin typeface="Arial Narrow" pitchFamily="34" charset="0"/>
              </a:rPr>
              <a:t>TIPOS DE EVALUACIÓN DE DESEMPEÑO</a:t>
            </a:r>
          </a:p>
        </p:txBody>
      </p:sp>
      <p:pic>
        <p:nvPicPr>
          <p:cNvPr id="4" name="Picture 2">
            <a:extLst>
              <a:ext uri="{FF2B5EF4-FFF2-40B4-BE49-F238E27FC236}">
                <a16:creationId xmlns:a16="http://schemas.microsoft.com/office/drawing/2014/main" xmlns="" id="{48CBD293-2496-4DDE-8166-C066C87CE2A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76379" y="2775816"/>
            <a:ext cx="11039242" cy="322898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agen 5">
            <a:extLst>
              <a:ext uri="{FF2B5EF4-FFF2-40B4-BE49-F238E27FC236}">
                <a16:creationId xmlns:a16="http://schemas.microsoft.com/office/drawing/2014/main" xmlns="" id="{EC8E44CC-E1BE-4761-AB77-28AC1F080F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950661"/>
            <a:ext cx="2038662" cy="907339"/>
          </a:xfrm>
          <a:prstGeom prst="rect">
            <a:avLst/>
          </a:prstGeom>
        </p:spPr>
      </p:pic>
    </p:spTree>
    <p:extLst>
      <p:ext uri="{BB962C8B-B14F-4D97-AF65-F5344CB8AC3E}">
        <p14:creationId xmlns:p14="http://schemas.microsoft.com/office/powerpoint/2010/main" val="34791963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xmlns="" id="{C5E6CFF1-2F42-4E10-9A97-F116F46F53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Imagen que contiene hombre, interior, persona&#10;&#10;Descripción generada automáticamente">
            <a:extLst>
              <a:ext uri="{FF2B5EF4-FFF2-40B4-BE49-F238E27FC236}">
                <a16:creationId xmlns:a16="http://schemas.microsoft.com/office/drawing/2014/main" xmlns="" id="{799EB432-C9FD-414C-9882-E39671D30C5F}"/>
              </a:ext>
            </a:extLst>
          </p:cNvPr>
          <p:cNvPicPr>
            <a:picLocks noChangeAspect="1"/>
          </p:cNvPicPr>
          <p:nvPr/>
        </p:nvPicPr>
        <p:blipFill rotWithShape="1">
          <a:blip r:embed="rId2" cstate="print">
            <a:alphaModFix amt="35000"/>
            <a:extLst>
              <a:ext uri="{28A0092B-C50C-407E-A947-70E740481C1C}">
                <a14:useLocalDpi xmlns:a14="http://schemas.microsoft.com/office/drawing/2010/main" val="0"/>
              </a:ext>
            </a:extLst>
          </a:blip>
          <a:srcRect/>
          <a:stretch/>
        </p:blipFill>
        <p:spPr>
          <a:xfrm>
            <a:off x="20" y="29497"/>
            <a:ext cx="12191980" cy="6857999"/>
          </a:xfrm>
          <a:prstGeom prst="rect">
            <a:avLst/>
          </a:prstGeom>
        </p:spPr>
      </p:pic>
      <p:sp>
        <p:nvSpPr>
          <p:cNvPr id="2" name="Título 1">
            <a:extLst>
              <a:ext uri="{FF2B5EF4-FFF2-40B4-BE49-F238E27FC236}">
                <a16:creationId xmlns:a16="http://schemas.microsoft.com/office/drawing/2014/main" xmlns="" id="{43826E31-5145-4DAD-8DCC-583B0939909D}"/>
              </a:ext>
            </a:extLst>
          </p:cNvPr>
          <p:cNvSpPr>
            <a:spLocks noGrp="1"/>
          </p:cNvSpPr>
          <p:nvPr>
            <p:ph type="title"/>
          </p:nvPr>
        </p:nvSpPr>
        <p:spPr>
          <a:xfrm>
            <a:off x="838201" y="1065862"/>
            <a:ext cx="3313164" cy="4726276"/>
          </a:xfrm>
        </p:spPr>
        <p:txBody>
          <a:bodyPr>
            <a:normAutofit/>
          </a:bodyPr>
          <a:lstStyle/>
          <a:p>
            <a:pPr algn="r"/>
            <a:r>
              <a:rPr lang="es-CO" sz="4000" b="1" dirty="0">
                <a:ln w="22225">
                  <a:solidFill>
                    <a:srgbClr val="FFFFFF"/>
                  </a:solidFill>
                </a:ln>
                <a:solidFill>
                  <a:srgbClr val="FFFFFF"/>
                </a:solidFill>
                <a:latin typeface="Arial Narrow" pitchFamily="34" charset="0"/>
              </a:rPr>
              <a:t>HORARIO LABORAL</a:t>
            </a:r>
            <a:br>
              <a:rPr lang="es-CO" sz="4000" b="1" dirty="0">
                <a:ln w="22225">
                  <a:solidFill>
                    <a:srgbClr val="FFFFFF"/>
                  </a:solidFill>
                </a:ln>
                <a:solidFill>
                  <a:srgbClr val="FFFFFF"/>
                </a:solidFill>
                <a:latin typeface="Arial Narrow" pitchFamily="34" charset="0"/>
              </a:rPr>
            </a:br>
            <a:endParaRPr lang="es-CO" sz="4000" dirty="0">
              <a:ln w="22225">
                <a:solidFill>
                  <a:srgbClr val="FFFFFF"/>
                </a:solidFill>
              </a:ln>
              <a:solidFill>
                <a:srgbClr val="FFFFFF"/>
              </a:solidFill>
            </a:endParaRPr>
          </a:p>
        </p:txBody>
      </p:sp>
      <p:cxnSp>
        <p:nvCxnSpPr>
          <p:cNvPr id="29" name="Straight Connector 28">
            <a:extLst>
              <a:ext uri="{FF2B5EF4-FFF2-40B4-BE49-F238E27FC236}">
                <a16:creationId xmlns:a16="http://schemas.microsoft.com/office/drawing/2014/main" xmlns="" id="{67182200-4859-4C8D-BCBB-55B245C28B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xmlns="" id="{3D237D18-02E6-4319-9A3F-F79967CDCE2C}"/>
              </a:ext>
            </a:extLst>
          </p:cNvPr>
          <p:cNvSpPr>
            <a:spLocks noGrp="1"/>
          </p:cNvSpPr>
          <p:nvPr>
            <p:ph idx="1"/>
          </p:nvPr>
        </p:nvSpPr>
        <p:spPr>
          <a:xfrm>
            <a:off x="5155379" y="1065862"/>
            <a:ext cx="5744685" cy="4726276"/>
          </a:xfrm>
        </p:spPr>
        <p:txBody>
          <a:bodyPr anchor="ctr">
            <a:normAutofit/>
          </a:bodyPr>
          <a:lstStyle/>
          <a:p>
            <a:pPr marL="0" indent="0">
              <a:buNone/>
            </a:pPr>
            <a:r>
              <a:rPr lang="es-CO" sz="2000" b="1" dirty="0">
                <a:solidFill>
                  <a:srgbClr val="FFFFFF"/>
                </a:solidFill>
                <a:latin typeface="Arial Narrow" pitchFamily="34" charset="0"/>
              </a:rPr>
              <a:t>REGISTRO DE LLEGADA Y SALIDA</a:t>
            </a:r>
          </a:p>
          <a:p>
            <a:pPr marL="0" indent="0" algn="just">
              <a:buNone/>
            </a:pPr>
            <a:r>
              <a:rPr lang="es-CO" sz="2000" dirty="0">
                <a:solidFill>
                  <a:srgbClr val="FFFFFF"/>
                </a:solidFill>
                <a:latin typeface="Arial Narrow" pitchFamily="34" charset="0"/>
                <a:cs typeface="Arial" pitchFamily="34" charset="0"/>
              </a:rPr>
              <a:t>Cada </a:t>
            </a:r>
            <a:r>
              <a:rPr lang="es-CO" sz="2000" dirty="0" smtClean="0">
                <a:solidFill>
                  <a:srgbClr val="FFFFFF"/>
                </a:solidFill>
                <a:latin typeface="Arial Narrow" pitchFamily="34" charset="0"/>
                <a:cs typeface="Arial" pitchFamily="34" charset="0"/>
              </a:rPr>
              <a:t>servidor público </a:t>
            </a:r>
            <a:r>
              <a:rPr lang="es-CO" sz="2000" dirty="0">
                <a:solidFill>
                  <a:srgbClr val="FFFFFF"/>
                </a:solidFill>
                <a:latin typeface="Arial Narrow" pitchFamily="34" charset="0"/>
                <a:cs typeface="Arial" pitchFamily="34" charset="0"/>
              </a:rPr>
              <a:t>debe realizar el registro de llegada y salida al iniciar la </a:t>
            </a:r>
            <a:r>
              <a:rPr lang="es-CO" sz="2000" dirty="0" smtClean="0">
                <a:solidFill>
                  <a:srgbClr val="FFFFFF"/>
                </a:solidFill>
                <a:latin typeface="Arial Narrow" pitchFamily="34" charset="0"/>
                <a:cs typeface="Arial" pitchFamily="34" charset="0"/>
              </a:rPr>
              <a:t>jornada </a:t>
            </a:r>
            <a:r>
              <a:rPr lang="es-CO" sz="2000" dirty="0">
                <a:solidFill>
                  <a:srgbClr val="FFFFFF"/>
                </a:solidFill>
                <a:latin typeface="Arial Narrow" pitchFamily="34" charset="0"/>
                <a:cs typeface="Arial" pitchFamily="34" charset="0"/>
              </a:rPr>
              <a:t>laboral a través de la huella dactilar en el Sistema </a:t>
            </a:r>
            <a:r>
              <a:rPr lang="es-CO" sz="2000" dirty="0" smtClean="0">
                <a:solidFill>
                  <a:srgbClr val="FFFFFF"/>
                </a:solidFill>
                <a:latin typeface="Arial Narrow" pitchFamily="34" charset="0"/>
                <a:cs typeface="Arial" pitchFamily="34" charset="0"/>
              </a:rPr>
              <a:t>Biométrico. </a:t>
            </a:r>
            <a:endParaRPr lang="es-CO" sz="2000" dirty="0">
              <a:solidFill>
                <a:srgbClr val="FFFFFF"/>
              </a:solidFill>
              <a:latin typeface="Arial Narrow" pitchFamily="34" charset="0"/>
              <a:cs typeface="Arial" pitchFamily="34" charset="0"/>
            </a:endParaRPr>
          </a:p>
          <a:p>
            <a:endParaRPr lang="es-CO" sz="2000" dirty="0">
              <a:solidFill>
                <a:srgbClr val="FFFFFF"/>
              </a:solidFill>
            </a:endParaRPr>
          </a:p>
        </p:txBody>
      </p:sp>
      <p:sp>
        <p:nvSpPr>
          <p:cNvPr id="16" name="6 Rectángulo">
            <a:extLst>
              <a:ext uri="{FF2B5EF4-FFF2-40B4-BE49-F238E27FC236}">
                <a16:creationId xmlns:a16="http://schemas.microsoft.com/office/drawing/2014/main" xmlns="" id="{C3951826-316B-4B70-895D-097D443E5F29}"/>
              </a:ext>
            </a:extLst>
          </p:cNvPr>
          <p:cNvSpPr/>
          <p:nvPr/>
        </p:nvSpPr>
        <p:spPr>
          <a:xfrm>
            <a:off x="5356835" y="4387334"/>
            <a:ext cx="4572000" cy="369332"/>
          </a:xfrm>
          <a:prstGeom prst="rect">
            <a:avLst/>
          </a:prstGeom>
        </p:spPr>
        <p:txBody>
          <a:bodyPr>
            <a:spAutoFit/>
          </a:bodyPr>
          <a:lstStyle/>
          <a:p>
            <a:pPr lvl="0" fontAlgn="base">
              <a:spcBef>
                <a:spcPct val="0"/>
              </a:spcBef>
              <a:spcAft>
                <a:spcPct val="0"/>
              </a:spcAft>
            </a:pPr>
            <a:r>
              <a:rPr lang="es-CO" b="1" dirty="0">
                <a:latin typeface="Arial Narrow" pitchFamily="34" charset="0"/>
                <a:cs typeface="Arial" pitchFamily="34" charset="0"/>
              </a:rPr>
              <a:t>Horario de la mañana:</a:t>
            </a:r>
            <a:r>
              <a:rPr lang="es-CO" dirty="0">
                <a:latin typeface="Arial Narrow" pitchFamily="34" charset="0"/>
                <a:cs typeface="Arial" pitchFamily="34" charset="0"/>
              </a:rPr>
              <a:t> </a:t>
            </a:r>
            <a:r>
              <a:rPr lang="es-CO" dirty="0" smtClean="0">
                <a:latin typeface="Arial Narrow" pitchFamily="34" charset="0"/>
                <a:cs typeface="Arial" pitchFamily="34" charset="0"/>
              </a:rPr>
              <a:t>7:00 </a:t>
            </a:r>
            <a:r>
              <a:rPr lang="es-CO" dirty="0">
                <a:latin typeface="Arial Narrow" pitchFamily="34" charset="0"/>
                <a:cs typeface="Arial" pitchFamily="34" charset="0"/>
              </a:rPr>
              <a:t>am - 12:00 m.</a:t>
            </a:r>
          </a:p>
        </p:txBody>
      </p:sp>
      <p:sp>
        <p:nvSpPr>
          <p:cNvPr id="17" name="7 Rectángulo">
            <a:extLst>
              <a:ext uri="{FF2B5EF4-FFF2-40B4-BE49-F238E27FC236}">
                <a16:creationId xmlns:a16="http://schemas.microsoft.com/office/drawing/2014/main" xmlns="" id="{4A138AF6-8C44-4C96-99DE-B81D36754E04}"/>
              </a:ext>
            </a:extLst>
          </p:cNvPr>
          <p:cNvSpPr/>
          <p:nvPr/>
        </p:nvSpPr>
        <p:spPr>
          <a:xfrm>
            <a:off x="5356835" y="4853630"/>
            <a:ext cx="3568606" cy="369332"/>
          </a:xfrm>
          <a:prstGeom prst="rect">
            <a:avLst/>
          </a:prstGeom>
        </p:spPr>
        <p:txBody>
          <a:bodyPr wrap="none">
            <a:spAutoFit/>
          </a:bodyPr>
          <a:lstStyle/>
          <a:p>
            <a:pPr lvl="0" fontAlgn="base">
              <a:spcBef>
                <a:spcPct val="0"/>
              </a:spcBef>
              <a:spcAft>
                <a:spcPct val="0"/>
              </a:spcAft>
            </a:pPr>
            <a:r>
              <a:rPr lang="es-CO" b="1" dirty="0">
                <a:latin typeface="Arial Narrow" pitchFamily="34" charset="0"/>
                <a:cs typeface="Arial" pitchFamily="34" charset="0"/>
              </a:rPr>
              <a:t>Horario de la tarde:</a:t>
            </a:r>
            <a:r>
              <a:rPr lang="es-CO" dirty="0">
                <a:latin typeface="Arial Narrow" pitchFamily="34" charset="0"/>
                <a:cs typeface="Arial" pitchFamily="34" charset="0"/>
              </a:rPr>
              <a:t> </a:t>
            </a:r>
            <a:r>
              <a:rPr lang="es-CO" dirty="0" smtClean="0">
                <a:latin typeface="Arial Narrow" pitchFamily="34" charset="0"/>
                <a:cs typeface="Arial" pitchFamily="34" charset="0"/>
              </a:rPr>
              <a:t>1:00 </a:t>
            </a:r>
            <a:r>
              <a:rPr lang="es-CO" dirty="0">
                <a:latin typeface="Arial Narrow" pitchFamily="34" charset="0"/>
                <a:cs typeface="Arial" pitchFamily="34" charset="0"/>
              </a:rPr>
              <a:t>pm - </a:t>
            </a:r>
            <a:r>
              <a:rPr lang="es-CO" dirty="0" smtClean="0">
                <a:latin typeface="Arial Narrow" pitchFamily="34" charset="0"/>
                <a:cs typeface="Arial" pitchFamily="34" charset="0"/>
              </a:rPr>
              <a:t>4:30 </a:t>
            </a:r>
            <a:r>
              <a:rPr lang="es-CO" dirty="0">
                <a:latin typeface="Arial Narrow" pitchFamily="34" charset="0"/>
                <a:cs typeface="Arial" pitchFamily="34" charset="0"/>
              </a:rPr>
              <a:t>pm.</a:t>
            </a:r>
            <a:endParaRPr lang="es-CO" sz="2800" dirty="0">
              <a:latin typeface="Arial" pitchFamily="34" charset="0"/>
              <a:cs typeface="Arial" pitchFamily="34" charset="0"/>
            </a:endParaRPr>
          </a:p>
        </p:txBody>
      </p:sp>
      <p:pic>
        <p:nvPicPr>
          <p:cNvPr id="9" name="Imagen 8">
            <a:extLst>
              <a:ext uri="{FF2B5EF4-FFF2-40B4-BE49-F238E27FC236}">
                <a16:creationId xmlns:a16="http://schemas.microsoft.com/office/drawing/2014/main" xmlns="" id="{3B0FF873-B617-45ED-8B08-C5987624BB39}"/>
              </a:ext>
            </a:extLst>
          </p:cNvPr>
          <p:cNvPicPr>
            <a:picLocks noChangeAspect="1"/>
          </p:cNvPicPr>
          <p:nvPr/>
        </p:nvPicPr>
        <p:blipFill>
          <a:blip r:embed="rId3"/>
          <a:stretch>
            <a:fillRect/>
          </a:stretch>
        </p:blipFill>
        <p:spPr>
          <a:xfrm>
            <a:off x="-185377" y="5450876"/>
            <a:ext cx="2926334" cy="1786283"/>
          </a:xfrm>
          <a:prstGeom prst="rect">
            <a:avLst/>
          </a:prstGeom>
        </p:spPr>
      </p:pic>
    </p:spTree>
    <p:extLst>
      <p:ext uri="{BB962C8B-B14F-4D97-AF65-F5344CB8AC3E}">
        <p14:creationId xmlns:p14="http://schemas.microsoft.com/office/powerpoint/2010/main" val="16113417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D2C4BFA1-2075-4901-9E24-E41D1FDD51F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55481" y="498348"/>
            <a:ext cx="9902663" cy="5861304"/>
            <a:chOff x="1155481" y="498348"/>
            <a:chExt cx="9902663" cy="5861304"/>
          </a:xfrm>
        </p:grpSpPr>
        <p:sp>
          <p:nvSpPr>
            <p:cNvPr id="10" name="Oval 5">
              <a:extLst>
                <a:ext uri="{FF2B5EF4-FFF2-40B4-BE49-F238E27FC236}">
                  <a16:creationId xmlns:a16="http://schemas.microsoft.com/office/drawing/2014/main" xmlns="" id="{985A7375-E3AF-4F5C-85AE-17E8832952CA}"/>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xmlns="" val="1"/>
                </p:ext>
              </p:extLst>
            </p:nvPr>
          </p:nvSpPr>
          <p:spPr bwMode="auto">
            <a:xfrm>
              <a:off x="1155481" y="498348"/>
              <a:ext cx="5861304" cy="5861304"/>
            </a:xfrm>
            <a:prstGeom prst="ellipse">
              <a:avLst/>
            </a:prstGeom>
            <a:solidFill>
              <a:schemeClr val="accent1">
                <a:alpha val="55000"/>
              </a:schemeClr>
            </a:solidFill>
            <a:ln>
              <a:noFill/>
            </a:ln>
          </p:spPr>
        </p:sp>
        <p:sp>
          <p:nvSpPr>
            <p:cNvPr id="11" name="Oval 10">
              <a:extLst>
                <a:ext uri="{FF2B5EF4-FFF2-40B4-BE49-F238E27FC236}">
                  <a16:creationId xmlns:a16="http://schemas.microsoft.com/office/drawing/2014/main" xmlns="" id="{F0307F65-8304-4FA8-A841-D4D7625411BE}"/>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xmlns="" val="1"/>
                </p:ext>
              </p:extLst>
            </p:nvPr>
          </p:nvSpPr>
          <p:spPr bwMode="auto">
            <a:xfrm>
              <a:off x="5196840" y="498348"/>
              <a:ext cx="5861304" cy="5861304"/>
            </a:xfrm>
            <a:prstGeom prst="ellipse">
              <a:avLst/>
            </a:prstGeom>
            <a:solidFill>
              <a:schemeClr val="accent1">
                <a:alpha val="55000"/>
              </a:schemeClr>
            </a:solidFill>
            <a:ln>
              <a:noFill/>
            </a:ln>
          </p:spPr>
        </p:sp>
        <p:sp>
          <p:nvSpPr>
            <p:cNvPr id="12" name="Oval 5">
              <a:extLst>
                <a:ext uri="{FF2B5EF4-FFF2-40B4-BE49-F238E27FC236}">
                  <a16:creationId xmlns:a16="http://schemas.microsoft.com/office/drawing/2014/main" xmlns="" id="{C8B8394C-136F-4E05-A002-D93A5E79CD50}"/>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xmlns="" val="1"/>
                </p:ext>
              </p:extLst>
            </p:nvPr>
          </p:nvSpPr>
          <p:spPr bwMode="auto">
            <a:xfrm>
              <a:off x="3165348" y="498348"/>
              <a:ext cx="5861304" cy="5861304"/>
            </a:xfrm>
            <a:prstGeom prst="ellipse">
              <a:avLst/>
            </a:prstGeom>
            <a:solidFill>
              <a:schemeClr val="accent1">
                <a:alpha val="70000"/>
              </a:schemeClr>
            </a:solidFill>
            <a:ln>
              <a:noFill/>
            </a:ln>
          </p:spPr>
        </p:sp>
      </p:grpSp>
      <p:sp>
        <p:nvSpPr>
          <p:cNvPr id="14" name="Rectangle 13">
            <a:extLst>
              <a:ext uri="{FF2B5EF4-FFF2-40B4-BE49-F238E27FC236}">
                <a16:creationId xmlns:a16="http://schemas.microsoft.com/office/drawing/2014/main" xmlns="" id="{053FB2EE-284F-4C87-AB3D-BBF87A9FAB9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514600"/>
            <a:ext cx="12192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ítulo 3">
            <a:extLst>
              <a:ext uri="{FF2B5EF4-FFF2-40B4-BE49-F238E27FC236}">
                <a16:creationId xmlns:a16="http://schemas.microsoft.com/office/drawing/2014/main" xmlns="" id="{DDD5ABEA-A975-4853-B460-7A37BBC6F60A}"/>
              </a:ext>
            </a:extLst>
          </p:cNvPr>
          <p:cNvSpPr>
            <a:spLocks noGrp="1"/>
          </p:cNvSpPr>
          <p:nvPr>
            <p:ph type="title"/>
          </p:nvPr>
        </p:nvSpPr>
        <p:spPr>
          <a:xfrm>
            <a:off x="1524000" y="2776538"/>
            <a:ext cx="9144000" cy="1381188"/>
          </a:xfrm>
        </p:spPr>
        <p:txBody>
          <a:bodyPr vert="horz" lIns="91440" tIns="45720" rIns="91440" bIns="45720" rtlCol="0" anchor="ctr">
            <a:normAutofit fontScale="90000"/>
          </a:bodyPr>
          <a:lstStyle/>
          <a:p>
            <a:pPr algn="ctr"/>
            <a:r>
              <a:rPr lang="en-US" sz="4000" dirty="0">
                <a:solidFill>
                  <a:schemeClr val="bg2"/>
                </a:solidFill>
              </a:rPr>
              <a:t>PROGRAMA DE GESTION DOCUMENTAL – PGD</a:t>
            </a:r>
            <a:br>
              <a:rPr lang="en-US" sz="4000" dirty="0">
                <a:solidFill>
                  <a:schemeClr val="bg2"/>
                </a:solidFill>
              </a:rPr>
            </a:br>
            <a:r>
              <a:rPr lang="en-US" sz="4000" dirty="0">
                <a:solidFill>
                  <a:schemeClr val="bg2"/>
                </a:solidFill>
              </a:rPr>
              <a:t>TRD</a:t>
            </a:r>
          </a:p>
        </p:txBody>
      </p:sp>
    </p:spTree>
    <p:extLst>
      <p:ext uri="{BB962C8B-B14F-4D97-AF65-F5344CB8AC3E}">
        <p14:creationId xmlns:p14="http://schemas.microsoft.com/office/powerpoint/2010/main" val="322371016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23207CC6-EAA1-4BFF-A48A-DECAD89727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324"/>
            <a:ext cx="12192000" cy="686132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3">
            <a:extLst>
              <a:ext uri="{FF2B5EF4-FFF2-40B4-BE49-F238E27FC236}">
                <a16:creationId xmlns:a16="http://schemas.microsoft.com/office/drawing/2014/main" xmlns="" id="{B234A3DD-923D-4166-8B19-7DD589908C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246925"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6">
            <a:extLst>
              <a:ext uri="{FF2B5EF4-FFF2-40B4-BE49-F238E27FC236}">
                <a16:creationId xmlns:a16="http://schemas.microsoft.com/office/drawing/2014/main" xmlns="" id="{F6ACA5AC-3C5D-4994-B40F-FC8349E4D6F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479"/>
            <a:ext cx="9324977" cy="6858479"/>
          </a:xfrm>
          <a:custGeom>
            <a:avLst/>
            <a:gdLst>
              <a:gd name="connsiteX0" fmla="*/ 1246925 w 9324977"/>
              <a:gd name="connsiteY0" fmla="*/ 0 h 6858479"/>
              <a:gd name="connsiteX1" fmla="*/ 5076797 w 9324977"/>
              <a:gd name="connsiteY1" fmla="*/ 0 h 6858479"/>
              <a:gd name="connsiteX2" fmla="*/ 6143025 w 9324977"/>
              <a:gd name="connsiteY2" fmla="*/ 0 h 6858479"/>
              <a:gd name="connsiteX3" fmla="*/ 6148602 w 9324977"/>
              <a:gd name="connsiteY3" fmla="*/ 0 h 6858479"/>
              <a:gd name="connsiteX4" fmla="*/ 9324977 w 9324977"/>
              <a:gd name="connsiteY4" fmla="*/ 6858478 h 6858479"/>
              <a:gd name="connsiteX5" fmla="*/ 3359025 w 9324977"/>
              <a:gd name="connsiteY5" fmla="*/ 6858478 h 6858479"/>
              <a:gd name="connsiteX6" fmla="*/ 3359025 w 9324977"/>
              <a:gd name="connsiteY6" fmla="*/ 6858479 h 6858479"/>
              <a:gd name="connsiteX7" fmla="*/ 0 w 9324977"/>
              <a:gd name="connsiteY7" fmla="*/ 6858479 h 6858479"/>
              <a:gd name="connsiteX8" fmla="*/ 0 w 9324977"/>
              <a:gd name="connsiteY8" fmla="*/ 479 h 6858479"/>
              <a:gd name="connsiteX9" fmla="*/ 1246925 w 9324977"/>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4977" h="6858479">
                <a:moveTo>
                  <a:pt x="1246925" y="0"/>
                </a:moveTo>
                <a:lnTo>
                  <a:pt x="5076797" y="0"/>
                </a:lnTo>
                <a:lnTo>
                  <a:pt x="6143025" y="0"/>
                </a:lnTo>
                <a:lnTo>
                  <a:pt x="6148602" y="0"/>
                </a:lnTo>
                <a:lnTo>
                  <a:pt x="9324977" y="6858478"/>
                </a:lnTo>
                <a:lnTo>
                  <a:pt x="3359025" y="6858478"/>
                </a:lnTo>
                <a:lnTo>
                  <a:pt x="3359025" y="6858479"/>
                </a:lnTo>
                <a:lnTo>
                  <a:pt x="0" y="6858479"/>
                </a:lnTo>
                <a:lnTo>
                  <a:pt x="0" y="479"/>
                </a:lnTo>
                <a:lnTo>
                  <a:pt x="1246925"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xmlns="" id="{A8C9FE5D-A24F-4DA1-ABC6-4360AC142227}"/>
              </a:ext>
            </a:extLst>
          </p:cNvPr>
          <p:cNvSpPr>
            <a:spLocks noGrp="1"/>
          </p:cNvSpPr>
          <p:nvPr>
            <p:ph type="title"/>
          </p:nvPr>
        </p:nvSpPr>
        <p:spPr>
          <a:xfrm>
            <a:off x="804671" y="2600324"/>
            <a:ext cx="6405753" cy="3277961"/>
          </a:xfrm>
        </p:spPr>
        <p:txBody>
          <a:bodyPr vert="horz" lIns="91440" tIns="45720" rIns="91440" bIns="45720" rtlCol="0" anchor="t">
            <a:normAutofit/>
          </a:bodyPr>
          <a:lstStyle/>
          <a:p>
            <a:r>
              <a:rPr lang="en-US" sz="5400" kern="1200" dirty="0">
                <a:solidFill>
                  <a:schemeClr val="tx1"/>
                </a:solidFill>
                <a:latin typeface="+mj-lt"/>
                <a:ea typeface="+mj-ea"/>
                <a:cs typeface="+mj-cs"/>
              </a:rPr>
              <a:t>SISTEMA DE GESTIÓN DE SEGURIDAD Y SALUD EN EL TRABAJO</a:t>
            </a:r>
          </a:p>
        </p:txBody>
      </p:sp>
      <p:pic>
        <p:nvPicPr>
          <p:cNvPr id="6" name="Imagen 5">
            <a:extLst>
              <a:ext uri="{FF2B5EF4-FFF2-40B4-BE49-F238E27FC236}">
                <a16:creationId xmlns:a16="http://schemas.microsoft.com/office/drawing/2014/main" xmlns="" id="{9F647BFB-0E33-44FE-A028-0FD5D5A24840}"/>
              </a:ext>
            </a:extLst>
          </p:cNvPr>
          <p:cNvPicPr>
            <a:picLocks noChangeAspect="1"/>
          </p:cNvPicPr>
          <p:nvPr/>
        </p:nvPicPr>
        <p:blipFill>
          <a:blip r:embed="rId2"/>
          <a:stretch>
            <a:fillRect/>
          </a:stretch>
        </p:blipFill>
        <p:spPr>
          <a:xfrm>
            <a:off x="-185377" y="5450876"/>
            <a:ext cx="2926334" cy="1786283"/>
          </a:xfrm>
          <a:prstGeom prst="rect">
            <a:avLst/>
          </a:prstGeom>
        </p:spPr>
      </p:pic>
    </p:spTree>
    <p:extLst>
      <p:ext uri="{BB962C8B-B14F-4D97-AF65-F5344CB8AC3E}">
        <p14:creationId xmlns:p14="http://schemas.microsoft.com/office/powerpoint/2010/main" val="367277549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2AD44DE-3640-4188-B7C2-07D055AC9FEC}"/>
              </a:ext>
            </a:extLst>
          </p:cNvPr>
          <p:cNvSpPr>
            <a:spLocks noGrp="1"/>
          </p:cNvSpPr>
          <p:nvPr>
            <p:ph type="title"/>
          </p:nvPr>
        </p:nvSpPr>
        <p:spPr>
          <a:xfrm>
            <a:off x="647115" y="365125"/>
            <a:ext cx="11015002" cy="1325563"/>
          </a:xfrm>
        </p:spPr>
        <p:txBody>
          <a:bodyPr>
            <a:normAutofit/>
          </a:bodyPr>
          <a:lstStyle/>
          <a:p>
            <a:pPr algn="ctr"/>
            <a:r>
              <a:rPr lang="es-CO" sz="4000" b="1" dirty="0">
                <a:solidFill>
                  <a:srgbClr val="0070C0"/>
                </a:solidFill>
              </a:rPr>
              <a:t>¿QUE ES LA SEGURIDAD Y SALUD EN EL TRABAJO?</a:t>
            </a:r>
            <a:endParaRPr lang="es-CO" sz="4000" dirty="0"/>
          </a:p>
        </p:txBody>
      </p:sp>
      <p:sp>
        <p:nvSpPr>
          <p:cNvPr id="3" name="Marcador de contenido 2">
            <a:extLst>
              <a:ext uri="{FF2B5EF4-FFF2-40B4-BE49-F238E27FC236}">
                <a16:creationId xmlns:a16="http://schemas.microsoft.com/office/drawing/2014/main" xmlns="" id="{446D7F29-1ED5-46FD-B0AD-A831F9A11C30}"/>
              </a:ext>
            </a:extLst>
          </p:cNvPr>
          <p:cNvSpPr>
            <a:spLocks noGrp="1"/>
          </p:cNvSpPr>
          <p:nvPr>
            <p:ph idx="1"/>
          </p:nvPr>
        </p:nvSpPr>
        <p:spPr>
          <a:xfrm>
            <a:off x="838200" y="1825625"/>
            <a:ext cx="10515600" cy="574912"/>
          </a:xfrm>
        </p:spPr>
        <p:txBody>
          <a:bodyPr>
            <a:normAutofit fontScale="77500" lnSpcReduction="20000"/>
          </a:bodyPr>
          <a:lstStyle/>
          <a:p>
            <a:pPr marL="0" indent="0" algn="just">
              <a:buNone/>
            </a:pPr>
            <a:r>
              <a:rPr lang="es-ES" dirty="0"/>
              <a:t>La Seguridad y Salud en el Trabajo es un derecho fundamental del ser humano porque busca proteger:</a:t>
            </a:r>
          </a:p>
        </p:txBody>
      </p:sp>
      <p:sp>
        <p:nvSpPr>
          <p:cNvPr id="4" name="CuadroTexto 3">
            <a:extLst>
              <a:ext uri="{FF2B5EF4-FFF2-40B4-BE49-F238E27FC236}">
                <a16:creationId xmlns:a16="http://schemas.microsoft.com/office/drawing/2014/main" xmlns="" id="{ADF5DDF7-13DA-4072-AD8E-ACFA840BC718}"/>
              </a:ext>
            </a:extLst>
          </p:cNvPr>
          <p:cNvSpPr txBox="1"/>
          <p:nvPr/>
        </p:nvSpPr>
        <p:spPr>
          <a:xfrm>
            <a:off x="6281634" y="3312261"/>
            <a:ext cx="1294228" cy="369332"/>
          </a:xfrm>
          <a:prstGeom prst="rect">
            <a:avLst/>
          </a:prstGeom>
          <a:noFill/>
        </p:spPr>
        <p:txBody>
          <a:bodyPr wrap="square" rtlCol="0">
            <a:spAutoFit/>
          </a:bodyPr>
          <a:lstStyle/>
          <a:p>
            <a:r>
              <a:rPr lang="es-ES" dirty="0"/>
              <a:t>A través</a:t>
            </a:r>
            <a:endParaRPr lang="es-CO" dirty="0"/>
          </a:p>
        </p:txBody>
      </p:sp>
      <p:sp>
        <p:nvSpPr>
          <p:cNvPr id="6" name="3 Rectángulo redondeado">
            <a:extLst>
              <a:ext uri="{FF2B5EF4-FFF2-40B4-BE49-F238E27FC236}">
                <a16:creationId xmlns:a16="http://schemas.microsoft.com/office/drawing/2014/main" xmlns="" id="{279CC4DC-9ADA-484C-BE24-A4BF0CBFE35C}"/>
              </a:ext>
            </a:extLst>
          </p:cNvPr>
          <p:cNvSpPr/>
          <p:nvPr/>
        </p:nvSpPr>
        <p:spPr>
          <a:xfrm>
            <a:off x="2160563" y="2842579"/>
            <a:ext cx="609600" cy="1981200"/>
          </a:xfrm>
          <a:prstGeom prst="roundRect">
            <a:avLst/>
          </a:prstGeom>
        </p:spPr>
        <p:style>
          <a:lnRef idx="3">
            <a:schemeClr val="lt1"/>
          </a:lnRef>
          <a:fillRef idx="1">
            <a:schemeClr val="accent1"/>
          </a:fillRef>
          <a:effectRef idx="1">
            <a:schemeClr val="accent1"/>
          </a:effectRef>
          <a:fontRef idx="minor">
            <a:schemeClr val="lt1"/>
          </a:fontRef>
        </p:style>
        <p:txBody>
          <a:bodyPr vert="vert270" rtlCol="0" anchor="ctr"/>
          <a:lstStyle/>
          <a:p>
            <a:pPr algn="ctr"/>
            <a:r>
              <a:rPr lang="es-CO" dirty="0"/>
              <a:t>INTEGRIDAD</a:t>
            </a:r>
          </a:p>
        </p:txBody>
      </p:sp>
      <p:sp>
        <p:nvSpPr>
          <p:cNvPr id="7" name="5 Rectángulo redondeado">
            <a:extLst>
              <a:ext uri="{FF2B5EF4-FFF2-40B4-BE49-F238E27FC236}">
                <a16:creationId xmlns:a16="http://schemas.microsoft.com/office/drawing/2014/main" xmlns="" id="{B20C049A-FA27-4A8E-872E-F7A97E36BF9B}"/>
              </a:ext>
            </a:extLst>
          </p:cNvPr>
          <p:cNvSpPr/>
          <p:nvPr/>
        </p:nvSpPr>
        <p:spPr>
          <a:xfrm>
            <a:off x="3044256" y="2922771"/>
            <a:ext cx="914400" cy="4572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dirty="0"/>
              <a:t>FISICA</a:t>
            </a:r>
          </a:p>
        </p:txBody>
      </p:sp>
      <p:sp>
        <p:nvSpPr>
          <p:cNvPr id="8" name="8 Rectángulo redondeado">
            <a:extLst>
              <a:ext uri="{FF2B5EF4-FFF2-40B4-BE49-F238E27FC236}">
                <a16:creationId xmlns:a16="http://schemas.microsoft.com/office/drawing/2014/main" xmlns="" id="{9BBA593C-CA7C-4E4C-8C23-8D5DAD247427}"/>
              </a:ext>
            </a:extLst>
          </p:cNvPr>
          <p:cNvSpPr/>
          <p:nvPr/>
        </p:nvSpPr>
        <p:spPr>
          <a:xfrm>
            <a:off x="3028904" y="3604579"/>
            <a:ext cx="1179394" cy="4572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dirty="0"/>
              <a:t>MENTAL</a:t>
            </a:r>
          </a:p>
        </p:txBody>
      </p:sp>
      <p:sp>
        <p:nvSpPr>
          <p:cNvPr id="9" name="9 Rectángulo redondeado">
            <a:extLst>
              <a:ext uri="{FF2B5EF4-FFF2-40B4-BE49-F238E27FC236}">
                <a16:creationId xmlns:a16="http://schemas.microsoft.com/office/drawing/2014/main" xmlns="" id="{43A816E5-D036-45F3-B994-2CA125CB31C5}"/>
              </a:ext>
            </a:extLst>
          </p:cNvPr>
          <p:cNvSpPr/>
          <p:nvPr/>
        </p:nvSpPr>
        <p:spPr>
          <a:xfrm>
            <a:off x="3013549" y="4366579"/>
            <a:ext cx="1179394" cy="4572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dirty="0"/>
              <a:t>SOCIAL</a:t>
            </a:r>
          </a:p>
        </p:txBody>
      </p:sp>
      <p:sp>
        <p:nvSpPr>
          <p:cNvPr id="10" name="6 Cerrar llave">
            <a:extLst>
              <a:ext uri="{FF2B5EF4-FFF2-40B4-BE49-F238E27FC236}">
                <a16:creationId xmlns:a16="http://schemas.microsoft.com/office/drawing/2014/main" xmlns="" id="{C5035C8F-E141-48D7-BAB9-FFAF969240D4}"/>
              </a:ext>
            </a:extLst>
          </p:cNvPr>
          <p:cNvSpPr/>
          <p:nvPr/>
        </p:nvSpPr>
        <p:spPr>
          <a:xfrm>
            <a:off x="4446563" y="2956879"/>
            <a:ext cx="457200" cy="175259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pic>
        <p:nvPicPr>
          <p:cNvPr id="11" name="Picture 4" descr="F:\BIF\ima bif\descarga.jpg">
            <a:extLst>
              <a:ext uri="{FF2B5EF4-FFF2-40B4-BE49-F238E27FC236}">
                <a16:creationId xmlns:a16="http://schemas.microsoft.com/office/drawing/2014/main" xmlns="" id="{7ABF0168-D57B-48C3-8C6E-A57B858DD4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4160" y="2827250"/>
            <a:ext cx="1252537" cy="1882228"/>
          </a:xfrm>
          <a:prstGeom prst="rect">
            <a:avLst/>
          </a:prstGeom>
          <a:noFill/>
          <a:extLst>
            <a:ext uri="{909E8E84-426E-40DD-AFC4-6F175D3DCCD1}">
              <a14:hiddenFill xmlns:a14="http://schemas.microsoft.com/office/drawing/2010/main">
                <a:solidFill>
                  <a:srgbClr val="FFFFFF"/>
                </a:solidFill>
              </a14:hiddenFill>
            </a:ext>
          </a:extLst>
        </p:spPr>
      </p:pic>
      <p:sp>
        <p:nvSpPr>
          <p:cNvPr id="12" name="7 Rectángulo">
            <a:extLst>
              <a:ext uri="{FF2B5EF4-FFF2-40B4-BE49-F238E27FC236}">
                <a16:creationId xmlns:a16="http://schemas.microsoft.com/office/drawing/2014/main" xmlns="" id="{B42149E0-80F1-434D-8214-28575F333E63}"/>
              </a:ext>
            </a:extLst>
          </p:cNvPr>
          <p:cNvSpPr/>
          <p:nvPr/>
        </p:nvSpPr>
        <p:spPr>
          <a:xfrm>
            <a:off x="4838806" y="2404755"/>
            <a:ext cx="1709737" cy="381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dirty="0"/>
              <a:t>TRABAJADORES</a:t>
            </a:r>
          </a:p>
        </p:txBody>
      </p:sp>
      <p:sp>
        <p:nvSpPr>
          <p:cNvPr id="13" name="10 Flecha derecha">
            <a:extLst>
              <a:ext uri="{FF2B5EF4-FFF2-40B4-BE49-F238E27FC236}">
                <a16:creationId xmlns:a16="http://schemas.microsoft.com/office/drawing/2014/main" xmlns="" id="{EDB26EC9-FF8C-4B4E-958C-A425E0EE9309}"/>
              </a:ext>
            </a:extLst>
          </p:cNvPr>
          <p:cNvSpPr/>
          <p:nvPr/>
        </p:nvSpPr>
        <p:spPr>
          <a:xfrm>
            <a:off x="6555533" y="3563532"/>
            <a:ext cx="381000" cy="305008"/>
          </a:xfrm>
          <a:prstGeom prst="righ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s-CO"/>
          </a:p>
        </p:txBody>
      </p:sp>
      <p:sp>
        <p:nvSpPr>
          <p:cNvPr id="14" name="11 Rectángulo">
            <a:extLst>
              <a:ext uri="{FF2B5EF4-FFF2-40B4-BE49-F238E27FC236}">
                <a16:creationId xmlns:a16="http://schemas.microsoft.com/office/drawing/2014/main" xmlns="" id="{462DA75B-093F-42ED-89C0-4C9036F0ACCB}"/>
              </a:ext>
            </a:extLst>
          </p:cNvPr>
          <p:cNvSpPr/>
          <p:nvPr/>
        </p:nvSpPr>
        <p:spPr>
          <a:xfrm>
            <a:off x="7360360" y="2667444"/>
            <a:ext cx="2590800" cy="51065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CO" dirty="0"/>
              <a:t>PREVENCION </a:t>
            </a:r>
          </a:p>
        </p:txBody>
      </p:sp>
      <p:sp>
        <p:nvSpPr>
          <p:cNvPr id="15" name="15 Rectángulo">
            <a:extLst>
              <a:ext uri="{FF2B5EF4-FFF2-40B4-BE49-F238E27FC236}">
                <a16:creationId xmlns:a16="http://schemas.microsoft.com/office/drawing/2014/main" xmlns="" id="{878A5AA8-2661-4F79-A9BA-4D95B32DD8AE}"/>
              </a:ext>
            </a:extLst>
          </p:cNvPr>
          <p:cNvSpPr/>
          <p:nvPr/>
        </p:nvSpPr>
        <p:spPr>
          <a:xfrm>
            <a:off x="7372870" y="3534175"/>
            <a:ext cx="2590800" cy="117530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CO" dirty="0"/>
              <a:t>ELIMINACION, MINIMIZACION Y/O  CONTROL DE RIESGOS LABORALES</a:t>
            </a:r>
          </a:p>
        </p:txBody>
      </p:sp>
      <p:sp>
        <p:nvSpPr>
          <p:cNvPr id="16" name="Rectángulo 15">
            <a:extLst>
              <a:ext uri="{FF2B5EF4-FFF2-40B4-BE49-F238E27FC236}">
                <a16:creationId xmlns:a16="http://schemas.microsoft.com/office/drawing/2014/main" xmlns="" id="{0BFE50F6-B5B3-4FBF-9F6A-79C00D432754}"/>
              </a:ext>
            </a:extLst>
          </p:cNvPr>
          <p:cNvSpPr/>
          <p:nvPr/>
        </p:nvSpPr>
        <p:spPr>
          <a:xfrm>
            <a:off x="838200" y="5381490"/>
            <a:ext cx="10515600" cy="646331"/>
          </a:xfrm>
          <a:prstGeom prst="rect">
            <a:avLst/>
          </a:prstGeom>
        </p:spPr>
        <p:txBody>
          <a:bodyPr wrap="square">
            <a:spAutoFit/>
          </a:bodyPr>
          <a:lstStyle/>
          <a:p>
            <a:pPr algn="just"/>
            <a:r>
              <a:rPr lang="es-ES" dirty="0"/>
              <a:t>Así como también proteger el medio ambiente y la propiedad, cuyos beneficios recaen directamente en los trabajadores y sus familias, en los empleadores y el propio estado</a:t>
            </a:r>
          </a:p>
        </p:txBody>
      </p:sp>
      <p:pic>
        <p:nvPicPr>
          <p:cNvPr id="17" name="Imagen 16">
            <a:extLst>
              <a:ext uri="{FF2B5EF4-FFF2-40B4-BE49-F238E27FC236}">
                <a16:creationId xmlns:a16="http://schemas.microsoft.com/office/drawing/2014/main" xmlns="" id="{40678A74-40B5-46FD-A1B1-0C378E9FF3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950661"/>
            <a:ext cx="2038662" cy="907339"/>
          </a:xfrm>
          <a:prstGeom prst="rect">
            <a:avLst/>
          </a:prstGeom>
        </p:spPr>
      </p:pic>
    </p:spTree>
    <p:extLst>
      <p:ext uri="{BB962C8B-B14F-4D97-AF65-F5344CB8AC3E}">
        <p14:creationId xmlns:p14="http://schemas.microsoft.com/office/powerpoint/2010/main" val="355642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C0B27210-D0CA-4654-B3E3-9ABB4F178E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ítulo 3">
            <a:extLst>
              <a:ext uri="{FF2B5EF4-FFF2-40B4-BE49-F238E27FC236}">
                <a16:creationId xmlns:a16="http://schemas.microsoft.com/office/drawing/2014/main" xmlns="" id="{F222875D-EDED-4ED2-9BF1-4578726596BF}"/>
              </a:ext>
            </a:extLst>
          </p:cNvPr>
          <p:cNvSpPr>
            <a:spLocks noGrp="1"/>
          </p:cNvSpPr>
          <p:nvPr>
            <p:ph type="title"/>
          </p:nvPr>
        </p:nvSpPr>
        <p:spPr>
          <a:xfrm>
            <a:off x="6746628" y="1783959"/>
            <a:ext cx="4645250" cy="2889114"/>
          </a:xfrm>
        </p:spPr>
        <p:txBody>
          <a:bodyPr vert="horz" lIns="91440" tIns="45720" rIns="91440" bIns="45720" rtlCol="0" anchor="b">
            <a:normAutofit/>
          </a:bodyPr>
          <a:lstStyle/>
          <a:p>
            <a:r>
              <a:rPr lang="en-US" sz="5100" kern="1200">
                <a:solidFill>
                  <a:schemeClr val="bg1"/>
                </a:solidFill>
                <a:latin typeface="+mj-lt"/>
                <a:ea typeface="+mj-ea"/>
                <a:cs typeface="+mj-cs"/>
              </a:rPr>
              <a:t>CONOCIMIENTO INSTITUCIONAL</a:t>
            </a:r>
            <a:br>
              <a:rPr lang="en-US" sz="5100" kern="1200">
                <a:solidFill>
                  <a:schemeClr val="bg1"/>
                </a:solidFill>
                <a:latin typeface="+mj-lt"/>
                <a:ea typeface="+mj-ea"/>
                <a:cs typeface="+mj-cs"/>
              </a:rPr>
            </a:br>
            <a:endParaRPr lang="en-US" sz="5100" kern="1200">
              <a:solidFill>
                <a:schemeClr val="bg1"/>
              </a:solidFill>
              <a:latin typeface="+mj-lt"/>
              <a:ea typeface="+mj-ea"/>
              <a:cs typeface="+mj-cs"/>
            </a:endParaRPr>
          </a:p>
        </p:txBody>
      </p:sp>
      <p:sp>
        <p:nvSpPr>
          <p:cNvPr id="13" name="Freeform: Shape 12">
            <a:extLst>
              <a:ext uri="{FF2B5EF4-FFF2-40B4-BE49-F238E27FC236}">
                <a16:creationId xmlns:a16="http://schemas.microsoft.com/office/drawing/2014/main" xmlns="" id="{1DB7C82F-AB7E-4F0C-B829-FA1B9C4151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xmlns="" id="{70B66945-4967-4040-926D-DCA44313CD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Imagen 5">
            <a:extLst>
              <a:ext uri="{FF2B5EF4-FFF2-40B4-BE49-F238E27FC236}">
                <a16:creationId xmlns:a16="http://schemas.microsoft.com/office/drawing/2014/main" xmlns="" id="{05414143-113D-40E0-BB54-2C8B5127B2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382" y="874811"/>
            <a:ext cx="4047843" cy="3740206"/>
          </a:xfrm>
          <a:prstGeom prst="rect">
            <a:avLst/>
          </a:prstGeom>
        </p:spPr>
      </p:pic>
    </p:spTree>
    <p:extLst>
      <p:ext uri="{BB962C8B-B14F-4D97-AF65-F5344CB8AC3E}">
        <p14:creationId xmlns:p14="http://schemas.microsoft.com/office/powerpoint/2010/main" val="5207906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A188957-074F-4FEE-A1E1-85FDBAB1D86E}"/>
              </a:ext>
            </a:extLst>
          </p:cNvPr>
          <p:cNvSpPr>
            <a:spLocks noGrp="1"/>
          </p:cNvSpPr>
          <p:nvPr>
            <p:ph type="title"/>
          </p:nvPr>
        </p:nvSpPr>
        <p:spPr>
          <a:xfrm>
            <a:off x="6109498" y="908344"/>
            <a:ext cx="5244301" cy="1538130"/>
          </a:xfrm>
        </p:spPr>
        <p:txBody>
          <a:bodyPr>
            <a:normAutofit/>
          </a:bodyPr>
          <a:lstStyle/>
          <a:p>
            <a:pPr algn="ctr"/>
            <a:r>
              <a:rPr lang="es-CO" sz="3400" b="1" dirty="0"/>
              <a:t>FUNCIONES DEL SISTEMA DE GESTION DE SEGURIDAD Y SALUD EN EL TRABAJO</a:t>
            </a:r>
            <a:endParaRPr lang="es-CO" sz="3400" dirty="0"/>
          </a:p>
        </p:txBody>
      </p:sp>
      <p:sp>
        <p:nvSpPr>
          <p:cNvPr id="22" name="Freeform 6">
            <a:extLst>
              <a:ext uri="{FF2B5EF4-FFF2-40B4-BE49-F238E27FC236}">
                <a16:creationId xmlns:a16="http://schemas.microsoft.com/office/drawing/2014/main" xmlns="" id="{B6C29DB0-17E9-42FF-986E-0B7F493F4D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2199584"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6">
            <a:extLst>
              <a:ext uri="{FF2B5EF4-FFF2-40B4-BE49-F238E27FC236}">
                <a16:creationId xmlns:a16="http://schemas.microsoft.com/office/drawing/2014/main" xmlns="" id="{115AD956-A5B6-4760-B8B2-11E2DF6B02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pic>
        <p:nvPicPr>
          <p:cNvPr id="4" name="Picture 2">
            <a:extLst>
              <a:ext uri="{FF2B5EF4-FFF2-40B4-BE49-F238E27FC236}">
                <a16:creationId xmlns:a16="http://schemas.microsoft.com/office/drawing/2014/main" xmlns="" id="{87D6DA47-A3E9-4A99-AC89-84638569E4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1" t="39393" r="82371" b="12425"/>
          <a:stretch/>
        </p:blipFill>
        <p:spPr bwMode="auto">
          <a:xfrm>
            <a:off x="2117051" y="1450448"/>
            <a:ext cx="1994186" cy="394851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arcador de contenido 2">
            <a:extLst>
              <a:ext uri="{FF2B5EF4-FFF2-40B4-BE49-F238E27FC236}">
                <a16:creationId xmlns:a16="http://schemas.microsoft.com/office/drawing/2014/main" xmlns="" id="{9121AE94-A452-4BD7-A6D1-F61152B0C756}"/>
              </a:ext>
            </a:extLst>
          </p:cNvPr>
          <p:cNvSpPr>
            <a:spLocks noGrp="1"/>
          </p:cNvSpPr>
          <p:nvPr>
            <p:ph idx="1"/>
          </p:nvPr>
        </p:nvSpPr>
        <p:spPr>
          <a:xfrm>
            <a:off x="5911157" y="2338467"/>
            <a:ext cx="5856121" cy="3838496"/>
          </a:xfrm>
        </p:spPr>
        <p:txBody>
          <a:bodyPr>
            <a:noAutofit/>
          </a:bodyPr>
          <a:lstStyle/>
          <a:p>
            <a:pPr algn="just"/>
            <a:endParaRPr lang="es-CO" sz="1800" dirty="0"/>
          </a:p>
          <a:p>
            <a:pPr marL="285750" indent="-285750" algn="just">
              <a:buFont typeface="Wingdings" pitchFamily="2" charset="2"/>
              <a:buChar char="ü"/>
            </a:pPr>
            <a:r>
              <a:rPr lang="es-CO" sz="1800" dirty="0"/>
              <a:t>Establecer normas adecuadas de Seguridad y Salud acordes con las disposiciones legales.</a:t>
            </a:r>
          </a:p>
          <a:p>
            <a:pPr marL="285750" indent="-285750" algn="just">
              <a:buFont typeface="Wingdings" pitchFamily="2" charset="2"/>
              <a:buChar char="ü"/>
            </a:pPr>
            <a:r>
              <a:rPr lang="es-CO" sz="1800" dirty="0"/>
              <a:t>Controla y previene las enfermedades ocupacionales.</a:t>
            </a:r>
          </a:p>
          <a:p>
            <a:pPr marL="285750" indent="-285750" algn="just">
              <a:buFont typeface="Wingdings" pitchFamily="2" charset="2"/>
              <a:buChar char="ü"/>
            </a:pPr>
            <a:r>
              <a:rPr lang="es-CO" sz="1800" dirty="0"/>
              <a:t>Identifica los riesgos a la seguridad y salud que pueden presentarse.</a:t>
            </a:r>
          </a:p>
          <a:p>
            <a:pPr marL="285750" indent="-285750" algn="just">
              <a:buFont typeface="Wingdings" pitchFamily="2" charset="2"/>
              <a:buChar char="ü"/>
            </a:pPr>
            <a:r>
              <a:rPr lang="es-CO" sz="1800" dirty="0"/>
              <a:t>Asesoría en la elaboración de normas y procedimientos de trabajo, a fin de garantizar actividades saludables.</a:t>
            </a:r>
          </a:p>
          <a:p>
            <a:pPr marL="285750" indent="-285750" algn="just">
              <a:buFont typeface="Wingdings" pitchFamily="2" charset="2"/>
              <a:buChar char="ü"/>
            </a:pPr>
            <a:r>
              <a:rPr lang="es-CO" sz="1800" dirty="0"/>
              <a:t>Elabora, implementa y ejecuta el Plan Anual de Seguridad y Salud en el Trabajo, con la participación </a:t>
            </a:r>
            <a:r>
              <a:rPr lang="es-CO" sz="1800" dirty="0" err="1"/>
              <a:t>pro-activa</a:t>
            </a:r>
            <a:r>
              <a:rPr lang="es-CO" sz="1800" dirty="0"/>
              <a:t> de todos los funcionarios y la consideración del Comité de Seguridad y Salud en el Trabajo.</a:t>
            </a:r>
          </a:p>
          <a:p>
            <a:pPr marL="0" indent="0" algn="just">
              <a:buNone/>
            </a:pPr>
            <a:endParaRPr lang="es-CO" sz="1800" dirty="0"/>
          </a:p>
        </p:txBody>
      </p:sp>
      <p:pic>
        <p:nvPicPr>
          <p:cNvPr id="12" name="Imagen 11">
            <a:extLst>
              <a:ext uri="{FF2B5EF4-FFF2-40B4-BE49-F238E27FC236}">
                <a16:creationId xmlns:a16="http://schemas.microsoft.com/office/drawing/2014/main" xmlns="" id="{8203CE5D-D296-4F3C-BAD6-D63FB88CC8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950661"/>
            <a:ext cx="2038662" cy="907339"/>
          </a:xfrm>
          <a:prstGeom prst="rect">
            <a:avLst/>
          </a:prstGeom>
        </p:spPr>
      </p:pic>
    </p:spTree>
    <p:extLst>
      <p:ext uri="{BB962C8B-B14F-4D97-AF65-F5344CB8AC3E}">
        <p14:creationId xmlns:p14="http://schemas.microsoft.com/office/powerpoint/2010/main" val="30520455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2">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ítulo 3">
            <a:extLst>
              <a:ext uri="{FF2B5EF4-FFF2-40B4-BE49-F238E27FC236}">
                <a16:creationId xmlns:a16="http://schemas.microsoft.com/office/drawing/2014/main" xmlns="" id="{59CCA98E-3A48-4C34-A9E6-3EF63B491D55}"/>
              </a:ext>
            </a:extLst>
          </p:cNvPr>
          <p:cNvSpPr>
            <a:spLocks noGrp="1"/>
          </p:cNvSpPr>
          <p:nvPr>
            <p:ph type="title"/>
          </p:nvPr>
        </p:nvSpPr>
        <p:spPr>
          <a:xfrm>
            <a:off x="838200" y="963877"/>
            <a:ext cx="3494362" cy="4930246"/>
          </a:xfrm>
        </p:spPr>
        <p:txBody>
          <a:bodyPr>
            <a:normAutofit/>
          </a:bodyPr>
          <a:lstStyle/>
          <a:p>
            <a:pPr algn="ctr"/>
            <a:r>
              <a:rPr lang="es-CO" b="1" dirty="0">
                <a:solidFill>
                  <a:schemeClr val="accent1"/>
                </a:solidFill>
              </a:rPr>
              <a:t>POLÍTICA DE SEGURIDAD Y SALUD EN EL TRABAJO</a:t>
            </a:r>
            <a:endParaRPr lang="es-CO" dirty="0">
              <a:solidFill>
                <a:schemeClr val="accent1"/>
              </a:solidFill>
            </a:endParaRPr>
          </a:p>
        </p:txBody>
      </p:sp>
      <p:cxnSp>
        <p:nvCxnSpPr>
          <p:cNvPr id="30" name="Straight Connector 24">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1" name="2 Marcador de contenido">
            <a:extLst>
              <a:ext uri="{FF2B5EF4-FFF2-40B4-BE49-F238E27FC236}">
                <a16:creationId xmlns:a16="http://schemas.microsoft.com/office/drawing/2014/main" xmlns="" id="{B72F4757-B61B-41CB-8219-CD83BB0DC7F5}"/>
              </a:ext>
            </a:extLst>
          </p:cNvPr>
          <p:cNvSpPr>
            <a:spLocks noGrp="1"/>
          </p:cNvSpPr>
          <p:nvPr>
            <p:ph idx="1"/>
          </p:nvPr>
        </p:nvSpPr>
        <p:spPr>
          <a:xfrm>
            <a:off x="4976031" y="963877"/>
            <a:ext cx="6377769" cy="4930246"/>
          </a:xfrm>
        </p:spPr>
        <p:txBody>
          <a:bodyPr anchor="ctr">
            <a:normAutofit/>
          </a:bodyPr>
          <a:lstStyle/>
          <a:p>
            <a:pPr marL="0" indent="0">
              <a:buNone/>
            </a:pPr>
            <a:r>
              <a:rPr lang="es-CO" sz="1700"/>
              <a:t>El BANCO INMOBILIARIO DE FLORIDABLANCA, desarrolla actividades auxiliares de servicios para la administración pública en general, declara su decisión prioritaria de mantener y promover la seguridad y la salud de sus empleados, contratistas y subcontratistas, que por la naturaleza de sus labores, se vean expuestos a los diferentes peligros identificados en el proceso productivo de la empresa. </a:t>
            </a:r>
          </a:p>
          <a:p>
            <a:pPr marL="0" indent="0">
              <a:buNone/>
            </a:pPr>
            <a:r>
              <a:rPr lang="es-CO" sz="1700"/>
              <a:t>Es prioridad para el BANCO INMOBILIARIO DE FLORIDABLANCA, la prevención de los accidentes de trabajo y las enfermedades laborales, así como la prevención, preparación y respuesta ante emergencias. </a:t>
            </a:r>
          </a:p>
          <a:p>
            <a:pPr marL="0" indent="0">
              <a:buNone/>
            </a:pPr>
            <a:r>
              <a:rPr lang="es-CO" sz="1700"/>
              <a:t>En este orden de ideas el área de Talento Humano será la responsable del Sistema de Gestión de Seguridad y Salud en el trabajo SG-SST, liderando  la identificación de los peligros, evaluación y valoración de los riesgos., así como la implementación de los controles necesarios para promover el bienestar de los trabajadores, contratistas y subcontratistas. </a:t>
            </a:r>
          </a:p>
          <a:p>
            <a:pPr marL="0" indent="0">
              <a:buNone/>
            </a:pPr>
            <a:r>
              <a:rPr lang="es-CO" sz="1700"/>
              <a:t>La Dirección  General velará por la implementación del SG-SST y su mejoramiento continuo, y por el cumplimiento de los requisitos legales aplicables, para lo cual se destinarán los recursos humanos, técnicos y financieros necesarios.</a:t>
            </a:r>
          </a:p>
        </p:txBody>
      </p:sp>
      <p:pic>
        <p:nvPicPr>
          <p:cNvPr id="55" name="Imagen 54">
            <a:extLst>
              <a:ext uri="{FF2B5EF4-FFF2-40B4-BE49-F238E27FC236}">
                <a16:creationId xmlns:a16="http://schemas.microsoft.com/office/drawing/2014/main" xmlns="" id="{F7546918-9A04-460B-8C88-00AF44334B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564" y="5630621"/>
            <a:ext cx="2038662" cy="907339"/>
          </a:xfrm>
          <a:prstGeom prst="rect">
            <a:avLst/>
          </a:prstGeom>
        </p:spPr>
      </p:pic>
    </p:spTree>
    <p:extLst>
      <p:ext uri="{BB962C8B-B14F-4D97-AF65-F5344CB8AC3E}">
        <p14:creationId xmlns:p14="http://schemas.microsoft.com/office/powerpoint/2010/main" val="107906852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xmlns=""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xmlns="" id="{D4B0D1BE-5F14-4586-AFE1-17E9F47E4147}"/>
              </a:ext>
            </a:extLst>
          </p:cNvPr>
          <p:cNvSpPr>
            <a:spLocks noGrp="1"/>
          </p:cNvSpPr>
          <p:nvPr>
            <p:ph type="title"/>
          </p:nvPr>
        </p:nvSpPr>
        <p:spPr>
          <a:xfrm>
            <a:off x="863029" y="1012004"/>
            <a:ext cx="3416158" cy="4795408"/>
          </a:xfrm>
        </p:spPr>
        <p:txBody>
          <a:bodyPr>
            <a:normAutofit/>
          </a:bodyPr>
          <a:lstStyle/>
          <a:p>
            <a:r>
              <a:rPr lang="es-CO" sz="2400" b="1">
                <a:solidFill>
                  <a:srgbClr val="FFFFFF"/>
                </a:solidFill>
              </a:rPr>
              <a:t>POLÍTICA DE FARMACODEPENDENCIA </a:t>
            </a:r>
            <a:endParaRPr lang="es-CO" sz="2400">
              <a:solidFill>
                <a:srgbClr val="FFFFFF"/>
              </a:solidFill>
            </a:endParaRPr>
          </a:p>
        </p:txBody>
      </p:sp>
      <p:graphicFrame>
        <p:nvGraphicFramePr>
          <p:cNvPr id="5" name="Marcador de contenido 2">
            <a:extLst>
              <a:ext uri="{FF2B5EF4-FFF2-40B4-BE49-F238E27FC236}">
                <a16:creationId xmlns:a16="http://schemas.microsoft.com/office/drawing/2014/main" xmlns="" id="{C3985121-11D6-480F-AED7-0A40708266CD}"/>
              </a:ext>
            </a:extLst>
          </p:cNvPr>
          <p:cNvGraphicFramePr>
            <a:graphicFrameLocks noGrp="1"/>
          </p:cNvGraphicFramePr>
          <p:nvPr>
            <p:ph idx="1"/>
            <p:extLst>
              <p:ext uri="{D42A27DB-BD31-4B8C-83A1-F6EECF244321}">
                <p14:modId xmlns:p14="http://schemas.microsoft.com/office/powerpoint/2010/main" val="2158637758"/>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a:extLst>
              <a:ext uri="{FF2B5EF4-FFF2-40B4-BE49-F238E27FC236}">
                <a16:creationId xmlns:a16="http://schemas.microsoft.com/office/drawing/2014/main" xmlns="" id="{5C64C9A4-FAD5-4C4A-9A94-D2068C592ABA}"/>
              </a:ext>
            </a:extLst>
          </p:cNvPr>
          <p:cNvPicPr>
            <a:picLocks noChangeAspect="1"/>
          </p:cNvPicPr>
          <p:nvPr/>
        </p:nvPicPr>
        <p:blipFill>
          <a:blip r:embed="rId7"/>
          <a:stretch>
            <a:fillRect/>
          </a:stretch>
        </p:blipFill>
        <p:spPr>
          <a:xfrm>
            <a:off x="154901" y="4854554"/>
            <a:ext cx="2926334" cy="1786283"/>
          </a:xfrm>
          <a:prstGeom prst="rect">
            <a:avLst/>
          </a:prstGeom>
        </p:spPr>
      </p:pic>
    </p:spTree>
    <p:extLst>
      <p:ext uri="{BB962C8B-B14F-4D97-AF65-F5344CB8AC3E}">
        <p14:creationId xmlns:p14="http://schemas.microsoft.com/office/powerpoint/2010/main" val="317671702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6" name="Rectangle 70">
            <a:extLst>
              <a:ext uri="{FF2B5EF4-FFF2-40B4-BE49-F238E27FC236}">
                <a16:creationId xmlns:a16="http://schemas.microsoft.com/office/drawing/2014/main" xmlns="" id="{C5E6CFF1-2F42-4E10-9A97-F116F46F53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Resultado de imagen para ambiental">
            <a:extLst>
              <a:ext uri="{FF2B5EF4-FFF2-40B4-BE49-F238E27FC236}">
                <a16:creationId xmlns:a16="http://schemas.microsoft.com/office/drawing/2014/main" xmlns="" id="{4DC37B65-4E05-4FB0-A277-7171A8AD7FFB}"/>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t="14851" b="10149"/>
          <a:stretch/>
        </p:blipFill>
        <p:spPr bwMode="auto">
          <a:xfrm>
            <a:off x="20" y="1499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xmlns="" id="{5AC78434-FC7D-4CA1-96BD-0BA2E406D357}"/>
              </a:ext>
            </a:extLst>
          </p:cNvPr>
          <p:cNvSpPr>
            <a:spLocks noGrp="1"/>
          </p:cNvSpPr>
          <p:nvPr>
            <p:ph type="title"/>
          </p:nvPr>
        </p:nvSpPr>
        <p:spPr>
          <a:xfrm>
            <a:off x="838201" y="1065862"/>
            <a:ext cx="3313164" cy="4726276"/>
          </a:xfrm>
        </p:spPr>
        <p:txBody>
          <a:bodyPr>
            <a:normAutofit/>
          </a:bodyPr>
          <a:lstStyle/>
          <a:p>
            <a:pPr algn="r"/>
            <a:r>
              <a:rPr lang="es-CO" sz="4800" b="1" dirty="0">
                <a:solidFill>
                  <a:srgbClr val="FFFFFF"/>
                </a:solidFill>
              </a:rPr>
              <a:t>POLÍTICA AMBIENTAL</a:t>
            </a:r>
            <a:endParaRPr lang="es-CO" sz="4800" dirty="0">
              <a:solidFill>
                <a:srgbClr val="FFFFFF"/>
              </a:solidFill>
            </a:endParaRPr>
          </a:p>
        </p:txBody>
      </p:sp>
      <p:cxnSp>
        <p:nvCxnSpPr>
          <p:cNvPr id="73" name="Straight Connector 72">
            <a:extLst>
              <a:ext uri="{FF2B5EF4-FFF2-40B4-BE49-F238E27FC236}">
                <a16:creationId xmlns:a16="http://schemas.microsoft.com/office/drawing/2014/main" xmlns="" id="{67182200-4859-4C8D-BCBB-55B245C28B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xmlns="" id="{6A9DD649-AB1A-4ECA-B02F-098878E5F837}"/>
              </a:ext>
            </a:extLst>
          </p:cNvPr>
          <p:cNvSpPr>
            <a:spLocks noGrp="1"/>
          </p:cNvSpPr>
          <p:nvPr>
            <p:ph idx="1"/>
          </p:nvPr>
        </p:nvSpPr>
        <p:spPr>
          <a:xfrm>
            <a:off x="4989546" y="464695"/>
            <a:ext cx="6657809" cy="6130977"/>
          </a:xfrm>
        </p:spPr>
        <p:txBody>
          <a:bodyPr anchor="ctr">
            <a:normAutofit/>
          </a:bodyPr>
          <a:lstStyle/>
          <a:p>
            <a:pPr marL="0" indent="0">
              <a:buNone/>
            </a:pPr>
            <a:r>
              <a:rPr lang="es-CO" sz="1800" dirty="0">
                <a:solidFill>
                  <a:srgbClr val="FFFFFF"/>
                </a:solidFill>
              </a:rPr>
              <a:t>EL BANCO INMOBILIARIO DE FLORIDABLANCA confiere hacia el medio ambiente, parte de la premisa de absoluto RESPETO AL MEDIO AMBIENTE en el desarrollo de todas sus actividades.</a:t>
            </a:r>
          </a:p>
          <a:p>
            <a:pPr marL="0" indent="0">
              <a:buNone/>
            </a:pPr>
            <a:r>
              <a:rPr lang="es-CO" sz="1800" dirty="0">
                <a:solidFill>
                  <a:srgbClr val="FFFFFF"/>
                </a:solidFill>
              </a:rPr>
              <a:t>Los principios básicos que rigen dicha política medioambiental son las siguientes:</a:t>
            </a:r>
          </a:p>
          <a:p>
            <a:pPr>
              <a:buFont typeface="Wingdings" pitchFamily="2" charset="2"/>
              <a:buChar char="ü"/>
            </a:pPr>
            <a:r>
              <a:rPr lang="es-CO" sz="1800" dirty="0">
                <a:solidFill>
                  <a:srgbClr val="FFFFFF"/>
                </a:solidFill>
              </a:rPr>
              <a:t>Aplicar la política del cero papel adoptada por EL BANCO INMOBILIARIO DE FLORIDABLANCA cuyo principio consiste en la reducción sistemática del uso del papel mediante la sustitución de los flujos documentales en papel por soportes y medios electrónicos.</a:t>
            </a:r>
          </a:p>
          <a:p>
            <a:pPr lvl="0">
              <a:buFont typeface="Wingdings" pitchFamily="2" charset="2"/>
              <a:buChar char="ü"/>
            </a:pPr>
            <a:r>
              <a:rPr lang="es-CO" sz="1800" dirty="0">
                <a:solidFill>
                  <a:srgbClr val="FFFFFF"/>
                </a:solidFill>
              </a:rPr>
              <a:t>Reducir las exigencias energéticas, de materias primas y recursos hídricos al interior del Banco Inmobiliario de Floridablanca, optimizando su consumo y creando conciencia en su buen uso por parte de todos los funcionarios.</a:t>
            </a:r>
          </a:p>
          <a:p>
            <a:pPr lvl="0">
              <a:buFont typeface="Wingdings" pitchFamily="2" charset="2"/>
              <a:buChar char="ü"/>
            </a:pPr>
            <a:r>
              <a:rPr lang="es-CO" sz="1800" dirty="0">
                <a:solidFill>
                  <a:srgbClr val="FFFFFF"/>
                </a:solidFill>
              </a:rPr>
              <a:t>Desechar de manera segura e idónea los desechos orgánicos e inorgánicos, teniendo en cuenta que de esta manera se disminuye el impacto de contaminación al medio ambiente, reduce los costos de producción al permitir reciclar y evita la proliferación de plagas al interior de las áreas de trabajo.</a:t>
            </a:r>
          </a:p>
          <a:p>
            <a:pPr lvl="0">
              <a:buFont typeface="Wingdings" pitchFamily="2" charset="2"/>
              <a:buChar char="ü"/>
            </a:pPr>
            <a:r>
              <a:rPr lang="es-CO" sz="1800" dirty="0">
                <a:solidFill>
                  <a:srgbClr val="FFFFFF"/>
                </a:solidFill>
              </a:rPr>
              <a:t>Proporcionar un lugar de trabajo seguro y saludable para el desarrollo de las labores por parte de todos sus funcionarios.</a:t>
            </a:r>
          </a:p>
        </p:txBody>
      </p:sp>
      <p:pic>
        <p:nvPicPr>
          <p:cNvPr id="8" name="Imagen 7">
            <a:extLst>
              <a:ext uri="{FF2B5EF4-FFF2-40B4-BE49-F238E27FC236}">
                <a16:creationId xmlns:a16="http://schemas.microsoft.com/office/drawing/2014/main" xmlns="" id="{6AAC87E9-31DC-4F3E-A5E4-B772A0566505}"/>
              </a:ext>
            </a:extLst>
          </p:cNvPr>
          <p:cNvPicPr>
            <a:picLocks noChangeAspect="1"/>
          </p:cNvPicPr>
          <p:nvPr/>
        </p:nvPicPr>
        <p:blipFill>
          <a:blip r:embed="rId3"/>
          <a:stretch>
            <a:fillRect/>
          </a:stretch>
        </p:blipFill>
        <p:spPr>
          <a:xfrm>
            <a:off x="-185377" y="5450876"/>
            <a:ext cx="2926334" cy="1786283"/>
          </a:xfrm>
          <a:prstGeom prst="rect">
            <a:avLst/>
          </a:prstGeom>
        </p:spPr>
      </p:pic>
    </p:spTree>
    <p:extLst>
      <p:ext uri="{BB962C8B-B14F-4D97-AF65-F5344CB8AC3E}">
        <p14:creationId xmlns:p14="http://schemas.microsoft.com/office/powerpoint/2010/main" val="163697886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9E87E50-E7E1-4C63-B08A-82FFEBA68CA5}"/>
              </a:ext>
            </a:extLst>
          </p:cNvPr>
          <p:cNvSpPr>
            <a:spLocks noGrp="1"/>
          </p:cNvSpPr>
          <p:nvPr>
            <p:ph type="title"/>
          </p:nvPr>
        </p:nvSpPr>
        <p:spPr>
          <a:xfrm>
            <a:off x="4965430" y="629268"/>
            <a:ext cx="6586491" cy="1286160"/>
          </a:xfrm>
        </p:spPr>
        <p:txBody>
          <a:bodyPr anchor="b">
            <a:normAutofit/>
          </a:bodyPr>
          <a:lstStyle/>
          <a:p>
            <a:r>
              <a:rPr lang="es-CO" sz="4100" b="1"/>
              <a:t>POLÍTICA DE PREVENCIÓN DEL ACOSO LABORAL</a:t>
            </a:r>
            <a:endParaRPr lang="es-CO" sz="4100"/>
          </a:p>
        </p:txBody>
      </p:sp>
      <p:pic>
        <p:nvPicPr>
          <p:cNvPr id="4098" name="Picture 2" descr="Resultado de imagen para ACOSO LABORAL">
            <a:extLst>
              <a:ext uri="{FF2B5EF4-FFF2-40B4-BE49-F238E27FC236}">
                <a16:creationId xmlns:a16="http://schemas.microsoft.com/office/drawing/2014/main" xmlns="" id="{689CBD1E-C55F-4A0C-9A11-F97CF770FA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61" r="46242"/>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xmlns=""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080934" y="2115117"/>
            <a:ext cx="6309360" cy="0"/>
          </a:xfrm>
          <a:prstGeom prst="line">
            <a:avLst/>
          </a:prstGeom>
          <a:ln w="19050">
            <a:solidFill>
              <a:srgbClr val="72B4FF"/>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xmlns="" id="{FF898219-D30C-45BA-AF26-BA92E47575EA}"/>
              </a:ext>
            </a:extLst>
          </p:cNvPr>
          <p:cNvSpPr>
            <a:spLocks noGrp="1"/>
          </p:cNvSpPr>
          <p:nvPr>
            <p:ph idx="1"/>
          </p:nvPr>
        </p:nvSpPr>
        <p:spPr>
          <a:xfrm>
            <a:off x="4965431" y="2115117"/>
            <a:ext cx="6996720" cy="4524833"/>
          </a:xfrm>
        </p:spPr>
        <p:txBody>
          <a:bodyPr>
            <a:noAutofit/>
          </a:bodyPr>
          <a:lstStyle/>
          <a:p>
            <a:pPr marL="0" indent="0" algn="just">
              <a:buNone/>
            </a:pPr>
            <a:r>
              <a:rPr lang="es-CO" sz="1300"/>
              <a:t>EL BANCO INMOBILIARIO DE FLORIDABLANCA en cabeza de la dirección general y equipo directivo, está comprometido a promover acciones oportunas y adecuadas tendientes a generar una conciencia colectiva de sana convivencia, que promueva el trabajo en condiciones dignas y justas; la armonía entre quienes comparten la vida laboral; encaminadas a la protección a la intimidad, la honra, la salud mental y la libertad de las personas en el trabajo, que generen un clima laboral favorable para el desarrollo individual y profesional de todo el personal de planta, contratistas y practicantes que se vinculen a la Entidad a través de los siguientes mecanismos:</a:t>
            </a:r>
          </a:p>
          <a:p>
            <a:pPr lvl="0" algn="just">
              <a:buFont typeface="Wingdings" pitchFamily="2" charset="2"/>
              <a:buChar char="ü"/>
            </a:pPr>
            <a:r>
              <a:rPr lang="es-CO" sz="1300"/>
              <a:t>Dar trámite oportuno a las quejas que puedan aparecer en torno al acoso laboral a través de los Comités de Convivencia Laboral conformados para representantes y administrativos del Banco Inmobiliario de Floridablanca, en concordancia con la resolución No. 652 y 1356 de 2012.</a:t>
            </a:r>
          </a:p>
          <a:p>
            <a:pPr lvl="0" algn="just">
              <a:buFont typeface="Wingdings" pitchFamily="2" charset="2"/>
              <a:buChar char="ü"/>
            </a:pPr>
            <a:r>
              <a:rPr lang="es-CO" sz="1300"/>
              <a:t>Sensibilización y capacitación sobre acoso laboral en el programa de inducción y   re inducción a todo el personal que se vincule con el Banco Inmobiliario de Floridablanca.</a:t>
            </a:r>
          </a:p>
          <a:p>
            <a:pPr lvl="0" algn="just">
              <a:buFont typeface="Wingdings" pitchFamily="2" charset="2"/>
              <a:buChar char="ü"/>
            </a:pPr>
            <a:r>
              <a:rPr lang="es-CO" sz="1300"/>
              <a:t>Inclusión dentro del Plan Anual de Capacitación, temas que fortalezcan el relacionamiento tales como mecanismos alternativos para solución de conflictos, comunicación asertiva y relaciones interpersonales.</a:t>
            </a:r>
          </a:p>
          <a:p>
            <a:pPr lvl="0" algn="just">
              <a:buFont typeface="Wingdings" pitchFamily="2" charset="2"/>
              <a:buChar char="ü"/>
            </a:pPr>
            <a:r>
              <a:rPr lang="es-CO" sz="1300"/>
              <a:t>Incluir dentro de las actividades de Seguridad y Salud en el Trabajo la identificación, evaluación, prevención, intervención y monitoreo permanente de la exposición a factores de riesgo psicosocial en el trabajo mediante un programa de vigilancia epidemiológica para el control del riesgo psicosocial con el apoyo de la ARL.</a:t>
            </a:r>
          </a:p>
          <a:p>
            <a:pPr lvl="0" algn="just">
              <a:buFont typeface="Wingdings" pitchFamily="2" charset="2"/>
              <a:buChar char="ü"/>
            </a:pPr>
            <a:r>
              <a:rPr lang="es-CO" sz="1300"/>
              <a:t>Incluir dentro de las actividades de bienestar social e incentivos, actividades de estímulos, con el propósito de elevar los niveles de eficiencia, satisfacción, desarrollo y bienestar del personal de planta al servicio del Banco Inmobiliario de Floridablanca.</a:t>
            </a:r>
          </a:p>
          <a:p>
            <a:pPr algn="just"/>
            <a:endParaRPr lang="es-CO" sz="1300"/>
          </a:p>
        </p:txBody>
      </p:sp>
    </p:spTree>
    <p:extLst>
      <p:ext uri="{BB962C8B-B14F-4D97-AF65-F5344CB8AC3E}">
        <p14:creationId xmlns:p14="http://schemas.microsoft.com/office/powerpoint/2010/main" val="20189278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7A766F3-D536-4A84-8D9A-433BAB7D1B98}"/>
              </a:ext>
            </a:extLst>
          </p:cNvPr>
          <p:cNvSpPr>
            <a:spLocks noGrp="1"/>
          </p:cNvSpPr>
          <p:nvPr>
            <p:ph type="title"/>
          </p:nvPr>
        </p:nvSpPr>
        <p:spPr>
          <a:xfrm>
            <a:off x="801099" y="1396289"/>
            <a:ext cx="5006336" cy="1325563"/>
          </a:xfrm>
        </p:spPr>
        <p:txBody>
          <a:bodyPr>
            <a:normAutofit/>
          </a:bodyPr>
          <a:lstStyle/>
          <a:p>
            <a:r>
              <a:rPr lang="es-CO" b="1"/>
              <a:t>RESPONSABILIDADES DEL EMPLEADOR</a:t>
            </a:r>
            <a:endParaRPr lang="es-CO" dirty="0"/>
          </a:p>
        </p:txBody>
      </p:sp>
      <p:sp>
        <p:nvSpPr>
          <p:cNvPr id="3" name="Marcador de contenido 2">
            <a:extLst>
              <a:ext uri="{FF2B5EF4-FFF2-40B4-BE49-F238E27FC236}">
                <a16:creationId xmlns:a16="http://schemas.microsoft.com/office/drawing/2014/main" xmlns="" id="{8AB0FA1D-B752-443F-AB1B-2DFCA95F2FB3}"/>
              </a:ext>
            </a:extLst>
          </p:cNvPr>
          <p:cNvSpPr>
            <a:spLocks noGrp="1"/>
          </p:cNvSpPr>
          <p:nvPr>
            <p:ph idx="1"/>
          </p:nvPr>
        </p:nvSpPr>
        <p:spPr>
          <a:xfrm>
            <a:off x="805543" y="2871982"/>
            <a:ext cx="5006336" cy="3181684"/>
          </a:xfrm>
        </p:spPr>
        <p:txBody>
          <a:bodyPr anchor="t">
            <a:normAutofit/>
          </a:bodyPr>
          <a:lstStyle/>
          <a:p>
            <a:r>
              <a:rPr lang="es-ES" sz="1800"/>
              <a:t>Procurar el cuidado integral de la salud de los trabajadores y de los ambientes de trabajo.</a:t>
            </a:r>
          </a:p>
          <a:p>
            <a:r>
              <a:rPr lang="es-ES" sz="1800"/>
              <a:t>Programar, ejecutar y controlar el cumplimiento y financiar el SG-SST.</a:t>
            </a:r>
          </a:p>
          <a:p>
            <a:r>
              <a:rPr lang="es-ES" sz="1800"/>
              <a:t>Notificar todo Accidente de Trabajo o Enfermedad Laboral  a la ARL</a:t>
            </a:r>
          </a:p>
          <a:p>
            <a:r>
              <a:rPr lang="es-ES" sz="1800"/>
              <a:t>Conformar comité paritario de SST (COPASST) y Comité de Convivencia Laboral.</a:t>
            </a:r>
          </a:p>
          <a:p>
            <a:r>
              <a:rPr lang="es-ES" sz="1800"/>
              <a:t>Pagar la totalidad de las cotizaciones.</a:t>
            </a:r>
          </a:p>
        </p:txBody>
      </p:sp>
      <p:sp>
        <p:nvSpPr>
          <p:cNvPr id="73" name="Freeform: Shape 72">
            <a:extLst>
              <a:ext uri="{FF2B5EF4-FFF2-40B4-BE49-F238E27FC236}">
                <a16:creationId xmlns:a16="http://schemas.microsoft.com/office/drawing/2014/main" xmlns="" id="{4F74D28C-3268-4E35-8EE1-D92CB4A85A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Resultado de imagen para empleador y trabajador">
            <a:extLst>
              <a:ext uri="{FF2B5EF4-FFF2-40B4-BE49-F238E27FC236}">
                <a16:creationId xmlns:a16="http://schemas.microsoft.com/office/drawing/2014/main" xmlns="" id="{51D36FD7-AA4F-41ED-93CA-AE578D305F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2159"/>
          <a:stretch/>
        </p:blipFill>
        <p:spPr bwMode="auto">
          <a:xfrm>
            <a:off x="6167846" y="10"/>
            <a:ext cx="6024154"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noFill/>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xmlns="" id="{EFF33B32-90C7-4EBD-AB28-E2226193D16C}"/>
              </a:ext>
            </a:extLst>
          </p:cNvPr>
          <p:cNvPicPr>
            <a:picLocks noChangeAspect="1"/>
          </p:cNvPicPr>
          <p:nvPr/>
        </p:nvPicPr>
        <p:blipFill>
          <a:blip r:embed="rId3"/>
          <a:stretch>
            <a:fillRect/>
          </a:stretch>
        </p:blipFill>
        <p:spPr>
          <a:xfrm>
            <a:off x="-185377" y="5450876"/>
            <a:ext cx="2926334" cy="1786283"/>
          </a:xfrm>
          <a:prstGeom prst="rect">
            <a:avLst/>
          </a:prstGeom>
        </p:spPr>
      </p:pic>
    </p:spTree>
    <p:extLst>
      <p:ext uri="{BB962C8B-B14F-4D97-AF65-F5344CB8AC3E}">
        <p14:creationId xmlns:p14="http://schemas.microsoft.com/office/powerpoint/2010/main" val="400284138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xmlns=""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xmlns="" id="{4B32EE32-89CC-4D3F-AFAB-833501B5B372}"/>
              </a:ext>
            </a:extLst>
          </p:cNvPr>
          <p:cNvSpPr>
            <a:spLocks noGrp="1"/>
          </p:cNvSpPr>
          <p:nvPr>
            <p:ph type="title"/>
          </p:nvPr>
        </p:nvSpPr>
        <p:spPr>
          <a:xfrm>
            <a:off x="863029" y="1012004"/>
            <a:ext cx="3416158" cy="4795408"/>
          </a:xfrm>
        </p:spPr>
        <p:txBody>
          <a:bodyPr vert="horz" lIns="91440" tIns="45720" rIns="91440" bIns="45720" rtlCol="0">
            <a:normAutofit/>
          </a:bodyPr>
          <a:lstStyle/>
          <a:p>
            <a:r>
              <a:rPr lang="en-US" sz="2800" b="1">
                <a:solidFill>
                  <a:srgbClr val="FFFFFF"/>
                </a:solidFill>
              </a:rPr>
              <a:t>RESPONSABILIDADES DE LOS TRABAJADORES </a:t>
            </a:r>
            <a:endParaRPr lang="en-US" sz="2800">
              <a:solidFill>
                <a:srgbClr val="FFFFFF"/>
              </a:solidFill>
            </a:endParaRPr>
          </a:p>
        </p:txBody>
      </p:sp>
      <p:graphicFrame>
        <p:nvGraphicFramePr>
          <p:cNvPr id="6" name="7 Marcador de contenido">
            <a:extLst>
              <a:ext uri="{FF2B5EF4-FFF2-40B4-BE49-F238E27FC236}">
                <a16:creationId xmlns:a16="http://schemas.microsoft.com/office/drawing/2014/main" xmlns="" id="{A1B51A97-A1B3-4294-B306-91A83071750E}"/>
              </a:ext>
            </a:extLst>
          </p:cNvPr>
          <p:cNvGraphicFramePr/>
          <p:nvPr>
            <p:extLst>
              <p:ext uri="{D42A27DB-BD31-4B8C-83A1-F6EECF244321}">
                <p14:modId xmlns:p14="http://schemas.microsoft.com/office/powerpoint/2010/main" val="1184376252"/>
              </p:ext>
            </p:extLst>
          </p:nvPr>
        </p:nvGraphicFramePr>
        <p:xfrm>
          <a:off x="4547186" y="470924"/>
          <a:ext cx="7536962"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Imagen 8">
            <a:extLst>
              <a:ext uri="{FF2B5EF4-FFF2-40B4-BE49-F238E27FC236}">
                <a16:creationId xmlns:a16="http://schemas.microsoft.com/office/drawing/2014/main" xmlns="" id="{41E77AEB-51C0-4ECF-B1F4-139DA0278FC4}"/>
              </a:ext>
            </a:extLst>
          </p:cNvPr>
          <p:cNvPicPr>
            <a:picLocks noChangeAspect="1"/>
          </p:cNvPicPr>
          <p:nvPr/>
        </p:nvPicPr>
        <p:blipFill>
          <a:blip r:embed="rId7"/>
          <a:stretch>
            <a:fillRect/>
          </a:stretch>
        </p:blipFill>
        <p:spPr>
          <a:xfrm>
            <a:off x="189378" y="4914514"/>
            <a:ext cx="2926334" cy="1786283"/>
          </a:xfrm>
          <a:prstGeom prst="rect">
            <a:avLst/>
          </a:prstGeom>
        </p:spPr>
      </p:pic>
    </p:spTree>
    <p:extLst>
      <p:ext uri="{BB962C8B-B14F-4D97-AF65-F5344CB8AC3E}">
        <p14:creationId xmlns:p14="http://schemas.microsoft.com/office/powerpoint/2010/main" val="323743903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C7FA33FF-088D-4F16-95A2-2C64D353DE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a:extLst>
              <a:ext uri="{FF2B5EF4-FFF2-40B4-BE49-F238E27FC236}">
                <a16:creationId xmlns:a16="http://schemas.microsoft.com/office/drawing/2014/main" xmlns="" id="{A376EFB1-01CF-419F-ABF1-2AF02BBFCB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50604" y="0"/>
            <a:ext cx="6141396"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xmlns="" id="{FF9DEA15-78BD-4750-AA18-B9F28A6D5A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50604"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xmlns="" id="{8A4EC563-3D26-4348-B903-DD3B9FA9564D}"/>
              </a:ext>
            </a:extLst>
          </p:cNvPr>
          <p:cNvSpPr>
            <a:spLocks noGrp="1"/>
          </p:cNvSpPr>
          <p:nvPr>
            <p:ph type="title"/>
          </p:nvPr>
        </p:nvSpPr>
        <p:spPr>
          <a:xfrm>
            <a:off x="6392598" y="640263"/>
            <a:ext cx="5221266" cy="1344975"/>
          </a:xfrm>
        </p:spPr>
        <p:txBody>
          <a:bodyPr>
            <a:normAutofit/>
          </a:bodyPr>
          <a:lstStyle/>
          <a:p>
            <a:pPr algn="ctr"/>
            <a:r>
              <a:rPr lang="es-CO" sz="3400" b="1" dirty="0"/>
              <a:t>COMITÉ PARITARIO DE SALUD OCUPACIONAL    (COPASST)</a:t>
            </a:r>
            <a:endParaRPr lang="es-CO" sz="3400" dirty="0"/>
          </a:p>
        </p:txBody>
      </p:sp>
      <p:pic>
        <p:nvPicPr>
          <p:cNvPr id="4" name="5 Imagen">
            <a:extLst>
              <a:ext uri="{FF2B5EF4-FFF2-40B4-BE49-F238E27FC236}">
                <a16:creationId xmlns:a16="http://schemas.microsoft.com/office/drawing/2014/main" xmlns="" id="{4CDCCC75-8BE5-4BBC-928B-D6170CC1F795}"/>
              </a:ext>
            </a:extLst>
          </p:cNvPr>
          <p:cNvPicPr/>
          <p:nvPr/>
        </p:nvPicPr>
        <p:blipFill rotWithShape="1">
          <a:blip r:embed="rId2">
            <a:extLst>
              <a:ext uri="{28A0092B-C50C-407E-A947-70E740481C1C}">
                <a14:useLocalDpi xmlns:a14="http://schemas.microsoft.com/office/drawing/2010/main" val="0"/>
              </a:ext>
            </a:extLst>
          </a:blip>
          <a:srcRect l="41109" t="34050" r="25008" b="20752"/>
          <a:stretch/>
        </p:blipFill>
        <p:spPr bwMode="auto">
          <a:xfrm>
            <a:off x="484632" y="1427870"/>
            <a:ext cx="5126736" cy="3846810"/>
          </a:xfrm>
          <a:prstGeom prst="rect">
            <a:avLst/>
          </a:prstGeom>
          <a:extLst>
            <a:ext uri="{53640926-AAD7-44D8-BBD7-CCE9431645EC}">
              <a14:shadowObscured xmlns:a14="http://schemas.microsoft.com/office/drawing/2010/main"/>
            </a:ext>
          </a:extLst>
        </p:spPr>
      </p:pic>
      <p:sp>
        <p:nvSpPr>
          <p:cNvPr id="3" name="Marcador de contenido 2">
            <a:extLst>
              <a:ext uri="{FF2B5EF4-FFF2-40B4-BE49-F238E27FC236}">
                <a16:creationId xmlns:a16="http://schemas.microsoft.com/office/drawing/2014/main" xmlns="" id="{5635AE66-0862-4932-89E5-2BF2B052BBE2}"/>
              </a:ext>
            </a:extLst>
          </p:cNvPr>
          <p:cNvSpPr>
            <a:spLocks noGrp="1"/>
          </p:cNvSpPr>
          <p:nvPr>
            <p:ph idx="1"/>
          </p:nvPr>
        </p:nvSpPr>
        <p:spPr>
          <a:xfrm>
            <a:off x="6391903" y="2121763"/>
            <a:ext cx="5570248" cy="4095974"/>
          </a:xfrm>
        </p:spPr>
        <p:txBody>
          <a:bodyPr>
            <a:normAutofit lnSpcReduction="10000"/>
          </a:bodyPr>
          <a:lstStyle/>
          <a:p>
            <a:pPr marL="0" indent="0">
              <a:buNone/>
            </a:pPr>
            <a:r>
              <a:rPr lang="es-CO" sz="1800" dirty="0"/>
              <a:t> </a:t>
            </a:r>
            <a:r>
              <a:rPr lang="es-CO" sz="1800" b="1" dirty="0"/>
              <a:t>Funciones del COPASST</a:t>
            </a:r>
            <a:endParaRPr lang="es-CO" sz="1800" dirty="0"/>
          </a:p>
          <a:p>
            <a:pPr lvl="0">
              <a:buFont typeface="Wingdings" pitchFamily="2" charset="2"/>
              <a:buChar char="ü"/>
            </a:pPr>
            <a:r>
              <a:rPr lang="es-CO" sz="1800" b="1" dirty="0"/>
              <a:t>Coordinar </a:t>
            </a:r>
            <a:r>
              <a:rPr lang="es-CO" sz="1800" dirty="0"/>
              <a:t>entre el empleador y los trabajadores la solución de los Problemas relativos a seguridad y salud en el trabajo.</a:t>
            </a:r>
          </a:p>
          <a:p>
            <a:pPr lvl="0">
              <a:buFont typeface="Wingdings" pitchFamily="2" charset="2"/>
              <a:buChar char="ü"/>
            </a:pPr>
            <a:r>
              <a:rPr lang="es-CO" sz="1800" b="1" dirty="0"/>
              <a:t>Vigilar</a:t>
            </a:r>
            <a:r>
              <a:rPr lang="es-CO" sz="1800" dirty="0"/>
              <a:t> el desarrollo y cumplimiento de las actividades del Sistema De Gestión de Seguridad y Salud en el Trabajo.</a:t>
            </a:r>
          </a:p>
          <a:p>
            <a:pPr lvl="0">
              <a:buFont typeface="Wingdings" pitchFamily="2" charset="2"/>
              <a:buChar char="ü"/>
            </a:pPr>
            <a:r>
              <a:rPr lang="es-CO" sz="1800" b="1" dirty="0"/>
              <a:t>Proponer y participar</a:t>
            </a:r>
            <a:r>
              <a:rPr lang="es-CO" sz="1800" dirty="0"/>
              <a:t> en actividades de capacitación de Seguridad y Salud en el Trabajo.</a:t>
            </a:r>
          </a:p>
          <a:p>
            <a:pPr lvl="0">
              <a:buFont typeface="Wingdings" pitchFamily="2" charset="2"/>
              <a:buChar char="ü"/>
            </a:pPr>
            <a:r>
              <a:rPr lang="es-CO" sz="1800" b="1" dirty="0"/>
              <a:t>Realizar inspecciones</a:t>
            </a:r>
            <a:r>
              <a:rPr lang="es-CO" sz="1800" dirty="0"/>
              <a:t> de seguridad y salud en el trabajo (procesos, Equipos, herramientas, ambientes de trabajo, EPP.</a:t>
            </a:r>
          </a:p>
          <a:p>
            <a:pPr lvl="0">
              <a:buFont typeface="Wingdings" pitchFamily="2" charset="2"/>
              <a:buChar char="ü"/>
            </a:pPr>
            <a:r>
              <a:rPr lang="es-CO" sz="1800" b="1" dirty="0"/>
              <a:t>Participar</a:t>
            </a:r>
            <a:r>
              <a:rPr lang="es-CO" sz="1800" dirty="0"/>
              <a:t> en la investigación de los accidentes de trabajo.</a:t>
            </a:r>
          </a:p>
        </p:txBody>
      </p:sp>
      <p:sp>
        <p:nvSpPr>
          <p:cNvPr id="5" name="Rectángulo 4">
            <a:extLst>
              <a:ext uri="{FF2B5EF4-FFF2-40B4-BE49-F238E27FC236}">
                <a16:creationId xmlns:a16="http://schemas.microsoft.com/office/drawing/2014/main" xmlns="" id="{60A299EC-42F1-4F41-A91C-6ED621D3D2E3}"/>
              </a:ext>
            </a:extLst>
          </p:cNvPr>
          <p:cNvSpPr/>
          <p:nvPr/>
        </p:nvSpPr>
        <p:spPr>
          <a:xfrm>
            <a:off x="484632" y="835169"/>
            <a:ext cx="5126736" cy="646331"/>
          </a:xfrm>
          <a:prstGeom prst="rect">
            <a:avLst/>
          </a:prstGeom>
        </p:spPr>
        <p:txBody>
          <a:bodyPr wrap="square">
            <a:spAutoFit/>
          </a:bodyPr>
          <a:lstStyle/>
          <a:p>
            <a:r>
              <a:rPr lang="es-CO" b="1" dirty="0">
                <a:solidFill>
                  <a:srgbClr val="003E54"/>
                </a:solidFill>
              </a:rPr>
              <a:t>Integrantes del COPASST del año 2019 al 2021 según la resolución 149 de 2019</a:t>
            </a:r>
          </a:p>
        </p:txBody>
      </p:sp>
      <p:pic>
        <p:nvPicPr>
          <p:cNvPr id="15" name="Imagen 14">
            <a:extLst>
              <a:ext uri="{FF2B5EF4-FFF2-40B4-BE49-F238E27FC236}">
                <a16:creationId xmlns:a16="http://schemas.microsoft.com/office/drawing/2014/main" xmlns="" id="{5F18AE50-3B4C-49B9-8392-DF60C7C958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950661"/>
            <a:ext cx="2038662" cy="907339"/>
          </a:xfrm>
          <a:prstGeom prst="rect">
            <a:avLst/>
          </a:prstGeom>
        </p:spPr>
      </p:pic>
    </p:spTree>
    <p:extLst>
      <p:ext uri="{BB962C8B-B14F-4D97-AF65-F5344CB8AC3E}">
        <p14:creationId xmlns:p14="http://schemas.microsoft.com/office/powerpoint/2010/main" val="223514164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CEB41C5C-0F34-4DDA-9D7C-5E717F35F6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6134677" y="303591"/>
            <a:ext cx="5735590"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xmlns="" id="{31B57498-552E-4742-8F9F-272F9A428925}"/>
              </a:ext>
            </a:extLst>
          </p:cNvPr>
          <p:cNvSpPr>
            <a:spLocks noGrp="1"/>
          </p:cNvSpPr>
          <p:nvPr>
            <p:ph type="title"/>
          </p:nvPr>
        </p:nvSpPr>
        <p:spPr>
          <a:xfrm>
            <a:off x="6392598" y="640263"/>
            <a:ext cx="5221266" cy="1344975"/>
          </a:xfrm>
        </p:spPr>
        <p:txBody>
          <a:bodyPr>
            <a:normAutofit/>
          </a:bodyPr>
          <a:lstStyle/>
          <a:p>
            <a:pPr algn="ctr"/>
            <a:r>
              <a:rPr lang="es-CO" sz="4000" b="1"/>
              <a:t>COMITÉ DE CONVIVENCIA LABORAL</a:t>
            </a:r>
            <a:endParaRPr lang="es-CO" sz="4000"/>
          </a:p>
        </p:txBody>
      </p:sp>
      <p:pic>
        <p:nvPicPr>
          <p:cNvPr id="4" name="4 Imagen">
            <a:extLst>
              <a:ext uri="{FF2B5EF4-FFF2-40B4-BE49-F238E27FC236}">
                <a16:creationId xmlns:a16="http://schemas.microsoft.com/office/drawing/2014/main" xmlns="" id="{4985015C-815E-4152-8988-E3081DDC909A}"/>
              </a:ext>
            </a:extLst>
          </p:cNvPr>
          <p:cNvPicPr/>
          <p:nvPr/>
        </p:nvPicPr>
        <p:blipFill rotWithShape="1">
          <a:blip r:embed="rId2"/>
          <a:srcRect l="28751" t="54188" r="33154" b="27275"/>
          <a:stretch/>
        </p:blipFill>
        <p:spPr bwMode="auto">
          <a:xfrm>
            <a:off x="149901" y="2121763"/>
            <a:ext cx="5735589" cy="2135443"/>
          </a:xfrm>
          <a:prstGeom prst="rect">
            <a:avLst/>
          </a:prstGeom>
          <a:extLst>
            <a:ext uri="{53640926-AAD7-44D8-BBD7-CCE9431645EC}">
              <a14:shadowObscured xmlns:a14="http://schemas.microsoft.com/office/drawing/2010/main"/>
            </a:ext>
          </a:extLst>
        </p:spPr>
      </p:pic>
      <p:sp>
        <p:nvSpPr>
          <p:cNvPr id="3" name="Marcador de contenido 2">
            <a:extLst>
              <a:ext uri="{FF2B5EF4-FFF2-40B4-BE49-F238E27FC236}">
                <a16:creationId xmlns:a16="http://schemas.microsoft.com/office/drawing/2014/main" xmlns="" id="{FBB80100-A7E5-48EF-B11F-95364CE7D087}"/>
              </a:ext>
            </a:extLst>
          </p:cNvPr>
          <p:cNvSpPr>
            <a:spLocks noGrp="1"/>
          </p:cNvSpPr>
          <p:nvPr>
            <p:ph idx="1"/>
          </p:nvPr>
        </p:nvSpPr>
        <p:spPr>
          <a:xfrm>
            <a:off x="6391903" y="2121763"/>
            <a:ext cx="5235490" cy="3773010"/>
          </a:xfrm>
        </p:spPr>
        <p:txBody>
          <a:bodyPr>
            <a:normAutofit/>
          </a:bodyPr>
          <a:lstStyle/>
          <a:p>
            <a:pPr marL="0" indent="0">
              <a:buNone/>
            </a:pPr>
            <a:endParaRPr lang="es-CO" sz="1400"/>
          </a:p>
          <a:p>
            <a:pPr marL="0" indent="0">
              <a:buNone/>
            </a:pPr>
            <a:r>
              <a:rPr lang="es-CO" sz="1400" b="1"/>
              <a:t>Funciones del comité de Convivencia Laboral.</a:t>
            </a:r>
          </a:p>
          <a:p>
            <a:pPr marL="0" indent="0">
              <a:buNone/>
            </a:pPr>
            <a:endParaRPr lang="es-CO" sz="1400" b="1"/>
          </a:p>
          <a:p>
            <a:pPr lvl="0">
              <a:buFont typeface="Wingdings" pitchFamily="2" charset="2"/>
              <a:buChar char="ü"/>
            </a:pPr>
            <a:r>
              <a:rPr lang="es-CO" sz="1400"/>
              <a:t>Recibir y dar trámite a quejas con pruebas que las soportan.</a:t>
            </a:r>
          </a:p>
          <a:p>
            <a:pPr lvl="0">
              <a:buFont typeface="Wingdings" pitchFamily="2" charset="2"/>
              <a:buChar char="ü"/>
            </a:pPr>
            <a:r>
              <a:rPr lang="es-CO" sz="1400"/>
              <a:t>Examinar confidencialmente los casos</a:t>
            </a:r>
          </a:p>
          <a:p>
            <a:pPr lvl="0">
              <a:buFont typeface="Wingdings" pitchFamily="2" charset="2"/>
              <a:buChar char="ü"/>
            </a:pPr>
            <a:r>
              <a:rPr lang="es-CO" sz="1400"/>
              <a:t>Escuchar las partes involucradas individualmente</a:t>
            </a:r>
          </a:p>
          <a:p>
            <a:pPr>
              <a:buFont typeface="Wingdings" pitchFamily="2" charset="2"/>
              <a:buChar char="ü"/>
            </a:pPr>
            <a:r>
              <a:rPr lang="es-CO" sz="1400"/>
              <a:t>Concertar reuniones y espacios de dialogo entre las partes, generar  Compromisos y soluciones efectivas.</a:t>
            </a:r>
          </a:p>
          <a:p>
            <a:pPr lvl="0">
              <a:buFont typeface="Wingdings" pitchFamily="2" charset="2"/>
              <a:buChar char="ü"/>
            </a:pPr>
            <a:r>
              <a:rPr lang="es-CO" sz="1400"/>
              <a:t>Formular un plan de mejora entre las partes</a:t>
            </a:r>
          </a:p>
          <a:p>
            <a:pPr lvl="0">
              <a:buFont typeface="Wingdings" pitchFamily="2" charset="2"/>
              <a:buChar char="ü"/>
            </a:pPr>
            <a:r>
              <a:rPr lang="es-CO" sz="1400"/>
              <a:t>Realizar seguimiento a compromisos adquiridos por las partes</a:t>
            </a:r>
          </a:p>
          <a:p>
            <a:pPr lvl="0">
              <a:buFont typeface="Wingdings" pitchFamily="2" charset="2"/>
              <a:buChar char="ü"/>
            </a:pPr>
            <a:r>
              <a:rPr lang="es-CO" sz="1400"/>
              <a:t>Elaborar informes trimestrales sobre la gestión del comité que incluya.</a:t>
            </a:r>
          </a:p>
          <a:p>
            <a:endParaRPr lang="es-CO" sz="1400"/>
          </a:p>
        </p:txBody>
      </p:sp>
      <p:sp>
        <p:nvSpPr>
          <p:cNvPr id="5" name="Rectángulo 4">
            <a:extLst>
              <a:ext uri="{FF2B5EF4-FFF2-40B4-BE49-F238E27FC236}">
                <a16:creationId xmlns:a16="http://schemas.microsoft.com/office/drawing/2014/main" xmlns="" id="{C6A24553-B405-461F-AA70-70F0F4392ED4}"/>
              </a:ext>
            </a:extLst>
          </p:cNvPr>
          <p:cNvSpPr/>
          <p:nvPr/>
        </p:nvSpPr>
        <p:spPr>
          <a:xfrm>
            <a:off x="321733" y="1491687"/>
            <a:ext cx="5419500" cy="646331"/>
          </a:xfrm>
          <a:prstGeom prst="rect">
            <a:avLst/>
          </a:prstGeom>
        </p:spPr>
        <p:txBody>
          <a:bodyPr wrap="square">
            <a:spAutoFit/>
          </a:bodyPr>
          <a:lstStyle/>
          <a:p>
            <a:r>
              <a:rPr lang="es-CO" b="1" dirty="0"/>
              <a:t>Integrantes del comité de Convivencia Laboral  del año 2019 al 2021</a:t>
            </a:r>
            <a:r>
              <a:rPr lang="es-CO" dirty="0"/>
              <a:t> </a:t>
            </a:r>
            <a:r>
              <a:rPr lang="es-CO" b="1" dirty="0"/>
              <a:t>Según resolución 148 de 2019 </a:t>
            </a:r>
            <a:endParaRPr lang="es-CO" dirty="0"/>
          </a:p>
        </p:txBody>
      </p:sp>
      <p:pic>
        <p:nvPicPr>
          <p:cNvPr id="7" name="Imagen 6">
            <a:extLst>
              <a:ext uri="{FF2B5EF4-FFF2-40B4-BE49-F238E27FC236}">
                <a16:creationId xmlns:a16="http://schemas.microsoft.com/office/drawing/2014/main" xmlns="" id="{16DA62C4-D0A7-4330-AFEC-FE674DE669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950661"/>
            <a:ext cx="2038662" cy="907339"/>
          </a:xfrm>
          <a:prstGeom prst="rect">
            <a:avLst/>
          </a:prstGeom>
        </p:spPr>
      </p:pic>
    </p:spTree>
    <p:extLst>
      <p:ext uri="{BB962C8B-B14F-4D97-AF65-F5344CB8AC3E}">
        <p14:creationId xmlns:p14="http://schemas.microsoft.com/office/powerpoint/2010/main" val="290453122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xmlns=""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xmlns="" id="{6DBE936C-59A6-4389-B073-3197126A6BE3}"/>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b="1" kern="1200">
                <a:solidFill>
                  <a:schemeClr val="bg1"/>
                </a:solidFill>
                <a:latin typeface="+mj-lt"/>
                <a:ea typeface="+mj-ea"/>
                <a:cs typeface="+mj-cs"/>
              </a:rPr>
              <a:t>BRIGADA DE EMERGENCIA </a:t>
            </a:r>
            <a:endParaRPr lang="en-US" sz="3200" kern="1200">
              <a:solidFill>
                <a:schemeClr val="bg1"/>
              </a:solidFill>
              <a:latin typeface="+mj-lt"/>
              <a:ea typeface="+mj-ea"/>
              <a:cs typeface="+mj-cs"/>
            </a:endParaRPr>
          </a:p>
        </p:txBody>
      </p:sp>
      <p:pic>
        <p:nvPicPr>
          <p:cNvPr id="4" name="3 Marcador de contenido">
            <a:extLst>
              <a:ext uri="{FF2B5EF4-FFF2-40B4-BE49-F238E27FC236}">
                <a16:creationId xmlns:a16="http://schemas.microsoft.com/office/drawing/2014/main" xmlns="" id="{39059C30-D3EB-427C-9CB2-FAC4E942A3B8}"/>
              </a:ext>
            </a:extLst>
          </p:cNvPr>
          <p:cNvPicPr>
            <a:picLocks noGrp="1"/>
          </p:cNvPicPr>
          <p:nvPr>
            <p:ph idx="1"/>
          </p:nvPr>
        </p:nvPicPr>
        <p:blipFill rotWithShape="1">
          <a:blip r:embed="rId2"/>
          <a:srcRect l="22398" t="29487" r="21165" b="7461"/>
          <a:stretch/>
        </p:blipFill>
        <p:spPr bwMode="auto">
          <a:xfrm>
            <a:off x="2049424" y="1705207"/>
            <a:ext cx="8093151" cy="4860484"/>
          </a:xfrm>
          <a:prstGeom prst="rect">
            <a:avLst/>
          </a:prstGeom>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xmlns="" id="{C7984125-D099-47FF-9B7C-31125A1462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950661"/>
            <a:ext cx="2038662" cy="907339"/>
          </a:xfrm>
          <a:prstGeom prst="rect">
            <a:avLst/>
          </a:prstGeom>
        </p:spPr>
      </p:pic>
    </p:spTree>
    <p:extLst>
      <p:ext uri="{BB962C8B-B14F-4D97-AF65-F5344CB8AC3E}">
        <p14:creationId xmlns:p14="http://schemas.microsoft.com/office/powerpoint/2010/main" val="4182802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1A34BBC-96FE-4492-9781-A5F8AD85C36F}"/>
              </a:ext>
            </a:extLst>
          </p:cNvPr>
          <p:cNvSpPr>
            <a:spLocks noGrp="1"/>
          </p:cNvSpPr>
          <p:nvPr>
            <p:ph type="title"/>
          </p:nvPr>
        </p:nvSpPr>
        <p:spPr>
          <a:xfrm>
            <a:off x="838200" y="280801"/>
            <a:ext cx="10515600" cy="1325563"/>
          </a:xfrm>
        </p:spPr>
        <p:txBody>
          <a:bodyPr/>
          <a:lstStyle/>
          <a:p>
            <a:pPr algn="ctr"/>
            <a:r>
              <a:rPr lang="es-CO" dirty="0">
                <a:solidFill>
                  <a:srgbClr val="005778"/>
                </a:solidFill>
                <a:latin typeface="Biko" panose="02000000000000000000" pitchFamily="50" charset="0"/>
              </a:rPr>
              <a:t>SIMBOLOS DEL MUNICIPIO </a:t>
            </a:r>
          </a:p>
        </p:txBody>
      </p:sp>
      <p:pic>
        <p:nvPicPr>
          <p:cNvPr id="4" name="3 Marcador de contenido">
            <a:extLst>
              <a:ext uri="{FF2B5EF4-FFF2-40B4-BE49-F238E27FC236}">
                <a16:creationId xmlns:a16="http://schemas.microsoft.com/office/drawing/2014/main" xmlns="" id="{E3F00F28-9BA2-4D4A-AC41-E263E9BC38D7}"/>
              </a:ext>
            </a:extLst>
          </p:cNvPr>
          <p:cNvPicPr>
            <a:picLocks noGrp="1"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24811" y="2708920"/>
            <a:ext cx="2147109"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5">
            <a:extLst>
              <a:ext uri="{FF2B5EF4-FFF2-40B4-BE49-F238E27FC236}">
                <a16:creationId xmlns:a16="http://schemas.microsoft.com/office/drawing/2014/main" xmlns="" id="{DE341C08-8E76-43B0-BB0C-DECE089742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8037" y="2308810"/>
            <a:ext cx="2212863" cy="232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1 Rectángulo">
            <a:extLst>
              <a:ext uri="{FF2B5EF4-FFF2-40B4-BE49-F238E27FC236}">
                <a16:creationId xmlns:a16="http://schemas.microsoft.com/office/drawing/2014/main" xmlns="" id="{DC6883B8-1975-4462-84AD-234729CA2813}"/>
              </a:ext>
            </a:extLst>
          </p:cNvPr>
          <p:cNvSpPr/>
          <p:nvPr/>
        </p:nvSpPr>
        <p:spPr>
          <a:xfrm>
            <a:off x="2678644" y="1908700"/>
            <a:ext cx="1409873" cy="400110"/>
          </a:xfrm>
          <a:prstGeom prst="rect">
            <a:avLst/>
          </a:prstGeom>
        </p:spPr>
        <p:txBody>
          <a:bodyPr wrap="none">
            <a:spAutoFit/>
          </a:bodyPr>
          <a:lstStyle/>
          <a:p>
            <a:r>
              <a:rPr lang="es-CO" sz="2000" b="1" dirty="0">
                <a:solidFill>
                  <a:srgbClr val="005778"/>
                </a:solidFill>
                <a:latin typeface="Biko" panose="02000000000000000000" pitchFamily="50" charset="0"/>
              </a:rPr>
              <a:t>BANDERA</a:t>
            </a:r>
          </a:p>
        </p:txBody>
      </p:sp>
      <p:sp>
        <p:nvSpPr>
          <p:cNvPr id="7" name="21 Rectángulo">
            <a:extLst>
              <a:ext uri="{FF2B5EF4-FFF2-40B4-BE49-F238E27FC236}">
                <a16:creationId xmlns:a16="http://schemas.microsoft.com/office/drawing/2014/main" xmlns="" id="{917E7372-7BFC-4D73-9E1C-C571E37B6755}"/>
              </a:ext>
            </a:extLst>
          </p:cNvPr>
          <p:cNvSpPr/>
          <p:nvPr/>
        </p:nvSpPr>
        <p:spPr>
          <a:xfrm>
            <a:off x="8550798" y="1757532"/>
            <a:ext cx="1267335" cy="400110"/>
          </a:xfrm>
          <a:prstGeom prst="rect">
            <a:avLst/>
          </a:prstGeom>
        </p:spPr>
        <p:txBody>
          <a:bodyPr wrap="none">
            <a:spAutoFit/>
          </a:bodyPr>
          <a:lstStyle/>
          <a:p>
            <a:r>
              <a:rPr lang="es-CO" sz="2000" b="1" dirty="0">
                <a:solidFill>
                  <a:srgbClr val="005778"/>
                </a:solidFill>
                <a:latin typeface="Biko" panose="02000000000000000000" pitchFamily="50" charset="0"/>
              </a:rPr>
              <a:t>ESCUDO</a:t>
            </a:r>
          </a:p>
        </p:txBody>
      </p:sp>
      <p:sp>
        <p:nvSpPr>
          <p:cNvPr id="8" name="2 Rectángulo">
            <a:extLst>
              <a:ext uri="{FF2B5EF4-FFF2-40B4-BE49-F238E27FC236}">
                <a16:creationId xmlns:a16="http://schemas.microsoft.com/office/drawing/2014/main" xmlns="" id="{0AEEB1E7-8462-42A5-999D-473A943F6272}"/>
              </a:ext>
            </a:extLst>
          </p:cNvPr>
          <p:cNvSpPr/>
          <p:nvPr/>
        </p:nvSpPr>
        <p:spPr>
          <a:xfrm>
            <a:off x="1250327" y="4235973"/>
            <a:ext cx="4067944" cy="2031325"/>
          </a:xfrm>
          <a:prstGeom prst="rect">
            <a:avLst/>
          </a:prstGeom>
        </p:spPr>
        <p:txBody>
          <a:bodyPr wrap="square">
            <a:spAutoFit/>
          </a:bodyPr>
          <a:lstStyle/>
          <a:p>
            <a:pPr algn="ctr"/>
            <a:r>
              <a:rPr lang="es-CO" dirty="0">
                <a:latin typeface="Biko" panose="02000000000000000000" pitchFamily="50" charset="0"/>
              </a:rPr>
              <a:t>Una sola franja de color verde que significa la riqueza y fertilidad de sus tierras, lleva en su centro el Sol: astro rey, motivo de adoración de la cultura Guane que predominó en esta región y como símbolo de progreso de este municipio.</a:t>
            </a:r>
          </a:p>
        </p:txBody>
      </p:sp>
      <p:sp>
        <p:nvSpPr>
          <p:cNvPr id="9" name="CuadroTexto 8">
            <a:extLst>
              <a:ext uri="{FF2B5EF4-FFF2-40B4-BE49-F238E27FC236}">
                <a16:creationId xmlns:a16="http://schemas.microsoft.com/office/drawing/2014/main" xmlns="" id="{599803C0-4859-42C3-9B58-8D3F7DC62C54}"/>
              </a:ext>
            </a:extLst>
          </p:cNvPr>
          <p:cNvSpPr txBox="1"/>
          <p:nvPr/>
        </p:nvSpPr>
        <p:spPr>
          <a:xfrm>
            <a:off x="7875702" y="4619403"/>
            <a:ext cx="2617529" cy="830997"/>
          </a:xfrm>
          <a:prstGeom prst="rect">
            <a:avLst/>
          </a:prstGeom>
        </p:spPr>
        <p:txBody>
          <a:bodyPr wrap="square">
            <a:spAutoFit/>
          </a:bodyPr>
          <a:lstStyle>
            <a:defPPr>
              <a:defRPr lang="es-CO"/>
            </a:defPPr>
            <a:lvl1pPr algn="ctr">
              <a:defRPr>
                <a:latin typeface="Biko" panose="02000000000000000000" pitchFamily="50" charset="0"/>
              </a:defRPr>
            </a:lvl1pPr>
          </a:lstStyle>
          <a:p>
            <a:r>
              <a:rPr lang="es-CO" dirty="0"/>
              <a:t>Creado mediante el decreto número 085 del 7 de noviembre de 1977.</a:t>
            </a:r>
          </a:p>
        </p:txBody>
      </p:sp>
      <p:pic>
        <p:nvPicPr>
          <p:cNvPr id="10" name="Imagen 9">
            <a:extLst>
              <a:ext uri="{FF2B5EF4-FFF2-40B4-BE49-F238E27FC236}">
                <a16:creationId xmlns:a16="http://schemas.microsoft.com/office/drawing/2014/main" xmlns="" id="{BC77B25B-E4F3-403B-840D-43F6A8E167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52" y="5760557"/>
            <a:ext cx="1089437" cy="1006640"/>
          </a:xfrm>
          <a:prstGeom prst="rect">
            <a:avLst/>
          </a:prstGeom>
        </p:spPr>
      </p:pic>
    </p:spTree>
    <p:extLst>
      <p:ext uri="{BB962C8B-B14F-4D97-AF65-F5344CB8AC3E}">
        <p14:creationId xmlns:p14="http://schemas.microsoft.com/office/powerpoint/2010/main" val="177577765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xmlns=""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xmlns="" id="{97A5EF5B-D1EF-454F-9D21-82094E60CC8C}"/>
              </a:ext>
            </a:extLst>
          </p:cNvPr>
          <p:cNvSpPr>
            <a:spLocks noGrp="1"/>
          </p:cNvSpPr>
          <p:nvPr>
            <p:ph type="title"/>
          </p:nvPr>
        </p:nvSpPr>
        <p:spPr>
          <a:xfrm>
            <a:off x="863029" y="1012004"/>
            <a:ext cx="3416158" cy="4795408"/>
          </a:xfrm>
        </p:spPr>
        <p:txBody>
          <a:bodyPr>
            <a:normAutofit/>
          </a:bodyPr>
          <a:lstStyle/>
          <a:p>
            <a:r>
              <a:rPr lang="es-CO" b="1" dirty="0">
                <a:solidFill>
                  <a:srgbClr val="FFFFFF"/>
                </a:solidFill>
              </a:rPr>
              <a:t>FUNCIONES GENERALES DE LA BRIGADA DE EMERGENCIA</a:t>
            </a:r>
            <a:endParaRPr lang="es-CO" dirty="0">
              <a:solidFill>
                <a:srgbClr val="FFFFFF"/>
              </a:solidFill>
            </a:endParaRPr>
          </a:p>
        </p:txBody>
      </p:sp>
      <p:graphicFrame>
        <p:nvGraphicFramePr>
          <p:cNvPr id="5" name="Marcador de contenido 2">
            <a:extLst>
              <a:ext uri="{FF2B5EF4-FFF2-40B4-BE49-F238E27FC236}">
                <a16:creationId xmlns:a16="http://schemas.microsoft.com/office/drawing/2014/main" xmlns="" id="{9103D1DD-631A-47AE-ACF9-45D432419587}"/>
              </a:ext>
            </a:extLst>
          </p:cNvPr>
          <p:cNvGraphicFramePr>
            <a:graphicFrameLocks noGrp="1"/>
          </p:cNvGraphicFramePr>
          <p:nvPr>
            <p:ph idx="1"/>
            <p:extLst>
              <p:ext uri="{D42A27DB-BD31-4B8C-83A1-F6EECF244321}">
                <p14:modId xmlns:p14="http://schemas.microsoft.com/office/powerpoint/2010/main" val="3338791509"/>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a:extLst>
              <a:ext uri="{FF2B5EF4-FFF2-40B4-BE49-F238E27FC236}">
                <a16:creationId xmlns:a16="http://schemas.microsoft.com/office/drawing/2014/main" xmlns="" id="{54DE9D2A-3118-4DFB-BA2B-60075EC9B5F2}"/>
              </a:ext>
            </a:extLst>
          </p:cNvPr>
          <p:cNvPicPr>
            <a:picLocks noChangeAspect="1"/>
          </p:cNvPicPr>
          <p:nvPr/>
        </p:nvPicPr>
        <p:blipFill>
          <a:blip r:embed="rId7"/>
          <a:stretch>
            <a:fillRect/>
          </a:stretch>
        </p:blipFill>
        <p:spPr>
          <a:xfrm>
            <a:off x="182645" y="4914270"/>
            <a:ext cx="2926334" cy="1786283"/>
          </a:xfrm>
          <a:prstGeom prst="rect">
            <a:avLst/>
          </a:prstGeom>
        </p:spPr>
      </p:pic>
    </p:spTree>
    <p:extLst>
      <p:ext uri="{BB962C8B-B14F-4D97-AF65-F5344CB8AC3E}">
        <p14:creationId xmlns:p14="http://schemas.microsoft.com/office/powerpoint/2010/main" val="338301224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Imagen que contiene texto, mapa&#10;&#10;Descripción generada automáticamente">
            <a:extLst>
              <a:ext uri="{FF2B5EF4-FFF2-40B4-BE49-F238E27FC236}">
                <a16:creationId xmlns:a16="http://schemas.microsoft.com/office/drawing/2014/main" xmlns="" id="{C4B35934-6272-45AA-80C8-8D83B854CDD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3901" b="23817"/>
          <a:stretch/>
        </p:blipFill>
        <p:spPr>
          <a:xfrm>
            <a:off x="1389800" y="191094"/>
            <a:ext cx="7570033" cy="6666906"/>
          </a:xfrm>
        </p:spPr>
      </p:pic>
      <p:sp>
        <p:nvSpPr>
          <p:cNvPr id="3" name="Rectángulo 2">
            <a:extLst>
              <a:ext uri="{FF2B5EF4-FFF2-40B4-BE49-F238E27FC236}">
                <a16:creationId xmlns:a16="http://schemas.microsoft.com/office/drawing/2014/main" xmlns="" id="{8E578F04-2991-405E-B60E-988DF9441A1A}"/>
              </a:ext>
            </a:extLst>
          </p:cNvPr>
          <p:cNvSpPr/>
          <p:nvPr/>
        </p:nvSpPr>
        <p:spPr>
          <a:xfrm>
            <a:off x="9245600" y="304800"/>
            <a:ext cx="2752488" cy="1432666"/>
          </a:xfrm>
          <a:prstGeom prst="rect">
            <a:avLst/>
          </a:prstGeom>
          <a:solidFill>
            <a:srgbClr val="0057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latin typeface="Arial Black" panose="020B0A04020102020204" pitchFamily="34" charset="0"/>
              </a:rPr>
              <a:t>Salidas en caso de emergencia</a:t>
            </a:r>
          </a:p>
        </p:txBody>
      </p:sp>
      <p:pic>
        <p:nvPicPr>
          <p:cNvPr id="31" name="Imagen 30">
            <a:extLst>
              <a:ext uri="{FF2B5EF4-FFF2-40B4-BE49-F238E27FC236}">
                <a16:creationId xmlns:a16="http://schemas.microsoft.com/office/drawing/2014/main" xmlns="" id="{9A856ED9-307E-44DB-88F6-EDE5797903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41" y="5776626"/>
            <a:ext cx="1089437" cy="1006640"/>
          </a:xfrm>
          <a:prstGeom prst="rect">
            <a:avLst/>
          </a:prstGeom>
        </p:spPr>
      </p:pic>
      <p:grpSp>
        <p:nvGrpSpPr>
          <p:cNvPr id="6" name="Grupo 5">
            <a:extLst>
              <a:ext uri="{FF2B5EF4-FFF2-40B4-BE49-F238E27FC236}">
                <a16:creationId xmlns:a16="http://schemas.microsoft.com/office/drawing/2014/main" xmlns="" id="{1D9C1311-B1DE-4A83-84A0-6BDE7C4490F3}"/>
              </a:ext>
            </a:extLst>
          </p:cNvPr>
          <p:cNvGrpSpPr/>
          <p:nvPr/>
        </p:nvGrpSpPr>
        <p:grpSpPr>
          <a:xfrm>
            <a:off x="3851296" y="1343525"/>
            <a:ext cx="4776512" cy="5423988"/>
            <a:chOff x="3851296" y="1343525"/>
            <a:chExt cx="4776512" cy="5423988"/>
          </a:xfrm>
        </p:grpSpPr>
        <p:pic>
          <p:nvPicPr>
            <p:cNvPr id="1026" name="Picture 2" descr="http://www.expower.es/imagen/manual-uso-extintor/como-usar-extintor.jpg">
              <a:extLst>
                <a:ext uri="{FF2B5EF4-FFF2-40B4-BE49-F238E27FC236}">
                  <a16:creationId xmlns:a16="http://schemas.microsoft.com/office/drawing/2014/main" xmlns="" id="{9D286CCF-4EF9-4D52-A5F4-4A8F2708493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0293" y="1824156"/>
              <a:ext cx="305707" cy="3087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expower.es/imagen/manual-uso-extintor/como-usar-extintor.jpg">
              <a:extLst>
                <a:ext uri="{FF2B5EF4-FFF2-40B4-BE49-F238E27FC236}">
                  <a16:creationId xmlns:a16="http://schemas.microsoft.com/office/drawing/2014/main" xmlns="" id="{E13A4886-11BF-4AB2-86FA-AAB78AC16E7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1964" y="1978538"/>
              <a:ext cx="305707" cy="3087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expower.es/imagen/manual-uso-extintor/como-usar-extintor.jpg">
              <a:extLst>
                <a:ext uri="{FF2B5EF4-FFF2-40B4-BE49-F238E27FC236}">
                  <a16:creationId xmlns:a16="http://schemas.microsoft.com/office/drawing/2014/main" xmlns="" id="{B8B63C90-D15C-44E1-919B-C7EA7C1CB8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4562579" y="3870507"/>
              <a:ext cx="305707" cy="3087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para imagen camilla emergencia">
              <a:extLst>
                <a:ext uri="{FF2B5EF4-FFF2-40B4-BE49-F238E27FC236}">
                  <a16:creationId xmlns:a16="http://schemas.microsoft.com/office/drawing/2014/main" xmlns="" id="{331700E0-60A2-4034-9BB4-027D8583245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4358341" y="4323529"/>
              <a:ext cx="726726" cy="3929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arquigrafico.com/wp-content/uploads/2015/07/8816945136_b31e92b110.jpg">
              <a:extLst>
                <a:ext uri="{FF2B5EF4-FFF2-40B4-BE49-F238E27FC236}">
                  <a16:creationId xmlns:a16="http://schemas.microsoft.com/office/drawing/2014/main" xmlns="" id="{18B9E6A6-4124-447B-ACCD-08839602E4D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51296" y="6164777"/>
              <a:ext cx="511154" cy="602736"/>
            </a:xfrm>
            <a:prstGeom prst="rect">
              <a:avLst/>
            </a:prstGeom>
            <a:noFill/>
            <a:extLst>
              <a:ext uri="{909E8E84-426E-40DD-AFC4-6F175D3DCCD1}">
                <a14:hiddenFill xmlns:a14="http://schemas.microsoft.com/office/drawing/2010/main">
                  <a:solidFill>
                    <a:srgbClr val="FFFFFF"/>
                  </a:solidFill>
                </a14:hiddenFill>
              </a:ext>
            </a:extLst>
          </p:spPr>
        </p:pic>
        <p:sp>
          <p:nvSpPr>
            <p:cNvPr id="8" name="Flecha: hacia abajo 7">
              <a:extLst>
                <a:ext uri="{FF2B5EF4-FFF2-40B4-BE49-F238E27FC236}">
                  <a16:creationId xmlns:a16="http://schemas.microsoft.com/office/drawing/2014/main" xmlns="" id="{1CA803F4-C417-4A94-89CC-B4617DE808B0}"/>
                </a:ext>
              </a:extLst>
            </p:cNvPr>
            <p:cNvSpPr/>
            <p:nvPr/>
          </p:nvSpPr>
          <p:spPr>
            <a:xfrm>
              <a:off x="4455562" y="5381625"/>
              <a:ext cx="202163" cy="257175"/>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Flecha: hacia abajo 13">
              <a:extLst>
                <a:ext uri="{FF2B5EF4-FFF2-40B4-BE49-F238E27FC236}">
                  <a16:creationId xmlns:a16="http://schemas.microsoft.com/office/drawing/2014/main" xmlns="" id="{C5B11E8F-EF1F-4068-8D25-0368FEFCE1A2}"/>
                </a:ext>
              </a:extLst>
            </p:cNvPr>
            <p:cNvSpPr/>
            <p:nvPr/>
          </p:nvSpPr>
          <p:spPr>
            <a:xfrm rot="10800000">
              <a:off x="6023493" y="4467906"/>
              <a:ext cx="202163" cy="257175"/>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Flecha: hacia abajo 10">
              <a:extLst>
                <a:ext uri="{FF2B5EF4-FFF2-40B4-BE49-F238E27FC236}">
                  <a16:creationId xmlns:a16="http://schemas.microsoft.com/office/drawing/2014/main" xmlns="" id="{DF5BB6A8-EE34-4A7D-8936-2B18ADF0A0D4}"/>
                </a:ext>
              </a:extLst>
            </p:cNvPr>
            <p:cNvSpPr/>
            <p:nvPr/>
          </p:nvSpPr>
          <p:spPr>
            <a:xfrm>
              <a:off x="4869815" y="4626203"/>
              <a:ext cx="202163" cy="257175"/>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Flecha: hacia abajo 11">
              <a:extLst>
                <a:ext uri="{FF2B5EF4-FFF2-40B4-BE49-F238E27FC236}">
                  <a16:creationId xmlns:a16="http://schemas.microsoft.com/office/drawing/2014/main" xmlns="" id="{FCDB0C99-0869-4EB4-9140-76E1158A6AC9}"/>
                </a:ext>
              </a:extLst>
            </p:cNvPr>
            <p:cNvSpPr/>
            <p:nvPr/>
          </p:nvSpPr>
          <p:spPr>
            <a:xfrm>
              <a:off x="4869815" y="3708191"/>
              <a:ext cx="202163" cy="257175"/>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Flecha: hacia abajo 12">
              <a:extLst>
                <a:ext uri="{FF2B5EF4-FFF2-40B4-BE49-F238E27FC236}">
                  <a16:creationId xmlns:a16="http://schemas.microsoft.com/office/drawing/2014/main" xmlns="" id="{9CBCBBAA-7337-49D7-B6E4-18F6BBF733C1}"/>
                </a:ext>
              </a:extLst>
            </p:cNvPr>
            <p:cNvSpPr/>
            <p:nvPr/>
          </p:nvSpPr>
          <p:spPr>
            <a:xfrm>
              <a:off x="4884768" y="2869159"/>
              <a:ext cx="202163" cy="257175"/>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Flecha: hacia abajo 14">
              <a:extLst>
                <a:ext uri="{FF2B5EF4-FFF2-40B4-BE49-F238E27FC236}">
                  <a16:creationId xmlns:a16="http://schemas.microsoft.com/office/drawing/2014/main" xmlns="" id="{DC3BE7D6-15D3-450F-AE71-53082C0F8AC6}"/>
                </a:ext>
              </a:extLst>
            </p:cNvPr>
            <p:cNvSpPr/>
            <p:nvPr/>
          </p:nvSpPr>
          <p:spPr>
            <a:xfrm>
              <a:off x="4869815" y="2158714"/>
              <a:ext cx="202163" cy="257175"/>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Flecha: hacia abajo 15">
              <a:extLst>
                <a:ext uri="{FF2B5EF4-FFF2-40B4-BE49-F238E27FC236}">
                  <a16:creationId xmlns:a16="http://schemas.microsoft.com/office/drawing/2014/main" xmlns="" id="{78539A6F-C293-42B0-BDEE-0B4930F4FB05}"/>
                </a:ext>
              </a:extLst>
            </p:cNvPr>
            <p:cNvSpPr/>
            <p:nvPr/>
          </p:nvSpPr>
          <p:spPr>
            <a:xfrm>
              <a:off x="4869814" y="1480291"/>
              <a:ext cx="202163" cy="257175"/>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Flecha: hacia abajo 16">
              <a:extLst>
                <a:ext uri="{FF2B5EF4-FFF2-40B4-BE49-F238E27FC236}">
                  <a16:creationId xmlns:a16="http://schemas.microsoft.com/office/drawing/2014/main" xmlns="" id="{45FBABC7-DF96-41AD-B6EC-557B8CFBD9B1}"/>
                </a:ext>
              </a:extLst>
            </p:cNvPr>
            <p:cNvSpPr/>
            <p:nvPr/>
          </p:nvSpPr>
          <p:spPr>
            <a:xfrm rot="16200000">
              <a:off x="4455561" y="1480290"/>
              <a:ext cx="202163" cy="257175"/>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Flecha: hacia abajo 17">
              <a:extLst>
                <a:ext uri="{FF2B5EF4-FFF2-40B4-BE49-F238E27FC236}">
                  <a16:creationId xmlns:a16="http://schemas.microsoft.com/office/drawing/2014/main" xmlns="" id="{47BB83D2-04DE-4B7C-BEBA-6695B12CCF76}"/>
                </a:ext>
              </a:extLst>
            </p:cNvPr>
            <p:cNvSpPr/>
            <p:nvPr/>
          </p:nvSpPr>
          <p:spPr>
            <a:xfrm rot="16200000">
              <a:off x="4455561" y="1956276"/>
              <a:ext cx="202163" cy="257175"/>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Flecha: hacia abajo 18">
              <a:extLst>
                <a:ext uri="{FF2B5EF4-FFF2-40B4-BE49-F238E27FC236}">
                  <a16:creationId xmlns:a16="http://schemas.microsoft.com/office/drawing/2014/main" xmlns="" id="{7C546AF7-0AA3-44FC-86BB-0258CC9B87E4}"/>
                </a:ext>
              </a:extLst>
            </p:cNvPr>
            <p:cNvSpPr/>
            <p:nvPr/>
          </p:nvSpPr>
          <p:spPr>
            <a:xfrm rot="16200000">
              <a:off x="4459913" y="2793314"/>
              <a:ext cx="202163" cy="257175"/>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Flecha: hacia abajo 19">
              <a:extLst>
                <a:ext uri="{FF2B5EF4-FFF2-40B4-BE49-F238E27FC236}">
                  <a16:creationId xmlns:a16="http://schemas.microsoft.com/office/drawing/2014/main" xmlns="" id="{C30B7888-B30D-479C-A5CB-CB24D33A0165}"/>
                </a:ext>
              </a:extLst>
            </p:cNvPr>
            <p:cNvSpPr/>
            <p:nvPr/>
          </p:nvSpPr>
          <p:spPr>
            <a:xfrm rot="16200000">
              <a:off x="4132781" y="5031689"/>
              <a:ext cx="202163" cy="257175"/>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1" name="Flecha: hacia abajo 20">
              <a:extLst>
                <a:ext uri="{FF2B5EF4-FFF2-40B4-BE49-F238E27FC236}">
                  <a16:creationId xmlns:a16="http://schemas.microsoft.com/office/drawing/2014/main" xmlns="" id="{3CB75959-15C1-445B-AF8D-358C440F9635}"/>
                </a:ext>
              </a:extLst>
            </p:cNvPr>
            <p:cNvSpPr/>
            <p:nvPr/>
          </p:nvSpPr>
          <p:spPr>
            <a:xfrm>
              <a:off x="6526619" y="3944380"/>
              <a:ext cx="202163" cy="257175"/>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Flecha: hacia abajo 21">
              <a:extLst>
                <a:ext uri="{FF2B5EF4-FFF2-40B4-BE49-F238E27FC236}">
                  <a16:creationId xmlns:a16="http://schemas.microsoft.com/office/drawing/2014/main" xmlns="" id="{ECC72388-433E-4E12-92BE-22ACD50ECB06}"/>
                </a:ext>
              </a:extLst>
            </p:cNvPr>
            <p:cNvSpPr/>
            <p:nvPr/>
          </p:nvSpPr>
          <p:spPr>
            <a:xfrm>
              <a:off x="6526619" y="3026368"/>
              <a:ext cx="202163" cy="257175"/>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Flecha: hacia abajo 22">
              <a:extLst>
                <a:ext uri="{FF2B5EF4-FFF2-40B4-BE49-F238E27FC236}">
                  <a16:creationId xmlns:a16="http://schemas.microsoft.com/office/drawing/2014/main" xmlns="" id="{85B070E0-40CC-4D99-970B-E0CCFC16CC0E}"/>
                </a:ext>
              </a:extLst>
            </p:cNvPr>
            <p:cNvSpPr/>
            <p:nvPr/>
          </p:nvSpPr>
          <p:spPr>
            <a:xfrm>
              <a:off x="6541572" y="2187336"/>
              <a:ext cx="202163" cy="257175"/>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5" name="Flecha: hacia abajo 24">
              <a:extLst>
                <a:ext uri="{FF2B5EF4-FFF2-40B4-BE49-F238E27FC236}">
                  <a16:creationId xmlns:a16="http://schemas.microsoft.com/office/drawing/2014/main" xmlns="" id="{A96FDAE9-9A2A-4D3F-B439-39F246EA2140}"/>
                </a:ext>
              </a:extLst>
            </p:cNvPr>
            <p:cNvSpPr/>
            <p:nvPr/>
          </p:nvSpPr>
          <p:spPr>
            <a:xfrm rot="10800000">
              <a:off x="6595431" y="4460197"/>
              <a:ext cx="202163" cy="257175"/>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6" name="Flecha: hacia abajo 25">
              <a:extLst>
                <a:ext uri="{FF2B5EF4-FFF2-40B4-BE49-F238E27FC236}">
                  <a16:creationId xmlns:a16="http://schemas.microsoft.com/office/drawing/2014/main" xmlns="" id="{5309DFB5-CC9F-4F38-AB80-CF498F749550}"/>
                </a:ext>
              </a:extLst>
            </p:cNvPr>
            <p:cNvSpPr/>
            <p:nvPr/>
          </p:nvSpPr>
          <p:spPr>
            <a:xfrm rot="5400000">
              <a:off x="7117425" y="2113973"/>
              <a:ext cx="202163" cy="257175"/>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Flecha: hacia abajo 26">
              <a:extLst>
                <a:ext uri="{FF2B5EF4-FFF2-40B4-BE49-F238E27FC236}">
                  <a16:creationId xmlns:a16="http://schemas.microsoft.com/office/drawing/2014/main" xmlns="" id="{BC4D502B-28C7-422D-BB80-29E457C32FED}"/>
                </a:ext>
              </a:extLst>
            </p:cNvPr>
            <p:cNvSpPr/>
            <p:nvPr/>
          </p:nvSpPr>
          <p:spPr>
            <a:xfrm rot="5400000">
              <a:off x="6914824" y="1709960"/>
              <a:ext cx="202163" cy="257175"/>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8" name="Flecha: hacia abajo 27">
              <a:extLst>
                <a:ext uri="{FF2B5EF4-FFF2-40B4-BE49-F238E27FC236}">
                  <a16:creationId xmlns:a16="http://schemas.microsoft.com/office/drawing/2014/main" xmlns="" id="{51D733C9-33CB-4F84-933E-1FAF436C76BC}"/>
                </a:ext>
              </a:extLst>
            </p:cNvPr>
            <p:cNvSpPr/>
            <p:nvPr/>
          </p:nvSpPr>
          <p:spPr>
            <a:xfrm>
              <a:off x="5740983" y="1343525"/>
              <a:ext cx="202163" cy="257175"/>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9" name="Flecha: hacia abajo 28">
              <a:extLst>
                <a:ext uri="{FF2B5EF4-FFF2-40B4-BE49-F238E27FC236}">
                  <a16:creationId xmlns:a16="http://schemas.microsoft.com/office/drawing/2014/main" xmlns="" id="{177D345F-3918-44E7-B99E-B71183450184}"/>
                </a:ext>
              </a:extLst>
            </p:cNvPr>
            <p:cNvSpPr/>
            <p:nvPr/>
          </p:nvSpPr>
          <p:spPr>
            <a:xfrm rot="16200000">
              <a:off x="5947371" y="1667588"/>
              <a:ext cx="202163" cy="257175"/>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Picture 2" descr="Resultado de imagen para imagen botiquin">
              <a:extLst>
                <a:ext uri="{FF2B5EF4-FFF2-40B4-BE49-F238E27FC236}">
                  <a16:creationId xmlns:a16="http://schemas.microsoft.com/office/drawing/2014/main" xmlns="" id="{F3B2830C-3C7A-4607-9F84-08D861C01BA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200000">
              <a:off x="5856753" y="3641044"/>
              <a:ext cx="257176" cy="3838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magen relacionada">
              <a:extLst>
                <a:ext uri="{FF2B5EF4-FFF2-40B4-BE49-F238E27FC236}">
                  <a16:creationId xmlns:a16="http://schemas.microsoft.com/office/drawing/2014/main" xmlns="" id="{E1CAB85D-956F-40E4-BAE4-4CD021F59E4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16654" y="6256359"/>
              <a:ext cx="511154" cy="511154"/>
            </a:xfrm>
            <a:prstGeom prst="rect">
              <a:avLst/>
            </a:prstGeom>
            <a:noFill/>
            <a:extLst>
              <a:ext uri="{909E8E84-426E-40DD-AFC4-6F175D3DCCD1}">
                <a14:hiddenFill xmlns:a14="http://schemas.microsoft.com/office/drawing/2010/main">
                  <a:solidFill>
                    <a:srgbClr val="FFFFFF"/>
                  </a:solidFill>
                </a14:hiddenFill>
              </a:ext>
            </a:extLst>
          </p:spPr>
        </p:pic>
        <p:sp>
          <p:nvSpPr>
            <p:cNvPr id="32" name="Flecha: hacia abajo 31">
              <a:extLst>
                <a:ext uri="{FF2B5EF4-FFF2-40B4-BE49-F238E27FC236}">
                  <a16:creationId xmlns:a16="http://schemas.microsoft.com/office/drawing/2014/main" xmlns="" id="{82562549-EFE7-4FD1-8088-155DACF5B3EC}"/>
                </a:ext>
              </a:extLst>
            </p:cNvPr>
            <p:cNvSpPr/>
            <p:nvPr/>
          </p:nvSpPr>
          <p:spPr>
            <a:xfrm rot="5400000">
              <a:off x="6122272" y="4072967"/>
              <a:ext cx="202163" cy="257175"/>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3" name="Flecha: hacia abajo 32">
              <a:extLst>
                <a:ext uri="{FF2B5EF4-FFF2-40B4-BE49-F238E27FC236}">
                  <a16:creationId xmlns:a16="http://schemas.microsoft.com/office/drawing/2014/main" xmlns="" id="{BE0BB47E-C57D-4C10-AC43-EDAAFB7CCFAA}"/>
                </a:ext>
              </a:extLst>
            </p:cNvPr>
            <p:cNvSpPr/>
            <p:nvPr/>
          </p:nvSpPr>
          <p:spPr>
            <a:xfrm rot="5400000">
              <a:off x="5579332" y="4086143"/>
              <a:ext cx="202163" cy="257175"/>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4" name="Flecha: hacia abajo 33">
              <a:extLst>
                <a:ext uri="{FF2B5EF4-FFF2-40B4-BE49-F238E27FC236}">
                  <a16:creationId xmlns:a16="http://schemas.microsoft.com/office/drawing/2014/main" xmlns="" id="{5A4C45D4-0C0F-4A63-9BB4-2ABD8282808B}"/>
                </a:ext>
              </a:extLst>
            </p:cNvPr>
            <p:cNvSpPr/>
            <p:nvPr/>
          </p:nvSpPr>
          <p:spPr>
            <a:xfrm rot="5400000">
              <a:off x="5036392" y="4083600"/>
              <a:ext cx="202163" cy="257175"/>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Tree>
    <p:extLst>
      <p:ext uri="{BB962C8B-B14F-4D97-AF65-F5344CB8AC3E}">
        <p14:creationId xmlns:p14="http://schemas.microsoft.com/office/powerpoint/2010/main" val="374258919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xmlns="" id="{E4505C23-674B-4195-81D6-0C127FEAE3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367908"/>
            <a:ext cx="9161029" cy="1490093"/>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xmlns="" id="{A76FB9E7-B7DB-4E86-9727-2CF15C97C50E}"/>
              </a:ext>
            </a:extLst>
          </p:cNvPr>
          <p:cNvSpPr>
            <a:spLocks noGrp="1"/>
          </p:cNvSpPr>
          <p:nvPr>
            <p:ph type="title"/>
          </p:nvPr>
        </p:nvSpPr>
        <p:spPr>
          <a:xfrm>
            <a:off x="838200" y="5529884"/>
            <a:ext cx="7719381" cy="1096331"/>
          </a:xfrm>
        </p:spPr>
        <p:txBody>
          <a:bodyPr>
            <a:normAutofit/>
          </a:bodyPr>
          <a:lstStyle/>
          <a:p>
            <a:r>
              <a:rPr lang="es-CO" sz="3400" b="1"/>
              <a:t>PROCEDIMIENTO EN CASO DE ACCIDENTE DE TRABAJO</a:t>
            </a:r>
            <a:endParaRPr lang="es-CO" sz="3400"/>
          </a:p>
        </p:txBody>
      </p:sp>
      <p:sp>
        <p:nvSpPr>
          <p:cNvPr id="17" name="Freeform: Shape 16">
            <a:extLst>
              <a:ext uri="{FF2B5EF4-FFF2-40B4-BE49-F238E27FC236}">
                <a16:creationId xmlns:a16="http://schemas.microsoft.com/office/drawing/2014/main" xmlns="" id="{65C9B8F0-FF66-4C15-BD05-E86B87331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63037" y="5367908"/>
            <a:ext cx="3428963" cy="1490093"/>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Marcador de contenido 2">
            <a:extLst>
              <a:ext uri="{FF2B5EF4-FFF2-40B4-BE49-F238E27FC236}">
                <a16:creationId xmlns:a16="http://schemas.microsoft.com/office/drawing/2014/main" xmlns="" id="{63EE646A-B707-4F7C-82DE-ADF72FA5E3F2}"/>
              </a:ext>
            </a:extLst>
          </p:cNvPr>
          <p:cNvGraphicFramePr>
            <a:graphicFrameLocks noGrp="1"/>
          </p:cNvGraphicFramePr>
          <p:nvPr>
            <p:ph idx="1"/>
            <p:extLst>
              <p:ext uri="{D42A27DB-BD31-4B8C-83A1-F6EECF244321}">
                <p14:modId xmlns:p14="http://schemas.microsoft.com/office/powerpoint/2010/main" val="2101898485"/>
              </p:ext>
            </p:extLst>
          </p:nvPr>
        </p:nvGraphicFramePr>
        <p:xfrm>
          <a:off x="344774" y="359764"/>
          <a:ext cx="11737298" cy="47763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Imagen 10">
            <a:extLst>
              <a:ext uri="{FF2B5EF4-FFF2-40B4-BE49-F238E27FC236}">
                <a16:creationId xmlns:a16="http://schemas.microsoft.com/office/drawing/2014/main" xmlns="" id="{D6E1354E-0E13-46CC-99B7-3DA01EAF92B0}"/>
              </a:ext>
            </a:extLst>
          </p:cNvPr>
          <p:cNvPicPr>
            <a:picLocks noChangeAspect="1"/>
          </p:cNvPicPr>
          <p:nvPr/>
        </p:nvPicPr>
        <p:blipFill>
          <a:blip r:embed="rId7"/>
          <a:stretch>
            <a:fillRect/>
          </a:stretch>
        </p:blipFill>
        <p:spPr>
          <a:xfrm>
            <a:off x="9213347" y="5315442"/>
            <a:ext cx="2926334" cy="1786283"/>
          </a:xfrm>
          <a:prstGeom prst="rect">
            <a:avLst/>
          </a:prstGeom>
        </p:spPr>
      </p:pic>
    </p:spTree>
    <p:extLst>
      <p:ext uri="{BB962C8B-B14F-4D97-AF65-F5344CB8AC3E}">
        <p14:creationId xmlns:p14="http://schemas.microsoft.com/office/powerpoint/2010/main" val="184503411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71B2258F-86CA-4D4D-8270-BC05FCDEBF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n 7" descr="Imagen que contiene persona, pose, foto, hierba&#10;&#10;Descripción generada automáticamente">
            <a:extLst>
              <a:ext uri="{FF2B5EF4-FFF2-40B4-BE49-F238E27FC236}">
                <a16:creationId xmlns:a16="http://schemas.microsoft.com/office/drawing/2014/main" xmlns="" id="{6BDB08F1-78F8-4225-8E91-61EA77F84AF3}"/>
              </a:ext>
            </a:extLst>
          </p:cNvPr>
          <p:cNvPicPr>
            <a:picLocks noChangeAspect="1"/>
          </p:cNvPicPr>
          <p:nvPr/>
        </p:nvPicPr>
        <p:blipFill rotWithShape="1">
          <a:blip r:embed="rId4" cstate="print">
            <a:alphaModFix amt="50000"/>
            <a:extLst>
              <a:ext uri="{28A0092B-C50C-407E-A947-70E740481C1C}">
                <a14:useLocalDpi xmlns:a14="http://schemas.microsoft.com/office/drawing/2010/main" val="0"/>
              </a:ext>
            </a:extLst>
          </a:blip>
          <a:srcRect/>
          <a:stretch/>
        </p:blipFill>
        <p:spPr>
          <a:xfrm>
            <a:off x="0" y="2042"/>
            <a:ext cx="12192000" cy="6855958"/>
          </a:xfrm>
          <a:prstGeom prst="rect">
            <a:avLst/>
          </a:prstGeom>
        </p:spPr>
      </p:pic>
      <p:sp>
        <p:nvSpPr>
          <p:cNvPr id="2" name="Título 1">
            <a:extLst>
              <a:ext uri="{FF2B5EF4-FFF2-40B4-BE49-F238E27FC236}">
                <a16:creationId xmlns:a16="http://schemas.microsoft.com/office/drawing/2014/main" xmlns="" id="{7F48B9BE-267E-4FEE-847D-95E17370B428}"/>
              </a:ext>
            </a:extLst>
          </p:cNvPr>
          <p:cNvSpPr>
            <a:spLocks noGrp="1"/>
          </p:cNvSpPr>
          <p:nvPr>
            <p:ph type="title"/>
          </p:nvPr>
        </p:nvSpPr>
        <p:spPr>
          <a:xfrm>
            <a:off x="1524000" y="4989824"/>
            <a:ext cx="9144000" cy="1156143"/>
          </a:xfrm>
        </p:spPr>
        <p:txBody>
          <a:bodyPr vert="horz" lIns="91440" tIns="45720" rIns="91440" bIns="45720" rtlCol="0" anchor="b">
            <a:normAutofit/>
          </a:bodyPr>
          <a:lstStyle/>
          <a:p>
            <a:pPr algn="ctr"/>
            <a:r>
              <a:rPr lang="en-US" dirty="0" err="1">
                <a:solidFill>
                  <a:srgbClr val="FFFFFF"/>
                </a:solidFill>
                <a:latin typeface="Arial Black" panose="020B0A04020102020204" pitchFamily="34" charset="0"/>
              </a:rPr>
              <a:t>Evaluación</a:t>
            </a:r>
            <a:endParaRPr lang="en-US" dirty="0">
              <a:solidFill>
                <a:srgbClr val="FFFFFF"/>
              </a:solidFill>
              <a:latin typeface="Arial Black" panose="020B0A04020102020204" pitchFamily="34" charset="0"/>
            </a:endParaRPr>
          </a:p>
        </p:txBody>
      </p:sp>
      <p:pic>
        <p:nvPicPr>
          <p:cNvPr id="3" name="y2mate.com - theme_quien_quiere_ser_millonario_presentacion_rYkYZUa8LjU">
            <a:hlinkClick r:id="" action="ppaction://media"/>
            <a:extLst>
              <a:ext uri="{FF2B5EF4-FFF2-40B4-BE49-F238E27FC236}">
                <a16:creationId xmlns:a16="http://schemas.microsoft.com/office/drawing/2014/main" xmlns="" id="{6986FFEC-097E-4ACB-9028-5FAB4D4C1E84}"/>
              </a:ext>
            </a:extLst>
          </p:cNvPr>
          <p:cNvPicPr>
            <a:picLocks noChangeAspect="1"/>
          </p:cNvPicPr>
          <p:nvPr>
            <a:audioFile r:link="rId1"/>
            <p:extLst>
              <p:ext uri="{DAA4B4D4-6D71-4841-9C94-3DE7FCFB9230}">
                <p14:media xmlns:p14="http://schemas.microsoft.com/office/powerpoint/2010/main" r:embed="rId2">
                  <p14:trim st="5543"/>
                </p14:media>
              </p:ext>
            </p:extLst>
          </p:nvPr>
        </p:nvPicPr>
        <p:blipFill>
          <a:blip r:embed="rId5"/>
          <a:stretch>
            <a:fillRect/>
          </a:stretch>
        </p:blipFill>
        <p:spPr>
          <a:xfrm>
            <a:off x="-789709" y="3124199"/>
            <a:ext cx="609600" cy="609600"/>
          </a:xfrm>
          <a:prstGeom prst="rect">
            <a:avLst/>
          </a:prstGeom>
        </p:spPr>
      </p:pic>
    </p:spTree>
    <p:extLst>
      <p:ext uri="{BB962C8B-B14F-4D97-AF65-F5344CB8AC3E}">
        <p14:creationId xmlns:p14="http://schemas.microsoft.com/office/powerpoint/2010/main" val="23104595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9100"/>
    </mc:Choice>
    <mc:Fallback xmlns="">
      <p:transition spd="slow" advTm="29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esquinas redondeadas 4">
            <a:hlinkClick r:id="rId4" action="ppaction://hlinksldjump"/>
            <a:extLst>
              <a:ext uri="{FF2B5EF4-FFF2-40B4-BE49-F238E27FC236}">
                <a16:creationId xmlns:a16="http://schemas.microsoft.com/office/drawing/2014/main" xmlns="" id="{D85245B2-2A2C-4AD4-B859-3871C0178ED1}"/>
              </a:ext>
            </a:extLst>
          </p:cNvPr>
          <p:cNvSpPr/>
          <p:nvPr/>
        </p:nvSpPr>
        <p:spPr>
          <a:xfrm>
            <a:off x="609599" y="4239491"/>
            <a:ext cx="4696691" cy="928254"/>
          </a:xfrm>
          <a:prstGeom prst="roundRect">
            <a:avLst/>
          </a:prstGeom>
          <a:solidFill>
            <a:srgbClr val="005778"/>
          </a:solidFill>
          <a:ln>
            <a:solidFill>
              <a:srgbClr val="0057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Biko" panose="02000000000000000000" pitchFamily="50" charset="0"/>
              </a:rPr>
              <a:t>Ley 1567 de 1998</a:t>
            </a:r>
            <a:endParaRPr lang="es-CO" sz="2400" dirty="0">
              <a:latin typeface="Biko" panose="02000000000000000000" pitchFamily="50" charset="0"/>
            </a:endParaRPr>
          </a:p>
        </p:txBody>
      </p:sp>
      <p:sp>
        <p:nvSpPr>
          <p:cNvPr id="6" name="Rectángulo: esquinas redondeadas 5">
            <a:hlinkClick r:id="" action="ppaction://noaction"/>
            <a:extLst>
              <a:ext uri="{FF2B5EF4-FFF2-40B4-BE49-F238E27FC236}">
                <a16:creationId xmlns:a16="http://schemas.microsoft.com/office/drawing/2014/main" xmlns="" id="{8EE3F04C-1E20-4C2F-8BAA-CE01C624A98A}"/>
              </a:ext>
            </a:extLst>
          </p:cNvPr>
          <p:cNvSpPr/>
          <p:nvPr/>
        </p:nvSpPr>
        <p:spPr>
          <a:xfrm>
            <a:off x="6885710" y="4239491"/>
            <a:ext cx="4696691" cy="928254"/>
          </a:xfrm>
          <a:prstGeom prst="roundRect">
            <a:avLst/>
          </a:prstGeom>
          <a:solidFill>
            <a:srgbClr val="005778"/>
          </a:solidFill>
          <a:ln>
            <a:solidFill>
              <a:srgbClr val="0057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dirty="0">
                <a:latin typeface="Biko" panose="02000000000000000000" pitchFamily="50" charset="0"/>
              </a:rPr>
              <a:t>Ley 3129 de 1968</a:t>
            </a:r>
          </a:p>
        </p:txBody>
      </p:sp>
      <p:sp>
        <p:nvSpPr>
          <p:cNvPr id="7" name="Rectángulo: esquinas redondeadas 6">
            <a:hlinkClick r:id="" action="ppaction://noaction"/>
            <a:extLst>
              <a:ext uri="{FF2B5EF4-FFF2-40B4-BE49-F238E27FC236}">
                <a16:creationId xmlns:a16="http://schemas.microsoft.com/office/drawing/2014/main" xmlns="" id="{46141731-4022-40F1-B6AB-F65C4A2FF193}"/>
              </a:ext>
            </a:extLst>
          </p:cNvPr>
          <p:cNvSpPr/>
          <p:nvPr/>
        </p:nvSpPr>
        <p:spPr>
          <a:xfrm>
            <a:off x="609599" y="5527963"/>
            <a:ext cx="4696691" cy="928254"/>
          </a:xfrm>
          <a:prstGeom prst="roundRect">
            <a:avLst/>
          </a:prstGeom>
          <a:solidFill>
            <a:srgbClr val="005778"/>
          </a:solidFill>
          <a:ln>
            <a:solidFill>
              <a:srgbClr val="0057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a:latin typeface="Biko" panose="02000000000000000000" pitchFamily="50" charset="0"/>
              </a:rPr>
              <a:t>Ley 443 de 1998</a:t>
            </a:r>
          </a:p>
        </p:txBody>
      </p:sp>
      <p:sp>
        <p:nvSpPr>
          <p:cNvPr id="8" name="Rectángulo: esquinas redondeadas 7">
            <a:hlinkClick r:id="" action="ppaction://noaction"/>
            <a:extLst>
              <a:ext uri="{FF2B5EF4-FFF2-40B4-BE49-F238E27FC236}">
                <a16:creationId xmlns:a16="http://schemas.microsoft.com/office/drawing/2014/main" xmlns="" id="{A0AA02CA-6043-45DF-9D4C-93A20DEB220A}"/>
              </a:ext>
            </a:extLst>
          </p:cNvPr>
          <p:cNvSpPr/>
          <p:nvPr/>
        </p:nvSpPr>
        <p:spPr>
          <a:xfrm>
            <a:off x="6885710" y="5527963"/>
            <a:ext cx="4696691" cy="928254"/>
          </a:xfrm>
          <a:prstGeom prst="roundRect">
            <a:avLst/>
          </a:prstGeom>
          <a:solidFill>
            <a:srgbClr val="005778"/>
          </a:solidFill>
          <a:ln>
            <a:solidFill>
              <a:srgbClr val="0057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dirty="0">
                <a:latin typeface="Biko" panose="02000000000000000000" pitchFamily="50" charset="0"/>
              </a:rPr>
              <a:t> Ley 1221 de 1993</a:t>
            </a:r>
          </a:p>
        </p:txBody>
      </p:sp>
      <p:sp>
        <p:nvSpPr>
          <p:cNvPr id="9" name="Rectángulo 8">
            <a:extLst>
              <a:ext uri="{FF2B5EF4-FFF2-40B4-BE49-F238E27FC236}">
                <a16:creationId xmlns:a16="http://schemas.microsoft.com/office/drawing/2014/main" xmlns="" id="{E16A62B0-97CA-4205-8AAA-C3D2326C07A5}"/>
              </a:ext>
            </a:extLst>
          </p:cNvPr>
          <p:cNvSpPr/>
          <p:nvPr/>
        </p:nvSpPr>
        <p:spPr>
          <a:xfrm>
            <a:off x="609599" y="1422461"/>
            <a:ext cx="10972802" cy="2230582"/>
          </a:xfrm>
          <a:prstGeom prst="rect">
            <a:avLst/>
          </a:prstGeom>
          <a:solidFill>
            <a:srgbClr val="005778"/>
          </a:solidFill>
          <a:ln>
            <a:solidFill>
              <a:srgbClr val="0057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dirty="0">
                <a:latin typeface="Biko" panose="02000000000000000000" pitchFamily="50" charset="0"/>
              </a:rPr>
              <a:t>¿Cuál </a:t>
            </a:r>
            <a:r>
              <a:rPr lang="es-CO" sz="3200" dirty="0" smtClean="0">
                <a:latin typeface="Biko" panose="02000000000000000000" pitchFamily="50" charset="0"/>
              </a:rPr>
              <a:t>norma creó </a:t>
            </a:r>
            <a:r>
              <a:rPr lang="es-ES" sz="3200" dirty="0">
                <a:latin typeface="Biko" panose="02000000000000000000" pitchFamily="50" charset="0"/>
              </a:rPr>
              <a:t>el </a:t>
            </a:r>
            <a:r>
              <a:rPr lang="es-ES" sz="3200" dirty="0" smtClean="0">
                <a:latin typeface="Biko" panose="02000000000000000000" pitchFamily="50" charset="0"/>
              </a:rPr>
              <a:t>Sistema </a:t>
            </a:r>
            <a:r>
              <a:rPr lang="es-ES" sz="3200" dirty="0">
                <a:latin typeface="Biko" panose="02000000000000000000" pitchFamily="50" charset="0"/>
              </a:rPr>
              <a:t>N</a:t>
            </a:r>
            <a:r>
              <a:rPr lang="es-ES" sz="3200" dirty="0" smtClean="0">
                <a:latin typeface="Biko" panose="02000000000000000000" pitchFamily="50" charset="0"/>
              </a:rPr>
              <a:t>acional </a:t>
            </a:r>
            <a:r>
              <a:rPr lang="es-ES" sz="3200" dirty="0">
                <a:latin typeface="Biko" panose="02000000000000000000" pitchFamily="50" charset="0"/>
              </a:rPr>
              <a:t>de </a:t>
            </a:r>
            <a:r>
              <a:rPr lang="es-ES" sz="3200" dirty="0" smtClean="0">
                <a:latin typeface="Biko" panose="02000000000000000000" pitchFamily="50" charset="0"/>
              </a:rPr>
              <a:t>Capacitación </a:t>
            </a:r>
            <a:r>
              <a:rPr lang="es-ES" sz="3200" dirty="0">
                <a:latin typeface="Biko" panose="02000000000000000000" pitchFamily="50" charset="0"/>
              </a:rPr>
              <a:t>y el </a:t>
            </a:r>
            <a:r>
              <a:rPr lang="es-ES" sz="3200" dirty="0" smtClean="0">
                <a:latin typeface="Biko" panose="02000000000000000000" pitchFamily="50" charset="0"/>
              </a:rPr>
              <a:t>Sistema </a:t>
            </a:r>
            <a:r>
              <a:rPr lang="es-ES" sz="3200" dirty="0">
                <a:latin typeface="Biko" panose="02000000000000000000" pitchFamily="50" charset="0"/>
              </a:rPr>
              <a:t>de </a:t>
            </a:r>
            <a:r>
              <a:rPr lang="es-ES" sz="3200" dirty="0" smtClean="0">
                <a:latin typeface="Biko" panose="02000000000000000000" pitchFamily="50" charset="0"/>
              </a:rPr>
              <a:t>Estímulos</a:t>
            </a:r>
            <a:r>
              <a:rPr lang="es-ES" sz="3200" dirty="0">
                <a:latin typeface="Biko" panose="02000000000000000000" pitchFamily="50" charset="0"/>
              </a:rPr>
              <a:t>, para los empleados del Estado?</a:t>
            </a:r>
            <a:endParaRPr lang="es-CO" sz="3200" dirty="0">
              <a:latin typeface="Biko" panose="02000000000000000000" pitchFamily="50" charset="0"/>
            </a:endParaRPr>
          </a:p>
        </p:txBody>
      </p:sp>
      <p:grpSp>
        <p:nvGrpSpPr>
          <p:cNvPr id="12" name="Grupo 11">
            <a:extLst>
              <a:ext uri="{FF2B5EF4-FFF2-40B4-BE49-F238E27FC236}">
                <a16:creationId xmlns:a16="http://schemas.microsoft.com/office/drawing/2014/main" xmlns="" id="{5A7100F8-8DD9-4A8B-8459-5CA7A4B1C68F}"/>
              </a:ext>
            </a:extLst>
          </p:cNvPr>
          <p:cNvGrpSpPr/>
          <p:nvPr/>
        </p:nvGrpSpPr>
        <p:grpSpPr>
          <a:xfrm>
            <a:off x="9573493" y="147843"/>
            <a:ext cx="914400" cy="914400"/>
            <a:chOff x="7190510" y="235527"/>
            <a:chExt cx="914400" cy="914400"/>
          </a:xfrm>
          <a:solidFill>
            <a:srgbClr val="005778"/>
          </a:solidFill>
        </p:grpSpPr>
        <p:sp>
          <p:nvSpPr>
            <p:cNvPr id="2" name="Elipse 1">
              <a:extLst>
                <a:ext uri="{FF2B5EF4-FFF2-40B4-BE49-F238E27FC236}">
                  <a16:creationId xmlns:a16="http://schemas.microsoft.com/office/drawing/2014/main" xmlns="" id="{9808973B-AB7E-4758-8DB7-AEF04090D521}"/>
                </a:ext>
              </a:extLst>
            </p:cNvPr>
            <p:cNvSpPr/>
            <p:nvPr/>
          </p:nvSpPr>
          <p:spPr>
            <a:xfrm>
              <a:off x="7190510" y="235527"/>
              <a:ext cx="914400" cy="914400"/>
            </a:xfrm>
            <a:prstGeom prst="ellipse">
              <a:avLst/>
            </a:prstGeom>
            <a:grpFill/>
            <a:ln>
              <a:solidFill>
                <a:srgbClr val="0057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1" name="Imagen 10">
              <a:hlinkClick r:id="rId4" action="ppaction://hlinksldjump"/>
              <a:extLst>
                <a:ext uri="{FF2B5EF4-FFF2-40B4-BE49-F238E27FC236}">
                  <a16:creationId xmlns:a16="http://schemas.microsoft.com/office/drawing/2014/main" xmlns="" id="{AEE54790-2FB4-488B-912E-5E4D0E3DA679}"/>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10"/>
                </a:ext>
              </a:extLst>
            </a:blip>
            <a:stretch>
              <a:fillRect/>
            </a:stretch>
          </p:blipFill>
          <p:spPr>
            <a:xfrm>
              <a:off x="7251124" y="296141"/>
              <a:ext cx="793172" cy="793172"/>
            </a:xfrm>
            <a:prstGeom prst="rect">
              <a:avLst/>
            </a:prstGeom>
            <a:noFill/>
            <a:ln>
              <a:noFill/>
            </a:ln>
          </p:spPr>
        </p:pic>
      </p:grpSp>
      <p:sp>
        <p:nvSpPr>
          <p:cNvPr id="13" name="Elipse 12">
            <a:extLst>
              <a:ext uri="{FF2B5EF4-FFF2-40B4-BE49-F238E27FC236}">
                <a16:creationId xmlns:a16="http://schemas.microsoft.com/office/drawing/2014/main" xmlns="" id="{EB4545DF-7EA4-4AB2-B82D-192AE482B6E4}"/>
              </a:ext>
            </a:extLst>
          </p:cNvPr>
          <p:cNvSpPr/>
          <p:nvPr/>
        </p:nvSpPr>
        <p:spPr>
          <a:xfrm>
            <a:off x="10668001" y="147843"/>
            <a:ext cx="914400" cy="914400"/>
          </a:xfrm>
          <a:prstGeom prst="ellipse">
            <a:avLst/>
          </a:prstGeom>
          <a:solidFill>
            <a:srgbClr val="005778"/>
          </a:solidFill>
          <a:ln>
            <a:solidFill>
              <a:srgbClr val="0057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CuadroTexto 2">
            <a:hlinkClick r:id="" action="ppaction://noaction"/>
            <a:extLst>
              <a:ext uri="{FF2B5EF4-FFF2-40B4-BE49-F238E27FC236}">
                <a16:creationId xmlns:a16="http://schemas.microsoft.com/office/drawing/2014/main" xmlns="" id="{3FA5387B-9553-4847-9145-AC1619AF0C1F}"/>
              </a:ext>
            </a:extLst>
          </p:cNvPr>
          <p:cNvSpPr txBox="1"/>
          <p:nvPr/>
        </p:nvSpPr>
        <p:spPr>
          <a:xfrm>
            <a:off x="10730346" y="420377"/>
            <a:ext cx="789709" cy="369332"/>
          </a:xfrm>
          <a:prstGeom prst="rect">
            <a:avLst/>
          </a:prstGeom>
          <a:solidFill>
            <a:srgbClr val="005778"/>
          </a:solidFill>
          <a:ln>
            <a:solidFill>
              <a:srgbClr val="005778"/>
            </a:solidFill>
          </a:ln>
        </p:spPr>
        <p:txBody>
          <a:bodyPr wrap="square" rtlCol="0">
            <a:spAutoFit/>
          </a:bodyPr>
          <a:lstStyle/>
          <a:p>
            <a:r>
              <a:rPr lang="es-CO" dirty="0">
                <a:solidFill>
                  <a:schemeClr val="bg1"/>
                </a:solidFill>
                <a:latin typeface="Biko" panose="02000000000000000000" pitchFamily="50" charset="0"/>
              </a:rPr>
              <a:t>50/50</a:t>
            </a:r>
          </a:p>
        </p:txBody>
      </p:sp>
      <p:pic>
        <p:nvPicPr>
          <p:cNvPr id="14" name="Imagen 13">
            <a:extLst>
              <a:ext uri="{FF2B5EF4-FFF2-40B4-BE49-F238E27FC236}">
                <a16:creationId xmlns:a16="http://schemas.microsoft.com/office/drawing/2014/main" xmlns="" id="{1A6F775E-94DD-4452-A02A-99E1DAEB4E3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7226" y="0"/>
            <a:ext cx="1089437" cy="1006640"/>
          </a:xfrm>
          <a:prstGeom prst="rect">
            <a:avLst/>
          </a:prstGeom>
        </p:spPr>
      </p:pic>
      <p:pic>
        <p:nvPicPr>
          <p:cNvPr id="4" name="y2mate.com - theme_quien_quiere_ser_millonario_preguntas_6_10_E6KmxnJYcXY">
            <a:hlinkClick r:id="" action="ppaction://media"/>
            <a:extLst>
              <a:ext uri="{FF2B5EF4-FFF2-40B4-BE49-F238E27FC236}">
                <a16:creationId xmlns:a16="http://schemas.microsoft.com/office/drawing/2014/main" xmlns="" id="{8E401A93-0521-48D6-9781-A7AE0D6388D0}"/>
              </a:ext>
            </a:extLst>
          </p:cNvPr>
          <p:cNvPicPr>
            <a:picLocks noChangeAspect="1"/>
          </p:cNvPicPr>
          <p:nvPr>
            <a:audioFile r:link="rId1"/>
            <p:extLst>
              <p:ext uri="{DAA4B4D4-6D71-4841-9C94-3DE7FCFB9230}">
                <p14:media xmlns:p14="http://schemas.microsoft.com/office/powerpoint/2010/main" r:embed="rId2">
                  <p14:trim st="5901"/>
                </p14:media>
              </p:ext>
            </p:extLst>
          </p:nvPr>
        </p:nvPicPr>
        <p:blipFill>
          <a:blip r:embed="rId12"/>
          <a:stretch>
            <a:fillRect/>
          </a:stretch>
        </p:blipFill>
        <p:spPr>
          <a:xfrm>
            <a:off x="-609600" y="3348243"/>
            <a:ext cx="609600" cy="609600"/>
          </a:xfrm>
          <a:prstGeom prst="rect">
            <a:avLst/>
          </a:prstGeom>
        </p:spPr>
      </p:pic>
      <p:pic>
        <p:nvPicPr>
          <p:cNvPr id="15" name="y2mate.com - theme_quien_quiere_ser_millonario_preguntas_6_10_E6KmxnJYcXY">
            <a:hlinkClick r:id="" action="ppaction://media"/>
            <a:extLst>
              <a:ext uri="{FF2B5EF4-FFF2-40B4-BE49-F238E27FC236}">
                <a16:creationId xmlns:a16="http://schemas.microsoft.com/office/drawing/2014/main" xmlns="" id="{71830C31-4867-4104-BDBD-FE5FBC2FB6B1}"/>
              </a:ext>
            </a:extLst>
          </p:cNvPr>
          <p:cNvPicPr>
            <a:picLocks noChangeAspect="1"/>
          </p:cNvPicPr>
          <p:nvPr>
            <a:audioFile r:link="rId1"/>
            <p:extLst>
              <p:ext uri="{DAA4B4D4-6D71-4841-9C94-3DE7FCFB9230}">
                <p14:media xmlns:p14="http://schemas.microsoft.com/office/powerpoint/2010/main" r:embed="rId2">
                  <p14:trim st="5134"/>
                </p14:media>
              </p:ext>
            </p:extLst>
          </p:nvPr>
        </p:nvPicPr>
        <p:blipFill>
          <a:blip r:embed="rId12"/>
          <a:stretch>
            <a:fillRect/>
          </a:stretch>
        </p:blipFill>
        <p:spPr>
          <a:xfrm>
            <a:off x="-706582" y="2819400"/>
            <a:ext cx="609600" cy="609600"/>
          </a:xfrm>
          <a:prstGeom prst="rect">
            <a:avLst/>
          </a:prstGeom>
        </p:spPr>
      </p:pic>
    </p:spTree>
    <p:extLst>
      <p:ext uri="{BB962C8B-B14F-4D97-AF65-F5344CB8AC3E}">
        <p14:creationId xmlns:p14="http://schemas.microsoft.com/office/powerpoint/2010/main" val="3098368261"/>
      </p:ext>
    </p:extLst>
  </p:cSld>
  <p:clrMapOvr>
    <a:masterClrMapping/>
  </p:clrMapOvr>
  <mc:AlternateContent xmlns:mc="http://schemas.openxmlformats.org/markup-compatibility/2006" xmlns:p14="http://schemas.microsoft.com/office/powerpoint/2010/main">
    <mc:Choice Requires="p14">
      <p:transition spd="slow" p14:dur="2000" advTm="165224"/>
    </mc:Choice>
    <mc:Fallback xmlns="">
      <p:transition spd="slow" advTm="165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323" fill="hold"/>
                                        <p:tgtEl>
                                          <p:spTgt spid="4"/>
                                        </p:tgtEl>
                                      </p:cBhvr>
                                    </p:cmd>
                                  </p:childTnLst>
                                </p:cTn>
                              </p:par>
                            </p:childTnLst>
                          </p:cTn>
                        </p:par>
                        <p:par>
                          <p:cTn id="7" fill="hold">
                            <p:stCondLst>
                              <p:cond delay="159323"/>
                            </p:stCondLst>
                            <p:childTnLst>
                              <p:par>
                                <p:cTn id="8" presetID="1" presetClass="mediacall" presetSubtype="0" fill="hold" nodeType="afterEffect">
                                  <p:stCondLst>
                                    <p:cond delay="0"/>
                                  </p:stCondLst>
                                  <p:childTnLst>
                                    <p:cmd type="call" cmd="playFrom(0.0)">
                                      <p:cBhvr>
                                        <p:cTn id="9" dur="16009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audio>
              <p:cMediaNode vol="80000">
                <p:cTn id="11" fill="hold" display="0">
                  <p:stCondLst>
                    <p:cond delay="indefinite"/>
                  </p:stCondLst>
                  <p:endCondLst>
                    <p:cond evt="onStopAudio" delay="0">
                      <p:tgtEl>
                        <p:sldTgt/>
                      </p:tgtEl>
                    </p:cond>
                  </p:endCondLst>
                </p:cTn>
                <p:tgtEl>
                  <p:spTgt spid="15"/>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esultado de imagen para llamada telefÃ³nica">
            <a:extLst>
              <a:ext uri="{FF2B5EF4-FFF2-40B4-BE49-F238E27FC236}">
                <a16:creationId xmlns:a16="http://schemas.microsoft.com/office/drawing/2014/main" xmlns="" id="{79F17D49-EB35-43B5-973F-B01E54C47A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9109" y="3224214"/>
            <a:ext cx="2951307" cy="2833255"/>
          </a:xfrm>
          <a:prstGeom prst="rect">
            <a:avLst/>
          </a:prstGeom>
          <a:noFill/>
          <a:extLst>
            <a:ext uri="{909E8E84-426E-40DD-AFC4-6F175D3DCCD1}">
              <a14:hiddenFill xmlns:a14="http://schemas.microsoft.com/office/drawing/2010/main">
                <a:solidFill>
                  <a:srgbClr val="FFFFFF"/>
                </a:solidFill>
              </a14:hiddenFill>
            </a:ext>
          </a:extLst>
        </p:spPr>
      </p:pic>
      <p:sp>
        <p:nvSpPr>
          <p:cNvPr id="5" name="Bocadillo: ovalado 4">
            <a:extLst>
              <a:ext uri="{FF2B5EF4-FFF2-40B4-BE49-F238E27FC236}">
                <a16:creationId xmlns:a16="http://schemas.microsoft.com/office/drawing/2014/main" xmlns="" id="{75519DF9-3DC5-4B1E-BBE5-01AC5EEE0BFD}"/>
              </a:ext>
            </a:extLst>
          </p:cNvPr>
          <p:cNvSpPr/>
          <p:nvPr/>
        </p:nvSpPr>
        <p:spPr>
          <a:xfrm>
            <a:off x="5818909" y="785814"/>
            <a:ext cx="2729346" cy="2438400"/>
          </a:xfrm>
          <a:prstGeom prst="wedgeEllipseCallout">
            <a:avLst>
              <a:gd name="adj1" fmla="val -38092"/>
              <a:gd name="adj2" fmla="val 607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dirty="0">
                <a:latin typeface="Biko" panose="02000000000000000000" pitchFamily="50" charset="0"/>
              </a:rPr>
              <a:t>La respuesta es </a:t>
            </a:r>
            <a:r>
              <a:rPr lang="es-ES" sz="2400" dirty="0">
                <a:latin typeface="Biko" panose="02000000000000000000" pitchFamily="50" charset="0"/>
              </a:rPr>
              <a:t>Ley 1567 de 1998</a:t>
            </a:r>
            <a:endParaRPr lang="es-CO" sz="2400" dirty="0">
              <a:latin typeface="Biko" panose="02000000000000000000" pitchFamily="50" charset="0"/>
            </a:endParaRPr>
          </a:p>
        </p:txBody>
      </p:sp>
      <p:sp>
        <p:nvSpPr>
          <p:cNvPr id="8" name="Flecha: a la derecha 7">
            <a:hlinkClick r:id="" action="ppaction://noaction"/>
            <a:extLst>
              <a:ext uri="{FF2B5EF4-FFF2-40B4-BE49-F238E27FC236}">
                <a16:creationId xmlns:a16="http://schemas.microsoft.com/office/drawing/2014/main" xmlns="" id="{6B7C0CF5-DC5B-4892-AE95-0F0566BE5355}"/>
              </a:ext>
            </a:extLst>
          </p:cNvPr>
          <p:cNvSpPr/>
          <p:nvPr/>
        </p:nvSpPr>
        <p:spPr>
          <a:xfrm>
            <a:off x="10764981" y="6359234"/>
            <a:ext cx="1316182" cy="401783"/>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r>
              <a:rPr lang="es-CO" dirty="0"/>
              <a:t>Siguiente</a:t>
            </a:r>
          </a:p>
        </p:txBody>
      </p:sp>
      <p:pic>
        <p:nvPicPr>
          <p:cNvPr id="6" name="Imagen 5">
            <a:extLst>
              <a:ext uri="{FF2B5EF4-FFF2-40B4-BE49-F238E27FC236}">
                <a16:creationId xmlns:a16="http://schemas.microsoft.com/office/drawing/2014/main" xmlns="" id="{326EFEA5-78EA-49D1-B140-C7BD3C1D42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226" y="0"/>
            <a:ext cx="1089437" cy="1006640"/>
          </a:xfrm>
          <a:prstGeom prst="rect">
            <a:avLst/>
          </a:prstGeom>
        </p:spPr>
      </p:pic>
      <p:pic>
        <p:nvPicPr>
          <p:cNvPr id="2" name="y2mate.com - theme_quien_quiere_ser_millonario_comodin_llamada_RZU3mgEcBM8">
            <a:hlinkClick r:id="" action="ppaction://media"/>
            <a:extLst>
              <a:ext uri="{FF2B5EF4-FFF2-40B4-BE49-F238E27FC236}">
                <a16:creationId xmlns:a16="http://schemas.microsoft.com/office/drawing/2014/main" xmlns="" id="{824B7817-F176-4B74-95F4-881D13C8CEF9}"/>
              </a:ext>
            </a:extLst>
          </p:cNvPr>
          <p:cNvPicPr>
            <a:picLocks noChangeAspect="1"/>
          </p:cNvPicPr>
          <p:nvPr>
            <a:audioFile r:link="rId1"/>
            <p:extLst>
              <p:ext uri="{DAA4B4D4-6D71-4841-9C94-3DE7FCFB9230}">
                <p14:media xmlns:p14="http://schemas.microsoft.com/office/powerpoint/2010/main" r:embed="rId2">
                  <p14:trim st="5942"/>
                </p14:media>
              </p:ext>
            </p:extLst>
          </p:nvPr>
        </p:nvPicPr>
        <p:blipFill>
          <a:blip r:embed="rId6"/>
          <a:stretch>
            <a:fillRect/>
          </a:stretch>
        </p:blipFill>
        <p:spPr>
          <a:xfrm>
            <a:off x="-845127" y="2919414"/>
            <a:ext cx="609600" cy="609600"/>
          </a:xfrm>
          <a:prstGeom prst="rect">
            <a:avLst/>
          </a:prstGeom>
        </p:spPr>
      </p:pic>
    </p:spTree>
    <p:extLst>
      <p:ext uri="{BB962C8B-B14F-4D97-AF65-F5344CB8AC3E}">
        <p14:creationId xmlns:p14="http://schemas.microsoft.com/office/powerpoint/2010/main" val="463656961"/>
      </p:ext>
    </p:extLst>
  </p:cSld>
  <p:clrMapOvr>
    <a:masterClrMapping/>
  </p:clrMapOvr>
  <mc:AlternateContent xmlns:mc="http://schemas.openxmlformats.org/markup-compatibility/2006" xmlns:p14="http://schemas.microsoft.com/office/powerpoint/2010/main">
    <mc:Choice Requires="p14">
      <p:transition spd="slow" p14:dur="2000" advTm="46232"/>
    </mc:Choice>
    <mc:Fallback xmlns="">
      <p:transition spd="slow" advTm="46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2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esquinas redondeadas 3">
            <a:hlinkClick r:id="" action="ppaction://noaction"/>
            <a:extLst>
              <a:ext uri="{FF2B5EF4-FFF2-40B4-BE49-F238E27FC236}">
                <a16:creationId xmlns:a16="http://schemas.microsoft.com/office/drawing/2014/main" xmlns="" id="{AA430705-190D-4599-8CED-00DF751710FA}"/>
              </a:ext>
            </a:extLst>
          </p:cNvPr>
          <p:cNvSpPr/>
          <p:nvPr/>
        </p:nvSpPr>
        <p:spPr>
          <a:xfrm>
            <a:off x="609599" y="4267200"/>
            <a:ext cx="4696691" cy="928254"/>
          </a:xfrm>
          <a:prstGeom prst="roundRect">
            <a:avLst/>
          </a:prstGeom>
          <a:solidFill>
            <a:srgbClr val="005778"/>
          </a:solidFill>
          <a:ln>
            <a:solidFill>
              <a:srgbClr val="0057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Biko" panose="02000000000000000000" pitchFamily="50" charset="0"/>
              </a:rPr>
              <a:t>Administración de los predios públicos</a:t>
            </a:r>
            <a:endParaRPr lang="es-CO" sz="2400" dirty="0">
              <a:latin typeface="Biko" panose="02000000000000000000" pitchFamily="50" charset="0"/>
            </a:endParaRPr>
          </a:p>
        </p:txBody>
      </p:sp>
      <p:sp>
        <p:nvSpPr>
          <p:cNvPr id="5" name="Rectángulo: esquinas redondeadas 4">
            <a:hlinkClick r:id="" action="ppaction://noaction"/>
            <a:extLst>
              <a:ext uri="{FF2B5EF4-FFF2-40B4-BE49-F238E27FC236}">
                <a16:creationId xmlns:a16="http://schemas.microsoft.com/office/drawing/2014/main" xmlns="" id="{048F2812-378D-4C02-8408-54708020A432}"/>
              </a:ext>
            </a:extLst>
          </p:cNvPr>
          <p:cNvSpPr/>
          <p:nvPr/>
        </p:nvSpPr>
        <p:spPr>
          <a:xfrm>
            <a:off x="6885710" y="4239491"/>
            <a:ext cx="4696691" cy="928254"/>
          </a:xfrm>
          <a:prstGeom prst="roundRect">
            <a:avLst/>
          </a:prstGeom>
          <a:solidFill>
            <a:srgbClr val="005778"/>
          </a:solidFill>
          <a:ln>
            <a:solidFill>
              <a:srgbClr val="0057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Biko" panose="02000000000000000000" pitchFamily="50" charset="0"/>
              </a:rPr>
              <a:t>Desarrollar la política de vivienda social</a:t>
            </a:r>
            <a:endParaRPr lang="es-CO" sz="2400" dirty="0">
              <a:latin typeface="Biko" panose="02000000000000000000" pitchFamily="50" charset="0"/>
            </a:endParaRPr>
          </a:p>
        </p:txBody>
      </p:sp>
      <p:sp>
        <p:nvSpPr>
          <p:cNvPr id="6" name="Rectángulo: esquinas redondeadas 5">
            <a:hlinkClick r:id="" action="ppaction://noaction"/>
            <a:extLst>
              <a:ext uri="{FF2B5EF4-FFF2-40B4-BE49-F238E27FC236}">
                <a16:creationId xmlns:a16="http://schemas.microsoft.com/office/drawing/2014/main" xmlns="" id="{0E8E4DB1-E6BE-4DEB-9A58-ADC332E40D40}"/>
              </a:ext>
            </a:extLst>
          </p:cNvPr>
          <p:cNvSpPr/>
          <p:nvPr/>
        </p:nvSpPr>
        <p:spPr>
          <a:xfrm>
            <a:off x="609599" y="5527963"/>
            <a:ext cx="4696691" cy="928254"/>
          </a:xfrm>
          <a:prstGeom prst="roundRect">
            <a:avLst/>
          </a:prstGeom>
          <a:solidFill>
            <a:srgbClr val="005778"/>
          </a:solidFill>
          <a:ln>
            <a:solidFill>
              <a:srgbClr val="0057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Biko" panose="02000000000000000000" pitchFamily="50" charset="0"/>
              </a:rPr>
              <a:t>Desarrollar la política de vivienda prioritario</a:t>
            </a:r>
            <a:endParaRPr lang="es-CO" sz="2400" dirty="0">
              <a:latin typeface="Biko" panose="02000000000000000000" pitchFamily="50" charset="0"/>
            </a:endParaRPr>
          </a:p>
        </p:txBody>
      </p:sp>
      <p:sp>
        <p:nvSpPr>
          <p:cNvPr id="7" name="Rectángulo: esquinas redondeadas 6">
            <a:hlinkClick r:id="" action="ppaction://noaction"/>
            <a:extLst>
              <a:ext uri="{FF2B5EF4-FFF2-40B4-BE49-F238E27FC236}">
                <a16:creationId xmlns:a16="http://schemas.microsoft.com/office/drawing/2014/main" xmlns="" id="{DD5C8BD6-9B04-4759-BBCD-476169AAA9DE}"/>
              </a:ext>
            </a:extLst>
          </p:cNvPr>
          <p:cNvSpPr/>
          <p:nvPr/>
        </p:nvSpPr>
        <p:spPr>
          <a:xfrm>
            <a:off x="6885710" y="5527963"/>
            <a:ext cx="4696691" cy="928254"/>
          </a:xfrm>
          <a:prstGeom prst="roundRect">
            <a:avLst/>
          </a:prstGeom>
          <a:solidFill>
            <a:srgbClr val="005778"/>
          </a:solidFill>
          <a:ln>
            <a:solidFill>
              <a:srgbClr val="0057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Biko" panose="02000000000000000000" pitchFamily="50" charset="0"/>
              </a:rPr>
              <a:t>Control de la actividad inmobiliaria.</a:t>
            </a:r>
          </a:p>
        </p:txBody>
      </p:sp>
      <p:sp>
        <p:nvSpPr>
          <p:cNvPr id="11" name="Elipse 10">
            <a:extLst>
              <a:ext uri="{FF2B5EF4-FFF2-40B4-BE49-F238E27FC236}">
                <a16:creationId xmlns:a16="http://schemas.microsoft.com/office/drawing/2014/main" xmlns="" id="{A886634A-1348-486B-A7DD-F0E3614859BC}"/>
              </a:ext>
            </a:extLst>
          </p:cNvPr>
          <p:cNvSpPr/>
          <p:nvPr/>
        </p:nvSpPr>
        <p:spPr>
          <a:xfrm>
            <a:off x="10668001" y="147843"/>
            <a:ext cx="914400" cy="914400"/>
          </a:xfrm>
          <a:prstGeom prst="ellipse">
            <a:avLst/>
          </a:prstGeom>
          <a:solidFill>
            <a:srgbClr val="005778"/>
          </a:solidFill>
          <a:ln>
            <a:solidFill>
              <a:srgbClr val="0057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CuadroTexto 11">
            <a:hlinkClick r:id="" action="ppaction://noaction"/>
            <a:extLst>
              <a:ext uri="{FF2B5EF4-FFF2-40B4-BE49-F238E27FC236}">
                <a16:creationId xmlns:a16="http://schemas.microsoft.com/office/drawing/2014/main" xmlns="" id="{E04F1DB4-4D88-4035-B3B2-EBFFF24CCAE5}"/>
              </a:ext>
            </a:extLst>
          </p:cNvPr>
          <p:cNvSpPr txBox="1"/>
          <p:nvPr/>
        </p:nvSpPr>
        <p:spPr>
          <a:xfrm>
            <a:off x="10730346" y="420377"/>
            <a:ext cx="789709" cy="369332"/>
          </a:xfrm>
          <a:prstGeom prst="rect">
            <a:avLst/>
          </a:prstGeom>
          <a:solidFill>
            <a:srgbClr val="005778"/>
          </a:solidFill>
          <a:ln>
            <a:solidFill>
              <a:srgbClr val="005778"/>
            </a:solidFill>
          </a:ln>
        </p:spPr>
        <p:txBody>
          <a:bodyPr wrap="square" rtlCol="0">
            <a:spAutoFit/>
          </a:bodyPr>
          <a:lstStyle/>
          <a:p>
            <a:r>
              <a:rPr lang="es-CO" dirty="0">
                <a:solidFill>
                  <a:schemeClr val="bg1"/>
                </a:solidFill>
                <a:latin typeface="Biko" panose="02000000000000000000" pitchFamily="50" charset="0"/>
              </a:rPr>
              <a:t>50/50</a:t>
            </a:r>
          </a:p>
        </p:txBody>
      </p:sp>
      <p:grpSp>
        <p:nvGrpSpPr>
          <p:cNvPr id="13" name="Grupo 12">
            <a:extLst>
              <a:ext uri="{FF2B5EF4-FFF2-40B4-BE49-F238E27FC236}">
                <a16:creationId xmlns:a16="http://schemas.microsoft.com/office/drawing/2014/main" xmlns="" id="{22F2EC39-2C8F-4038-8967-1AD0365BB3F7}"/>
              </a:ext>
            </a:extLst>
          </p:cNvPr>
          <p:cNvGrpSpPr/>
          <p:nvPr/>
        </p:nvGrpSpPr>
        <p:grpSpPr>
          <a:xfrm>
            <a:off x="9691255" y="147843"/>
            <a:ext cx="914400" cy="914400"/>
            <a:chOff x="7190510" y="235527"/>
            <a:chExt cx="914400" cy="914400"/>
          </a:xfrm>
          <a:solidFill>
            <a:srgbClr val="005778"/>
          </a:solidFill>
        </p:grpSpPr>
        <p:sp>
          <p:nvSpPr>
            <p:cNvPr id="14" name="Elipse 13">
              <a:extLst>
                <a:ext uri="{FF2B5EF4-FFF2-40B4-BE49-F238E27FC236}">
                  <a16:creationId xmlns:a16="http://schemas.microsoft.com/office/drawing/2014/main" xmlns="" id="{ADDD6600-7B9F-4034-B55F-5F790A6994AE}"/>
                </a:ext>
              </a:extLst>
            </p:cNvPr>
            <p:cNvSpPr/>
            <p:nvPr/>
          </p:nvSpPr>
          <p:spPr>
            <a:xfrm>
              <a:off x="7190510" y="235527"/>
              <a:ext cx="914400" cy="914400"/>
            </a:xfrm>
            <a:prstGeom prst="ellipse">
              <a:avLst/>
            </a:prstGeom>
            <a:grpFill/>
            <a:ln>
              <a:solidFill>
                <a:srgbClr val="0057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5" name="Imagen 14">
              <a:hlinkClick r:id="rId4" action="ppaction://hlinksldjump"/>
              <a:extLst>
                <a:ext uri="{FF2B5EF4-FFF2-40B4-BE49-F238E27FC236}">
                  <a16:creationId xmlns:a16="http://schemas.microsoft.com/office/drawing/2014/main" xmlns="" id="{458BEF53-B467-44DE-9FC6-91D6CA837BD7}"/>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11"/>
                </a:ext>
              </a:extLst>
            </a:blip>
            <a:stretch>
              <a:fillRect/>
            </a:stretch>
          </p:blipFill>
          <p:spPr>
            <a:xfrm>
              <a:off x="7251124" y="296141"/>
              <a:ext cx="793172" cy="793172"/>
            </a:xfrm>
            <a:prstGeom prst="rect">
              <a:avLst/>
            </a:prstGeom>
            <a:noFill/>
            <a:ln>
              <a:noFill/>
            </a:ln>
          </p:spPr>
        </p:pic>
      </p:grpSp>
      <p:sp>
        <p:nvSpPr>
          <p:cNvPr id="16" name="Rectángulo 15">
            <a:extLst>
              <a:ext uri="{FF2B5EF4-FFF2-40B4-BE49-F238E27FC236}">
                <a16:creationId xmlns:a16="http://schemas.microsoft.com/office/drawing/2014/main" xmlns="" id="{5CD93802-FFF8-4A9E-BB6E-3E9CE5F79C50}"/>
              </a:ext>
            </a:extLst>
          </p:cNvPr>
          <p:cNvSpPr/>
          <p:nvPr/>
        </p:nvSpPr>
        <p:spPr>
          <a:xfrm>
            <a:off x="609599" y="1422461"/>
            <a:ext cx="10972802" cy="2230582"/>
          </a:xfrm>
          <a:prstGeom prst="rect">
            <a:avLst/>
          </a:prstGeom>
          <a:solidFill>
            <a:srgbClr val="005778"/>
          </a:solidFill>
          <a:ln>
            <a:solidFill>
              <a:srgbClr val="0057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dirty="0">
                <a:latin typeface="Biko" panose="02000000000000000000" pitchFamily="50" charset="0"/>
              </a:rPr>
              <a:t>Dentro de la misión del Banco Inmobiliario de Floridablanca ¿Diga cual no esta planteada en la misión</a:t>
            </a:r>
            <a:r>
              <a:rPr lang="es-ES" sz="3200" dirty="0">
                <a:latin typeface="Biko" panose="02000000000000000000" pitchFamily="50" charset="0"/>
              </a:rPr>
              <a:t>?</a:t>
            </a:r>
            <a:endParaRPr lang="es-CO" sz="3200" dirty="0">
              <a:latin typeface="Biko" panose="02000000000000000000" pitchFamily="50" charset="0"/>
            </a:endParaRPr>
          </a:p>
        </p:txBody>
      </p:sp>
      <p:pic>
        <p:nvPicPr>
          <p:cNvPr id="17" name="Imagen 16">
            <a:extLst>
              <a:ext uri="{FF2B5EF4-FFF2-40B4-BE49-F238E27FC236}">
                <a16:creationId xmlns:a16="http://schemas.microsoft.com/office/drawing/2014/main" xmlns="" id="{A73CDAEB-54AE-4A26-A787-1C2216951CD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7226" y="0"/>
            <a:ext cx="1089437" cy="1006640"/>
          </a:xfrm>
          <a:prstGeom prst="rect">
            <a:avLst/>
          </a:prstGeom>
        </p:spPr>
      </p:pic>
      <p:pic>
        <p:nvPicPr>
          <p:cNvPr id="18" name="y2mate.com - theme_quien_quiere_ser_millonario_preguntas_6_10_E6KmxnJYcXY">
            <a:hlinkClick r:id="" action="ppaction://media"/>
            <a:extLst>
              <a:ext uri="{FF2B5EF4-FFF2-40B4-BE49-F238E27FC236}">
                <a16:creationId xmlns:a16="http://schemas.microsoft.com/office/drawing/2014/main" xmlns="" id="{7A9E506B-77E6-4994-A3EF-C44C166BE227}"/>
              </a:ext>
            </a:extLst>
          </p:cNvPr>
          <p:cNvPicPr>
            <a:picLocks noChangeAspect="1"/>
          </p:cNvPicPr>
          <p:nvPr>
            <a:audioFile r:link="rId1"/>
            <p:extLst>
              <p:ext uri="{DAA4B4D4-6D71-4841-9C94-3DE7FCFB9230}">
                <p14:media xmlns:p14="http://schemas.microsoft.com/office/powerpoint/2010/main" r:embed="rId2">
                  <p14:trim st="5134"/>
                </p14:media>
              </p:ext>
            </p:extLst>
          </p:nvPr>
        </p:nvPicPr>
        <p:blipFill>
          <a:blip r:embed="rId13"/>
          <a:stretch>
            <a:fillRect/>
          </a:stretch>
        </p:blipFill>
        <p:spPr>
          <a:xfrm>
            <a:off x="-706582" y="2819400"/>
            <a:ext cx="609600" cy="609600"/>
          </a:xfrm>
          <a:prstGeom prst="rect">
            <a:avLst/>
          </a:prstGeom>
        </p:spPr>
      </p:pic>
    </p:spTree>
    <p:extLst>
      <p:ext uri="{BB962C8B-B14F-4D97-AF65-F5344CB8AC3E}">
        <p14:creationId xmlns:p14="http://schemas.microsoft.com/office/powerpoint/2010/main" val="172439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09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para llamada telefÃ³nica">
            <a:extLst>
              <a:ext uri="{FF2B5EF4-FFF2-40B4-BE49-F238E27FC236}">
                <a16:creationId xmlns:a16="http://schemas.microsoft.com/office/drawing/2014/main" xmlns="" id="{F88B0E8B-852D-4757-B5CF-8A193EF641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890588"/>
            <a:ext cx="7620000" cy="5076825"/>
          </a:xfrm>
          <a:prstGeom prst="rect">
            <a:avLst/>
          </a:prstGeom>
          <a:noFill/>
          <a:extLst>
            <a:ext uri="{909E8E84-426E-40DD-AFC4-6F175D3DCCD1}">
              <a14:hiddenFill xmlns:a14="http://schemas.microsoft.com/office/drawing/2010/main">
                <a:solidFill>
                  <a:srgbClr val="FFFFFF"/>
                </a:solidFill>
              </a14:hiddenFill>
            </a:ext>
          </a:extLst>
        </p:spPr>
      </p:pic>
      <p:sp>
        <p:nvSpPr>
          <p:cNvPr id="5" name="Bocadillo: ovalado 4">
            <a:extLst>
              <a:ext uri="{FF2B5EF4-FFF2-40B4-BE49-F238E27FC236}">
                <a16:creationId xmlns:a16="http://schemas.microsoft.com/office/drawing/2014/main" xmlns="" id="{21197E16-DE74-40F1-AAF0-F68F5C3DCDF1}"/>
              </a:ext>
            </a:extLst>
          </p:cNvPr>
          <p:cNvSpPr/>
          <p:nvPr/>
        </p:nvSpPr>
        <p:spPr>
          <a:xfrm>
            <a:off x="7453745" y="314760"/>
            <a:ext cx="4461164" cy="2438400"/>
          </a:xfrm>
          <a:prstGeom prst="wedgeEllipseCallout">
            <a:avLst>
              <a:gd name="adj1" fmla="val -38092"/>
              <a:gd name="adj2" fmla="val 607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dirty="0">
                <a:latin typeface="Biko" panose="02000000000000000000" pitchFamily="50" charset="0"/>
              </a:rPr>
              <a:t>La respuesta es </a:t>
            </a:r>
            <a:r>
              <a:rPr lang="es-ES" sz="2400" dirty="0">
                <a:latin typeface="Biko" panose="02000000000000000000" pitchFamily="50" charset="0"/>
              </a:rPr>
              <a:t>Desarrollar la política de vivienda prioritario</a:t>
            </a:r>
            <a:endParaRPr lang="es-CO" sz="2400" dirty="0">
              <a:latin typeface="Biko" panose="02000000000000000000" pitchFamily="50" charset="0"/>
            </a:endParaRPr>
          </a:p>
          <a:p>
            <a:pPr algn="ctr"/>
            <a:endParaRPr lang="es-CO" sz="2400" dirty="0">
              <a:latin typeface="Biko" panose="02000000000000000000" pitchFamily="50" charset="0"/>
            </a:endParaRPr>
          </a:p>
        </p:txBody>
      </p:sp>
      <p:sp>
        <p:nvSpPr>
          <p:cNvPr id="6" name="Flecha: a la derecha 5">
            <a:hlinkClick r:id="" action="ppaction://noaction"/>
            <a:extLst>
              <a:ext uri="{FF2B5EF4-FFF2-40B4-BE49-F238E27FC236}">
                <a16:creationId xmlns:a16="http://schemas.microsoft.com/office/drawing/2014/main" xmlns="" id="{6081D5C8-9D43-4C9F-A4B1-7071D606E9B0}"/>
              </a:ext>
            </a:extLst>
          </p:cNvPr>
          <p:cNvSpPr/>
          <p:nvPr/>
        </p:nvSpPr>
        <p:spPr>
          <a:xfrm>
            <a:off x="10875818" y="6456216"/>
            <a:ext cx="1316182" cy="401783"/>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r>
              <a:rPr lang="es-CO" dirty="0"/>
              <a:t>Siguiente</a:t>
            </a:r>
          </a:p>
        </p:txBody>
      </p:sp>
      <p:pic>
        <p:nvPicPr>
          <p:cNvPr id="7" name="Imagen 6">
            <a:extLst>
              <a:ext uri="{FF2B5EF4-FFF2-40B4-BE49-F238E27FC236}">
                <a16:creationId xmlns:a16="http://schemas.microsoft.com/office/drawing/2014/main" xmlns="" id="{1AFA866D-513E-4F0C-865B-F6F557A398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226" y="0"/>
            <a:ext cx="1089437" cy="1006640"/>
          </a:xfrm>
          <a:prstGeom prst="rect">
            <a:avLst/>
          </a:prstGeom>
        </p:spPr>
      </p:pic>
      <p:pic>
        <p:nvPicPr>
          <p:cNvPr id="8" name="y2mate.com - theme_quien_quiere_ser_millonario_comodin_llamada_RZU3mgEcBM8">
            <a:hlinkClick r:id="" action="ppaction://media"/>
            <a:extLst>
              <a:ext uri="{FF2B5EF4-FFF2-40B4-BE49-F238E27FC236}">
                <a16:creationId xmlns:a16="http://schemas.microsoft.com/office/drawing/2014/main" xmlns="" id="{74B25AA8-E358-4935-99D0-7DFC6F080ACE}"/>
              </a:ext>
            </a:extLst>
          </p:cNvPr>
          <p:cNvPicPr>
            <a:picLocks noChangeAspect="1"/>
          </p:cNvPicPr>
          <p:nvPr>
            <a:audioFile r:link="rId1"/>
            <p:extLst>
              <p:ext uri="{DAA4B4D4-6D71-4841-9C94-3DE7FCFB9230}">
                <p14:media xmlns:p14="http://schemas.microsoft.com/office/powerpoint/2010/main" r:embed="rId2">
                  <p14:trim st="5942"/>
                </p14:media>
              </p:ext>
            </p:extLst>
          </p:nvPr>
        </p:nvPicPr>
        <p:blipFill>
          <a:blip r:embed="rId6"/>
          <a:stretch>
            <a:fillRect/>
          </a:stretch>
        </p:blipFill>
        <p:spPr>
          <a:xfrm>
            <a:off x="-845127" y="2919414"/>
            <a:ext cx="609600" cy="609600"/>
          </a:xfrm>
          <a:prstGeom prst="rect">
            <a:avLst/>
          </a:prstGeom>
        </p:spPr>
      </p:pic>
    </p:spTree>
    <p:extLst>
      <p:ext uri="{BB962C8B-B14F-4D97-AF65-F5344CB8AC3E}">
        <p14:creationId xmlns:p14="http://schemas.microsoft.com/office/powerpoint/2010/main" val="927188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29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xmlns="" id="{15500604-1771-45F4-A94C-0127DCD96C08}"/>
              </a:ext>
            </a:extLst>
          </p:cNvPr>
          <p:cNvSpPr/>
          <p:nvPr/>
        </p:nvSpPr>
        <p:spPr>
          <a:xfrm>
            <a:off x="609599" y="1422461"/>
            <a:ext cx="10972802" cy="2230582"/>
          </a:xfrm>
          <a:prstGeom prst="rect">
            <a:avLst/>
          </a:prstGeom>
          <a:solidFill>
            <a:srgbClr val="005778"/>
          </a:solidFill>
          <a:ln>
            <a:solidFill>
              <a:srgbClr val="0057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dirty="0">
                <a:latin typeface="Biko" panose="02000000000000000000" pitchFamily="50" charset="0"/>
              </a:rPr>
              <a:t>Mencione dos (2) valores del Código de integridad.</a:t>
            </a:r>
          </a:p>
        </p:txBody>
      </p:sp>
      <p:sp>
        <p:nvSpPr>
          <p:cNvPr id="18" name="Elipse 17">
            <a:hlinkClick r:id="" action="ppaction://noaction"/>
            <a:extLst>
              <a:ext uri="{FF2B5EF4-FFF2-40B4-BE49-F238E27FC236}">
                <a16:creationId xmlns:a16="http://schemas.microsoft.com/office/drawing/2014/main" xmlns="" id="{4B3631D5-99A3-4537-ACD3-410F0985A947}"/>
              </a:ext>
            </a:extLst>
          </p:cNvPr>
          <p:cNvSpPr/>
          <p:nvPr/>
        </p:nvSpPr>
        <p:spPr>
          <a:xfrm>
            <a:off x="10668001" y="147843"/>
            <a:ext cx="914400" cy="914400"/>
          </a:xfrm>
          <a:prstGeom prst="ellipse">
            <a:avLst/>
          </a:prstGeom>
          <a:solidFill>
            <a:srgbClr val="005778"/>
          </a:solidFill>
          <a:ln>
            <a:solidFill>
              <a:srgbClr val="0057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CuadroTexto 18">
            <a:hlinkClick r:id="" action="ppaction://noaction"/>
            <a:extLst>
              <a:ext uri="{FF2B5EF4-FFF2-40B4-BE49-F238E27FC236}">
                <a16:creationId xmlns:a16="http://schemas.microsoft.com/office/drawing/2014/main" xmlns="" id="{A4DC4046-4FDE-453F-9E3A-60036C8E83CE}"/>
              </a:ext>
            </a:extLst>
          </p:cNvPr>
          <p:cNvSpPr txBox="1"/>
          <p:nvPr/>
        </p:nvSpPr>
        <p:spPr>
          <a:xfrm>
            <a:off x="10730346" y="392668"/>
            <a:ext cx="789709" cy="369332"/>
          </a:xfrm>
          <a:prstGeom prst="rect">
            <a:avLst/>
          </a:prstGeom>
          <a:solidFill>
            <a:srgbClr val="005778"/>
          </a:solidFill>
          <a:ln>
            <a:solidFill>
              <a:srgbClr val="005778"/>
            </a:solidFill>
          </a:ln>
        </p:spPr>
        <p:txBody>
          <a:bodyPr wrap="square" rtlCol="0">
            <a:spAutoFit/>
          </a:bodyPr>
          <a:lstStyle/>
          <a:p>
            <a:r>
              <a:rPr lang="es-CO" dirty="0">
                <a:solidFill>
                  <a:schemeClr val="bg1"/>
                </a:solidFill>
                <a:latin typeface="Biko" panose="02000000000000000000" pitchFamily="50" charset="0"/>
              </a:rPr>
              <a:t>50/50</a:t>
            </a:r>
          </a:p>
        </p:txBody>
      </p:sp>
      <p:sp>
        <p:nvSpPr>
          <p:cNvPr id="9" name="Rectángulo: esquinas redondeadas 8">
            <a:hlinkClick r:id="" action="ppaction://noaction"/>
            <a:extLst>
              <a:ext uri="{FF2B5EF4-FFF2-40B4-BE49-F238E27FC236}">
                <a16:creationId xmlns:a16="http://schemas.microsoft.com/office/drawing/2014/main" xmlns="" id="{B6A13187-E320-4183-B7A1-AD2FE5ED6C35}"/>
              </a:ext>
            </a:extLst>
          </p:cNvPr>
          <p:cNvSpPr/>
          <p:nvPr/>
        </p:nvSpPr>
        <p:spPr>
          <a:xfrm>
            <a:off x="609599" y="4267200"/>
            <a:ext cx="4696691" cy="928254"/>
          </a:xfrm>
          <a:prstGeom prst="roundRect">
            <a:avLst/>
          </a:prstGeom>
          <a:solidFill>
            <a:srgbClr val="005778"/>
          </a:solidFill>
          <a:ln>
            <a:solidFill>
              <a:srgbClr val="0057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Biko" panose="02000000000000000000" pitchFamily="50" charset="0"/>
              </a:rPr>
              <a:t>Pluralidad y Compromiso</a:t>
            </a:r>
            <a:endParaRPr lang="es-CO" sz="2400" dirty="0">
              <a:latin typeface="Biko" panose="02000000000000000000" pitchFamily="50" charset="0"/>
            </a:endParaRPr>
          </a:p>
        </p:txBody>
      </p:sp>
      <p:sp>
        <p:nvSpPr>
          <p:cNvPr id="10" name="Rectángulo: esquinas redondeadas 9">
            <a:hlinkClick r:id="" action="ppaction://noaction"/>
            <a:extLst>
              <a:ext uri="{FF2B5EF4-FFF2-40B4-BE49-F238E27FC236}">
                <a16:creationId xmlns:a16="http://schemas.microsoft.com/office/drawing/2014/main" xmlns="" id="{67DC4007-9E0B-49D5-B2F7-358E48D93E14}"/>
              </a:ext>
            </a:extLst>
          </p:cNvPr>
          <p:cNvSpPr/>
          <p:nvPr/>
        </p:nvSpPr>
        <p:spPr>
          <a:xfrm>
            <a:off x="6885710" y="4267200"/>
            <a:ext cx="4696691" cy="928254"/>
          </a:xfrm>
          <a:prstGeom prst="roundRect">
            <a:avLst/>
          </a:prstGeom>
          <a:solidFill>
            <a:srgbClr val="005778"/>
          </a:solidFill>
          <a:ln>
            <a:solidFill>
              <a:srgbClr val="0057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Biko" panose="02000000000000000000" pitchFamily="50" charset="0"/>
              </a:rPr>
              <a:t>Compromiso y respeto</a:t>
            </a:r>
            <a:endParaRPr lang="es-CO" sz="2400" dirty="0">
              <a:latin typeface="Biko" panose="02000000000000000000" pitchFamily="50" charset="0"/>
            </a:endParaRPr>
          </a:p>
        </p:txBody>
      </p:sp>
      <p:sp>
        <p:nvSpPr>
          <p:cNvPr id="11" name="Rectángulo: esquinas redondeadas 10">
            <a:hlinkClick r:id="" action="ppaction://noaction"/>
            <a:extLst>
              <a:ext uri="{FF2B5EF4-FFF2-40B4-BE49-F238E27FC236}">
                <a16:creationId xmlns:a16="http://schemas.microsoft.com/office/drawing/2014/main" xmlns="" id="{117C088E-34BF-4DFB-A58C-859C800B40BF}"/>
              </a:ext>
            </a:extLst>
          </p:cNvPr>
          <p:cNvSpPr/>
          <p:nvPr/>
        </p:nvSpPr>
        <p:spPr>
          <a:xfrm>
            <a:off x="609599" y="5527963"/>
            <a:ext cx="4696691" cy="928254"/>
          </a:xfrm>
          <a:prstGeom prst="roundRect">
            <a:avLst/>
          </a:prstGeom>
          <a:solidFill>
            <a:srgbClr val="005778"/>
          </a:solidFill>
          <a:ln>
            <a:solidFill>
              <a:srgbClr val="0057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Biko" panose="02000000000000000000" pitchFamily="50" charset="0"/>
              </a:rPr>
              <a:t>Gratitud y austeridad</a:t>
            </a:r>
            <a:endParaRPr lang="es-CO" sz="2400" dirty="0">
              <a:latin typeface="Biko" panose="02000000000000000000" pitchFamily="50" charset="0"/>
            </a:endParaRPr>
          </a:p>
        </p:txBody>
      </p:sp>
      <p:sp>
        <p:nvSpPr>
          <p:cNvPr id="12" name="Rectángulo: esquinas redondeadas 11">
            <a:hlinkClick r:id="" action="ppaction://noaction"/>
            <a:extLst>
              <a:ext uri="{FF2B5EF4-FFF2-40B4-BE49-F238E27FC236}">
                <a16:creationId xmlns:a16="http://schemas.microsoft.com/office/drawing/2014/main" xmlns="" id="{3424950A-E26F-4E50-99C9-E77535CAEDF7}"/>
              </a:ext>
            </a:extLst>
          </p:cNvPr>
          <p:cNvSpPr/>
          <p:nvPr/>
        </p:nvSpPr>
        <p:spPr>
          <a:xfrm>
            <a:off x="6885710" y="5527963"/>
            <a:ext cx="4696691" cy="928254"/>
          </a:xfrm>
          <a:prstGeom prst="roundRect">
            <a:avLst/>
          </a:prstGeom>
          <a:solidFill>
            <a:srgbClr val="005778"/>
          </a:solidFill>
          <a:ln>
            <a:solidFill>
              <a:srgbClr val="0057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Biko" panose="02000000000000000000" pitchFamily="50" charset="0"/>
              </a:rPr>
              <a:t>Austeridad y Pluralidad</a:t>
            </a:r>
          </a:p>
        </p:txBody>
      </p:sp>
      <p:pic>
        <p:nvPicPr>
          <p:cNvPr id="20" name="Imagen 19">
            <a:extLst>
              <a:ext uri="{FF2B5EF4-FFF2-40B4-BE49-F238E27FC236}">
                <a16:creationId xmlns:a16="http://schemas.microsoft.com/office/drawing/2014/main" xmlns="" id="{41E9544C-B121-46FF-8DC7-E01C5C9D19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226" y="0"/>
            <a:ext cx="1089437" cy="1006640"/>
          </a:xfrm>
          <a:prstGeom prst="rect">
            <a:avLst/>
          </a:prstGeom>
        </p:spPr>
      </p:pic>
      <p:grpSp>
        <p:nvGrpSpPr>
          <p:cNvPr id="14" name="Grupo 13">
            <a:extLst>
              <a:ext uri="{FF2B5EF4-FFF2-40B4-BE49-F238E27FC236}">
                <a16:creationId xmlns:a16="http://schemas.microsoft.com/office/drawing/2014/main" xmlns="" id="{A7E99B44-7FB6-4AB2-B41C-CD19902A24A5}"/>
              </a:ext>
            </a:extLst>
          </p:cNvPr>
          <p:cNvGrpSpPr/>
          <p:nvPr/>
        </p:nvGrpSpPr>
        <p:grpSpPr>
          <a:xfrm>
            <a:off x="9691255" y="120133"/>
            <a:ext cx="914400" cy="914400"/>
            <a:chOff x="7190510" y="235527"/>
            <a:chExt cx="914400" cy="914400"/>
          </a:xfrm>
          <a:solidFill>
            <a:srgbClr val="005778"/>
          </a:solidFill>
        </p:grpSpPr>
        <p:sp>
          <p:nvSpPr>
            <p:cNvPr id="15" name="Elipse 14">
              <a:extLst>
                <a:ext uri="{FF2B5EF4-FFF2-40B4-BE49-F238E27FC236}">
                  <a16:creationId xmlns:a16="http://schemas.microsoft.com/office/drawing/2014/main" xmlns="" id="{8944896E-149B-48E6-A20E-EA881504AECB}"/>
                </a:ext>
              </a:extLst>
            </p:cNvPr>
            <p:cNvSpPr/>
            <p:nvPr/>
          </p:nvSpPr>
          <p:spPr>
            <a:xfrm>
              <a:off x="7190510" y="235527"/>
              <a:ext cx="914400" cy="914400"/>
            </a:xfrm>
            <a:prstGeom prst="ellipse">
              <a:avLst/>
            </a:prstGeom>
            <a:grpFill/>
            <a:ln>
              <a:solidFill>
                <a:srgbClr val="0057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6" name="Imagen 15">
              <a:hlinkClick r:id="rId5" action="ppaction://hlinksldjump"/>
              <a:extLst>
                <a:ext uri="{FF2B5EF4-FFF2-40B4-BE49-F238E27FC236}">
                  <a16:creationId xmlns:a16="http://schemas.microsoft.com/office/drawing/2014/main" xmlns="" id="{03174431-A5B4-4607-8553-61E1D5B5F70B}"/>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xmlns="" r:id="rId13"/>
                </a:ext>
              </a:extLst>
            </a:blip>
            <a:stretch>
              <a:fillRect/>
            </a:stretch>
          </p:blipFill>
          <p:spPr>
            <a:xfrm>
              <a:off x="7251124" y="296141"/>
              <a:ext cx="793172" cy="793172"/>
            </a:xfrm>
            <a:prstGeom prst="rect">
              <a:avLst/>
            </a:prstGeom>
            <a:noFill/>
            <a:ln>
              <a:noFill/>
            </a:ln>
          </p:spPr>
        </p:pic>
      </p:grpSp>
      <p:pic>
        <p:nvPicPr>
          <p:cNvPr id="17" name="y2mate.com - theme_quien_quiere_ser_millonario_preguntas_6_10_E6KmxnJYcXY">
            <a:hlinkClick r:id="" action="ppaction://media"/>
            <a:extLst>
              <a:ext uri="{FF2B5EF4-FFF2-40B4-BE49-F238E27FC236}">
                <a16:creationId xmlns:a16="http://schemas.microsoft.com/office/drawing/2014/main" xmlns="" id="{AFD604AD-B605-4AC6-8235-04585056D034}"/>
              </a:ext>
            </a:extLst>
          </p:cNvPr>
          <p:cNvPicPr>
            <a:picLocks noChangeAspect="1"/>
          </p:cNvPicPr>
          <p:nvPr>
            <a:audioFile r:link="rId1"/>
            <p:extLst>
              <p:ext uri="{DAA4B4D4-6D71-4841-9C94-3DE7FCFB9230}">
                <p14:media xmlns:p14="http://schemas.microsoft.com/office/powerpoint/2010/main" r:embed="rId2">
                  <p14:trim st="5134"/>
                </p14:media>
              </p:ext>
            </p:extLst>
          </p:nvPr>
        </p:nvPicPr>
        <p:blipFill>
          <a:blip r:embed="rId14"/>
          <a:stretch>
            <a:fillRect/>
          </a:stretch>
        </p:blipFill>
        <p:spPr>
          <a:xfrm>
            <a:off x="-706582" y="2819400"/>
            <a:ext cx="609600" cy="609600"/>
          </a:xfrm>
          <a:prstGeom prst="rect">
            <a:avLst/>
          </a:prstGeom>
        </p:spPr>
      </p:pic>
    </p:spTree>
    <p:extLst>
      <p:ext uri="{BB962C8B-B14F-4D97-AF65-F5344CB8AC3E}">
        <p14:creationId xmlns:p14="http://schemas.microsoft.com/office/powerpoint/2010/main" val="178018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099"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para llamada telefÃ³nica">
            <a:extLst>
              <a:ext uri="{FF2B5EF4-FFF2-40B4-BE49-F238E27FC236}">
                <a16:creationId xmlns:a16="http://schemas.microsoft.com/office/drawing/2014/main" xmlns="" id="{5847C6D2-07FE-4807-8A8C-D4BEAD464F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008" y="2533651"/>
            <a:ext cx="4953000" cy="3619500"/>
          </a:xfrm>
          <a:prstGeom prst="rect">
            <a:avLst/>
          </a:prstGeom>
          <a:noFill/>
          <a:extLst>
            <a:ext uri="{909E8E84-426E-40DD-AFC4-6F175D3DCCD1}">
              <a14:hiddenFill xmlns:a14="http://schemas.microsoft.com/office/drawing/2010/main">
                <a:solidFill>
                  <a:srgbClr val="FFFFFF"/>
                </a:solidFill>
              </a14:hiddenFill>
            </a:ext>
          </a:extLst>
        </p:spPr>
      </p:pic>
      <p:sp>
        <p:nvSpPr>
          <p:cNvPr id="2" name="Bocadillo: ovalado 1">
            <a:extLst>
              <a:ext uri="{FF2B5EF4-FFF2-40B4-BE49-F238E27FC236}">
                <a16:creationId xmlns:a16="http://schemas.microsoft.com/office/drawing/2014/main" xmlns="" id="{1C984E92-49DA-4F4F-8A1C-CE2B0E1FB0D4}"/>
              </a:ext>
            </a:extLst>
          </p:cNvPr>
          <p:cNvSpPr/>
          <p:nvPr/>
        </p:nvSpPr>
        <p:spPr>
          <a:xfrm>
            <a:off x="7453745" y="314760"/>
            <a:ext cx="4461164" cy="2438400"/>
          </a:xfrm>
          <a:prstGeom prst="wedgeEllipseCallout">
            <a:avLst>
              <a:gd name="adj1" fmla="val -38092"/>
              <a:gd name="adj2" fmla="val 607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dirty="0">
                <a:latin typeface="Biko" panose="02000000000000000000" pitchFamily="50" charset="0"/>
              </a:rPr>
              <a:t>La respuesta es </a:t>
            </a:r>
            <a:r>
              <a:rPr lang="es-ES" sz="2400" dirty="0">
                <a:latin typeface="Biko" panose="02000000000000000000" pitchFamily="50" charset="0"/>
              </a:rPr>
              <a:t>Compromiso y respeto</a:t>
            </a:r>
            <a:endParaRPr lang="es-CO" sz="2400" dirty="0">
              <a:latin typeface="Biko" panose="02000000000000000000" pitchFamily="50" charset="0"/>
            </a:endParaRPr>
          </a:p>
          <a:p>
            <a:pPr algn="ctr"/>
            <a:endParaRPr lang="es-CO" sz="2400" dirty="0">
              <a:latin typeface="Biko" panose="02000000000000000000" pitchFamily="50" charset="0"/>
            </a:endParaRPr>
          </a:p>
        </p:txBody>
      </p:sp>
      <p:pic>
        <p:nvPicPr>
          <p:cNvPr id="3" name="Imagen 2">
            <a:extLst>
              <a:ext uri="{FF2B5EF4-FFF2-40B4-BE49-F238E27FC236}">
                <a16:creationId xmlns:a16="http://schemas.microsoft.com/office/drawing/2014/main" xmlns="" id="{AC2A61E5-6890-4161-94BD-7A2F70620C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226" y="0"/>
            <a:ext cx="1089437" cy="1006640"/>
          </a:xfrm>
          <a:prstGeom prst="rect">
            <a:avLst/>
          </a:prstGeom>
        </p:spPr>
      </p:pic>
      <p:sp>
        <p:nvSpPr>
          <p:cNvPr id="5" name="Flecha: a la derecha 4">
            <a:hlinkClick r:id="" action="ppaction://noaction"/>
            <a:extLst>
              <a:ext uri="{FF2B5EF4-FFF2-40B4-BE49-F238E27FC236}">
                <a16:creationId xmlns:a16="http://schemas.microsoft.com/office/drawing/2014/main" xmlns="" id="{550A9649-A8FF-4F03-864A-9A75B520054D}"/>
              </a:ext>
            </a:extLst>
          </p:cNvPr>
          <p:cNvSpPr/>
          <p:nvPr/>
        </p:nvSpPr>
        <p:spPr>
          <a:xfrm>
            <a:off x="10875818" y="6456216"/>
            <a:ext cx="1316182" cy="401783"/>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r>
              <a:rPr lang="es-CO" dirty="0"/>
              <a:t>Siguiente</a:t>
            </a:r>
          </a:p>
        </p:txBody>
      </p:sp>
      <p:pic>
        <p:nvPicPr>
          <p:cNvPr id="6" name="y2mate.com - theme_quien_quiere_ser_millonario_comodin_llamada_RZU3mgEcBM8">
            <a:hlinkClick r:id="" action="ppaction://media"/>
            <a:extLst>
              <a:ext uri="{FF2B5EF4-FFF2-40B4-BE49-F238E27FC236}">
                <a16:creationId xmlns:a16="http://schemas.microsoft.com/office/drawing/2014/main" xmlns="" id="{CDF026DC-5C17-4797-BBF9-995BD57E867A}"/>
              </a:ext>
            </a:extLst>
          </p:cNvPr>
          <p:cNvPicPr>
            <a:picLocks noChangeAspect="1"/>
          </p:cNvPicPr>
          <p:nvPr>
            <a:audioFile r:link="rId1"/>
            <p:extLst>
              <p:ext uri="{DAA4B4D4-6D71-4841-9C94-3DE7FCFB9230}">
                <p14:media xmlns:p14="http://schemas.microsoft.com/office/powerpoint/2010/main" r:embed="rId2">
                  <p14:trim st="5942"/>
                </p14:media>
              </p:ext>
            </p:extLst>
          </p:nvPr>
        </p:nvPicPr>
        <p:blipFill>
          <a:blip r:embed="rId6"/>
          <a:stretch>
            <a:fillRect/>
          </a:stretch>
        </p:blipFill>
        <p:spPr>
          <a:xfrm>
            <a:off x="-845127" y="2919414"/>
            <a:ext cx="609600" cy="609600"/>
          </a:xfrm>
          <a:prstGeom prst="rect">
            <a:avLst/>
          </a:prstGeom>
        </p:spPr>
      </p:pic>
    </p:spTree>
    <p:extLst>
      <p:ext uri="{BB962C8B-B14F-4D97-AF65-F5344CB8AC3E}">
        <p14:creationId xmlns:p14="http://schemas.microsoft.com/office/powerpoint/2010/main" val="207664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2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xmlns="" id="{F95818A3-5E6D-4C62-8862-AD32FB45BB90}"/>
              </a:ext>
            </a:extLst>
          </p:cNvPr>
          <p:cNvSpPr>
            <a:spLocks noGrp="1"/>
          </p:cNvSpPr>
          <p:nvPr>
            <p:ph type="title"/>
          </p:nvPr>
        </p:nvSpPr>
        <p:spPr/>
        <p:txBody>
          <a:bodyPr vert="horz" lIns="91440" tIns="45720" rIns="91440" bIns="45720" rtlCol="0" anchor="b">
            <a:normAutofit/>
          </a:bodyPr>
          <a:lstStyle/>
          <a:p>
            <a:r>
              <a:rPr lang="en-US" sz="4400" kern="1200" dirty="0">
                <a:solidFill>
                  <a:srgbClr val="FFFFFF"/>
                </a:solidFill>
                <a:latin typeface="Arial Black" panose="020B0A04020102020204" pitchFamily="34" charset="0"/>
              </a:rPr>
              <a:t>¿</a:t>
            </a:r>
            <a:r>
              <a:rPr lang="en-US" sz="4400" kern="1200" dirty="0" smtClean="0">
                <a:solidFill>
                  <a:srgbClr val="FFFFFF"/>
                </a:solidFill>
                <a:latin typeface="Arial Black" panose="020B0A04020102020204" pitchFamily="34" charset="0"/>
              </a:rPr>
              <a:t>QUIÉNES </a:t>
            </a:r>
            <a:r>
              <a:rPr lang="en-US" sz="4400" b="1" kern="1200" dirty="0" smtClean="0">
                <a:solidFill>
                  <a:srgbClr val="FFFFFF"/>
                </a:solidFill>
                <a:latin typeface="Arial Black" panose="020B0A04020102020204" pitchFamily="34" charset="0"/>
              </a:rPr>
              <a:t>SOMOS</a:t>
            </a:r>
            <a:r>
              <a:rPr lang="en-US" sz="4400" kern="1200" dirty="0" smtClean="0">
                <a:solidFill>
                  <a:srgbClr val="FFFFFF"/>
                </a:solidFill>
                <a:latin typeface="Arial Black" panose="020B0A04020102020204" pitchFamily="34" charset="0"/>
              </a:rPr>
              <a:t>?</a:t>
            </a:r>
            <a:endParaRPr lang="en-US" sz="4400" kern="1200" dirty="0">
              <a:solidFill>
                <a:srgbClr val="FFFFFF"/>
              </a:solidFill>
              <a:latin typeface="Arial Black" panose="020B0A04020102020204" pitchFamily="34" charset="0"/>
            </a:endParaRPr>
          </a:p>
        </p:txBody>
      </p:sp>
      <p:sp>
        <p:nvSpPr>
          <p:cNvPr id="3" name="2 Marcador de contenido"/>
          <p:cNvSpPr>
            <a:spLocks noGrp="1"/>
          </p:cNvSpPr>
          <p:nvPr>
            <p:ph idx="1"/>
          </p:nvPr>
        </p:nvSpPr>
        <p:spPr>
          <a:xfrm>
            <a:off x="471948" y="216310"/>
            <a:ext cx="10881852" cy="5960653"/>
          </a:xfrm>
        </p:spPr>
        <p:txBody>
          <a:bodyPr/>
          <a:lstStyle/>
          <a:p>
            <a:pPr marL="0" indent="0" algn="ctr">
              <a:buNone/>
            </a:pPr>
            <a:r>
              <a:rPr lang="es-CO" b="1" dirty="0" smtClean="0"/>
              <a:t>QUIÉNES SOMOS?</a:t>
            </a:r>
            <a:endParaRPr lang="es-ES" b="1" dirty="0"/>
          </a:p>
        </p:txBody>
      </p:sp>
      <p:cxnSp>
        <p:nvCxnSpPr>
          <p:cNvPr id="33" name="Straight Connector 32">
            <a:extLst>
              <a:ext uri="{FF2B5EF4-FFF2-40B4-BE49-F238E27FC236}">
                <a16:creationId xmlns:a16="http://schemas.microsoft.com/office/drawing/2014/main" xmlns="" id="{5C34627B-48E6-4F4D-B843-97717A86B49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098" name="Picture 2" descr="C:\Users\TALENTO\Downloads\WhatsApp Image 2023-02-09 at 2.10.38 PM.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2386" y="1317523"/>
            <a:ext cx="10569063" cy="5132438"/>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7902" y="4152747"/>
            <a:ext cx="3919537" cy="201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71571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AC2A61E5-6890-4161-94BD-7A2F70620C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226" y="0"/>
            <a:ext cx="1089437" cy="1006640"/>
          </a:xfrm>
          <a:prstGeom prst="rect">
            <a:avLst/>
          </a:prstGeom>
        </p:spPr>
      </p:pic>
      <p:sp>
        <p:nvSpPr>
          <p:cNvPr id="5" name="Flecha: a la derecha 4">
            <a:hlinkClick r:id="" action="ppaction://noaction"/>
            <a:extLst>
              <a:ext uri="{FF2B5EF4-FFF2-40B4-BE49-F238E27FC236}">
                <a16:creationId xmlns:a16="http://schemas.microsoft.com/office/drawing/2014/main" xmlns="" id="{550A9649-A8FF-4F03-864A-9A75B520054D}"/>
              </a:ext>
            </a:extLst>
          </p:cNvPr>
          <p:cNvSpPr/>
          <p:nvPr/>
        </p:nvSpPr>
        <p:spPr>
          <a:xfrm>
            <a:off x="10875818" y="6456216"/>
            <a:ext cx="1316182" cy="401783"/>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s-CO" dirty="0"/>
          </a:p>
        </p:txBody>
      </p:sp>
      <p:pic>
        <p:nvPicPr>
          <p:cNvPr id="6" name="y2mate.com - theme_quien_quiere_ser_millonario_comodin_llamada_RZU3mgEcBM8">
            <a:hlinkClick r:id="" action="ppaction://media"/>
            <a:extLst>
              <a:ext uri="{FF2B5EF4-FFF2-40B4-BE49-F238E27FC236}">
                <a16:creationId xmlns:a16="http://schemas.microsoft.com/office/drawing/2014/main" xmlns="" id="{CDF026DC-5C17-4797-BBF9-995BD57E867A}"/>
              </a:ext>
            </a:extLst>
          </p:cNvPr>
          <p:cNvPicPr>
            <a:picLocks noChangeAspect="1"/>
          </p:cNvPicPr>
          <p:nvPr>
            <a:audioFile r:link="rId1"/>
            <p:extLst>
              <p:ext uri="{DAA4B4D4-6D71-4841-9C94-3DE7FCFB9230}">
                <p14:media xmlns:p14="http://schemas.microsoft.com/office/powerpoint/2010/main" r:embed="rId2">
                  <p14:trim st="5942"/>
                </p14:media>
              </p:ext>
            </p:extLst>
          </p:nvPr>
        </p:nvPicPr>
        <p:blipFill>
          <a:blip r:embed="rId5"/>
          <a:stretch>
            <a:fillRect/>
          </a:stretch>
        </p:blipFill>
        <p:spPr>
          <a:xfrm>
            <a:off x="-845127" y="2919414"/>
            <a:ext cx="609600" cy="609600"/>
          </a:xfrm>
          <a:prstGeom prst="rect">
            <a:avLst/>
          </a:prstGeom>
        </p:spPr>
      </p:pic>
      <p:pic>
        <p:nvPicPr>
          <p:cNvPr id="7" name="6 Imagen"/>
          <p:cNvPicPr/>
          <p:nvPr/>
        </p:nvPicPr>
        <p:blipFill rotWithShape="1">
          <a:blip r:embed="rId6"/>
          <a:srcRect l="11110" t="12856" r="33861" b="10527"/>
          <a:stretch/>
        </p:blipFill>
        <p:spPr bwMode="auto">
          <a:xfrm>
            <a:off x="2680672" y="827137"/>
            <a:ext cx="7200747" cy="543601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3453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2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5">
            <a:extLst>
              <a:ext uri="{FF2B5EF4-FFF2-40B4-BE49-F238E27FC236}">
                <a16:creationId xmlns:a16="http://schemas.microsoft.com/office/drawing/2014/main" xmlns=""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8" name="Título 7">
            <a:extLst>
              <a:ext uri="{FF2B5EF4-FFF2-40B4-BE49-F238E27FC236}">
                <a16:creationId xmlns:a16="http://schemas.microsoft.com/office/drawing/2014/main" xmlns="" id="{CEC6FD96-B81F-46C0-8034-E0D04697AC76}"/>
              </a:ext>
            </a:extLst>
          </p:cNvPr>
          <p:cNvSpPr>
            <a:spLocks noGrp="1"/>
          </p:cNvSpPr>
          <p:nvPr>
            <p:ph type="title"/>
          </p:nvPr>
        </p:nvSpPr>
        <p:spPr>
          <a:xfrm>
            <a:off x="1504335" y="1543665"/>
            <a:ext cx="10369727" cy="1818967"/>
          </a:xfrm>
        </p:spPr>
        <p:txBody>
          <a:bodyPr vert="horz" lIns="91440" tIns="45720" rIns="91440" bIns="45720" rtlCol="0" anchor="b">
            <a:normAutofit/>
          </a:bodyPr>
          <a:lstStyle/>
          <a:p>
            <a:pPr algn="ctr"/>
            <a:r>
              <a:rPr lang="en-US" sz="4000" b="1" dirty="0" smtClean="0"/>
              <a:t>MUCHAS GRACIAS</a:t>
            </a:r>
            <a:endParaRPr lang="en-US" sz="4000" b="1" dirty="0"/>
          </a:p>
        </p:txBody>
      </p:sp>
      <p:cxnSp>
        <p:nvCxnSpPr>
          <p:cNvPr id="17" name="Straight Connector 16">
            <a:extLst>
              <a:ext uri="{FF2B5EF4-FFF2-40B4-BE49-F238E27FC236}">
                <a16:creationId xmlns:a16="http://schemas.microsoft.com/office/drawing/2014/main" xmlns=""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11" name="Imagen 5">
            <a:extLst>
              <a:ext uri="{FF2B5EF4-FFF2-40B4-BE49-F238E27FC236}">
                <a16:creationId xmlns:a16="http://schemas.microsoft.com/office/drawing/2014/main" xmlns="" id="{3B2EE3D6-C686-4C96-BB84-29BA1A031E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300" y="344129"/>
            <a:ext cx="2873829" cy="1279043"/>
          </a:xfrm>
          <a:prstGeom prst="rect">
            <a:avLst/>
          </a:prstGeom>
        </p:spPr>
      </p:pic>
    </p:spTree>
    <p:extLst>
      <p:ext uri="{BB962C8B-B14F-4D97-AF65-F5344CB8AC3E}">
        <p14:creationId xmlns:p14="http://schemas.microsoft.com/office/powerpoint/2010/main" val="13135743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F5E1391-FE2D-4EB3-8FE7-B111A5DA7504}"/>
              </a:ext>
            </a:extLst>
          </p:cNvPr>
          <p:cNvSpPr>
            <a:spLocks noGrp="1"/>
          </p:cNvSpPr>
          <p:nvPr>
            <p:ph type="title"/>
          </p:nvPr>
        </p:nvSpPr>
        <p:spPr>
          <a:xfrm>
            <a:off x="1136428" y="627564"/>
            <a:ext cx="7474172" cy="1325563"/>
          </a:xfrm>
        </p:spPr>
        <p:txBody>
          <a:bodyPr>
            <a:normAutofit/>
          </a:bodyPr>
          <a:lstStyle/>
          <a:p>
            <a:r>
              <a:rPr lang="es-CO" dirty="0" smtClean="0">
                <a:latin typeface="Arial Black" panose="020B0A04020102020204" pitchFamily="34" charset="0"/>
              </a:rPr>
              <a:t>NATURALEZA JURÍDICA</a:t>
            </a:r>
            <a:endParaRPr lang="es-CO" dirty="0">
              <a:latin typeface="Arial Black" panose="020B0A04020102020204" pitchFamily="34" charset="0"/>
            </a:endParaRPr>
          </a:p>
        </p:txBody>
      </p:sp>
      <p:sp>
        <p:nvSpPr>
          <p:cNvPr id="25" name="Marcador de contenido 2">
            <a:extLst>
              <a:ext uri="{FF2B5EF4-FFF2-40B4-BE49-F238E27FC236}">
                <a16:creationId xmlns:a16="http://schemas.microsoft.com/office/drawing/2014/main" xmlns="" id="{C5CC2325-C49B-4169-813E-8E8CF9AC4B3C}"/>
              </a:ext>
            </a:extLst>
          </p:cNvPr>
          <p:cNvSpPr>
            <a:spLocks noGrp="1"/>
          </p:cNvSpPr>
          <p:nvPr>
            <p:ph idx="1"/>
          </p:nvPr>
        </p:nvSpPr>
        <p:spPr>
          <a:xfrm>
            <a:off x="1136429" y="2278173"/>
            <a:ext cx="6467867" cy="3450613"/>
          </a:xfrm>
        </p:spPr>
        <p:txBody>
          <a:bodyPr anchor="ctr">
            <a:normAutofit/>
          </a:bodyPr>
          <a:lstStyle/>
          <a:p>
            <a:pPr marL="0" indent="0" algn="just">
              <a:buNone/>
            </a:pPr>
            <a:r>
              <a:rPr lang="es-ES" sz="2200" dirty="0">
                <a:latin typeface="Arial" panose="020B0604020202020204" pitchFamily="34" charset="0"/>
                <a:cs typeface="Arial" panose="020B0604020202020204" pitchFamily="34" charset="0"/>
              </a:rPr>
              <a:t>El Banco Inmobiliario de Floridablanca. “BIF”, es un Establecimiento Público del orden municipal, creado mediante Acuerdo 024 de 2002 y modificado en su totalidad con el Acuerdo 016 de Diciembre 16 de 2004.</a:t>
            </a:r>
          </a:p>
          <a:p>
            <a:pPr marL="0" indent="0" algn="just">
              <a:buNone/>
            </a:pPr>
            <a:r>
              <a:rPr lang="es-ES" sz="2200" dirty="0">
                <a:latin typeface="Arial" panose="020B0604020202020204" pitchFamily="34" charset="0"/>
                <a:cs typeface="Arial" panose="020B0604020202020204" pitchFamily="34" charset="0"/>
              </a:rPr>
              <a:t>El “BIF” constituye una categoría especial de entidad pública, descentralizada, con personería jurídica, patrimonio propio y autonomía administrativa, creado por el Concejo Municipal de Floridablanca.</a:t>
            </a:r>
          </a:p>
          <a:p>
            <a:pPr algn="just"/>
            <a:endParaRPr lang="es-CO" sz="2200" dirty="0">
              <a:latin typeface="Arial" panose="020B0604020202020204" pitchFamily="34" charset="0"/>
              <a:cs typeface="Arial" panose="020B0604020202020204" pitchFamily="34" charset="0"/>
            </a:endParaRPr>
          </a:p>
        </p:txBody>
      </p:sp>
      <p:sp>
        <p:nvSpPr>
          <p:cNvPr id="26" name="Rectangle 21">
            <a:extLst>
              <a:ext uri="{FF2B5EF4-FFF2-40B4-BE49-F238E27FC236}">
                <a16:creationId xmlns:a16="http://schemas.microsoft.com/office/drawing/2014/main" xmlns="" id="{59A309A7-1751-4ABE-A3C1-EEC40366AD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xmlns="" id="{967D8EB6-EAE1-4F9C-B398-83321E2872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xmlns="" id="{8C2B5A50-AA9D-4D09-B50A-ADC8B87EED9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9413987" y="2857501"/>
            <a:ext cx="1142998" cy="1142998"/>
          </a:xfrm>
          <a:prstGeom prst="rect">
            <a:avLst/>
          </a:prstGeom>
        </p:spPr>
      </p:pic>
      <p:pic>
        <p:nvPicPr>
          <p:cNvPr id="7" name="Imagen 6">
            <a:extLst>
              <a:ext uri="{FF2B5EF4-FFF2-40B4-BE49-F238E27FC236}">
                <a16:creationId xmlns:a16="http://schemas.microsoft.com/office/drawing/2014/main" xmlns="" id="{00BCFEF2-CC9B-4E4B-801E-24E7C37991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 y="5578957"/>
            <a:ext cx="2873829" cy="1279043"/>
          </a:xfrm>
          <a:prstGeom prst="rect">
            <a:avLst/>
          </a:prstGeom>
        </p:spPr>
      </p:pic>
    </p:spTree>
    <p:extLst>
      <p:ext uri="{BB962C8B-B14F-4D97-AF65-F5344CB8AC3E}">
        <p14:creationId xmlns:p14="http://schemas.microsoft.com/office/powerpoint/2010/main" val="1788913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C5E6CFF1-2F42-4E10-9A97-F116F46F53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Imagen que contiene cielo, exterior, árbol, edificio&#10;&#10;Descripción generada automáticamente">
            <a:extLst>
              <a:ext uri="{FF2B5EF4-FFF2-40B4-BE49-F238E27FC236}">
                <a16:creationId xmlns:a16="http://schemas.microsoft.com/office/drawing/2014/main" xmlns="" id="{43847DB6-2F53-4AA6-910C-E90457A5C082}"/>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a:stretch/>
        </p:blipFill>
        <p:spPr>
          <a:xfrm>
            <a:off x="20" y="1"/>
            <a:ext cx="12191980" cy="6857999"/>
          </a:xfrm>
          <a:prstGeom prst="rect">
            <a:avLst/>
          </a:prstGeom>
        </p:spPr>
      </p:pic>
      <p:sp>
        <p:nvSpPr>
          <p:cNvPr id="2" name="Título 1">
            <a:extLst>
              <a:ext uri="{FF2B5EF4-FFF2-40B4-BE49-F238E27FC236}">
                <a16:creationId xmlns:a16="http://schemas.microsoft.com/office/drawing/2014/main" xmlns="" id="{A9E5B134-6283-4E20-8179-E208079BB0DC}"/>
              </a:ext>
            </a:extLst>
          </p:cNvPr>
          <p:cNvSpPr>
            <a:spLocks noGrp="1"/>
          </p:cNvSpPr>
          <p:nvPr>
            <p:ph type="title"/>
          </p:nvPr>
        </p:nvSpPr>
        <p:spPr>
          <a:xfrm>
            <a:off x="838201" y="1065862"/>
            <a:ext cx="3313164" cy="4726276"/>
          </a:xfrm>
        </p:spPr>
        <p:txBody>
          <a:bodyPr>
            <a:normAutofit/>
          </a:bodyPr>
          <a:lstStyle/>
          <a:p>
            <a:pPr algn="r"/>
            <a:r>
              <a:rPr lang="es-CO" sz="4000" dirty="0">
                <a:solidFill>
                  <a:srgbClr val="FFFFFF"/>
                </a:solidFill>
                <a:latin typeface="Arial Black" panose="020B0A04020102020204" pitchFamily="34" charset="0"/>
              </a:rPr>
              <a:t>MISIÓN</a:t>
            </a:r>
          </a:p>
        </p:txBody>
      </p:sp>
      <p:cxnSp>
        <p:nvCxnSpPr>
          <p:cNvPr id="19" name="Straight Connector 18">
            <a:extLst>
              <a:ext uri="{FF2B5EF4-FFF2-40B4-BE49-F238E27FC236}">
                <a16:creationId xmlns:a16="http://schemas.microsoft.com/office/drawing/2014/main" xmlns="" id="{67182200-4859-4C8D-BCBB-55B245C28B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xmlns="" id="{2278ABDB-BF17-4F81-BC5E-809EAB95F074}"/>
              </a:ext>
            </a:extLst>
          </p:cNvPr>
          <p:cNvSpPr>
            <a:spLocks noGrp="1"/>
          </p:cNvSpPr>
          <p:nvPr>
            <p:ph idx="1"/>
          </p:nvPr>
        </p:nvSpPr>
        <p:spPr>
          <a:xfrm>
            <a:off x="5155379" y="1065862"/>
            <a:ext cx="5744685" cy="4726276"/>
          </a:xfrm>
        </p:spPr>
        <p:txBody>
          <a:bodyPr anchor="ctr">
            <a:normAutofit/>
          </a:bodyPr>
          <a:lstStyle/>
          <a:p>
            <a:pPr marL="0" indent="0" algn="just">
              <a:buNone/>
            </a:pPr>
            <a:r>
              <a:rPr lang="es-ES" sz="2000" dirty="0">
                <a:solidFill>
                  <a:srgbClr val="FFFFFF"/>
                </a:solidFill>
                <a:latin typeface="Arial "/>
              </a:rPr>
              <a:t>Desarrollar la política de vivienda social del </a:t>
            </a:r>
            <a:r>
              <a:rPr lang="es-ES" sz="2000" dirty="0" smtClean="0">
                <a:solidFill>
                  <a:srgbClr val="FFFFFF"/>
                </a:solidFill>
                <a:latin typeface="Arial "/>
              </a:rPr>
              <a:t>municipio </a:t>
            </a:r>
            <a:r>
              <a:rPr lang="es-ES" sz="2000" dirty="0">
                <a:solidFill>
                  <a:srgbClr val="FFFFFF"/>
                </a:solidFill>
                <a:latin typeface="Arial "/>
              </a:rPr>
              <a:t>de Floridablanca y la administración de los predios públicos garantizando el aprovechamiento de los mismos, así como el control de la actividad inmobiliaria.</a:t>
            </a:r>
          </a:p>
          <a:p>
            <a:pPr marL="0" indent="0">
              <a:buNone/>
            </a:pPr>
            <a:endParaRPr lang="es-CO" sz="2000" dirty="0">
              <a:solidFill>
                <a:srgbClr val="FFFFFF"/>
              </a:solidFill>
            </a:endParaRPr>
          </a:p>
        </p:txBody>
      </p:sp>
      <p:pic>
        <p:nvPicPr>
          <p:cNvPr id="4" name="Imagen 3">
            <a:extLst>
              <a:ext uri="{FF2B5EF4-FFF2-40B4-BE49-F238E27FC236}">
                <a16:creationId xmlns:a16="http://schemas.microsoft.com/office/drawing/2014/main" xmlns="" id="{A61096F6-D95C-4698-B3F1-CA61F2FA9D29}"/>
              </a:ext>
            </a:extLst>
          </p:cNvPr>
          <p:cNvPicPr>
            <a:picLocks noChangeAspect="1"/>
          </p:cNvPicPr>
          <p:nvPr/>
        </p:nvPicPr>
        <p:blipFill>
          <a:blip r:embed="rId3"/>
          <a:stretch>
            <a:fillRect/>
          </a:stretch>
        </p:blipFill>
        <p:spPr>
          <a:xfrm>
            <a:off x="-171231" y="5251153"/>
            <a:ext cx="2926334" cy="1786283"/>
          </a:xfrm>
          <a:prstGeom prst="rect">
            <a:avLst/>
          </a:prstGeom>
        </p:spPr>
      </p:pic>
    </p:spTree>
    <p:extLst>
      <p:ext uri="{BB962C8B-B14F-4D97-AF65-F5344CB8AC3E}">
        <p14:creationId xmlns:p14="http://schemas.microsoft.com/office/powerpoint/2010/main" val="156788686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theme/theme1.xml><?xml version="1.0" encoding="utf-8"?>
<a:theme xmlns:a="http://schemas.openxmlformats.org/drawingml/2006/main" name="Tema de Office">
  <a:themeElements>
    <a:clrScheme name="Azul cáli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648</TotalTime>
  <Words>4172</Words>
  <Application>Microsoft Office PowerPoint</Application>
  <PresentationFormat>Personalizado</PresentationFormat>
  <Paragraphs>319</Paragraphs>
  <Slides>71</Slides>
  <Notes>0</Notes>
  <HiddenSlides>0</HiddenSlides>
  <MMClips>13</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71</vt:i4>
      </vt:variant>
    </vt:vector>
  </HeadingPairs>
  <TitlesOfParts>
    <vt:vector size="73" baseType="lpstr">
      <vt:lpstr>Tema de Office</vt:lpstr>
      <vt:lpstr>Imagen de mapa de bits</vt:lpstr>
      <vt:lpstr>PROGPROGRAMA DE INDUCCIÓN Y REINDUCCIÓN</vt:lpstr>
      <vt:lpstr>INTRODUCCIÓN </vt:lpstr>
      <vt:lpstr>PROGRAMA DE ORIENTACIÓN AL ESTADO Y AL SERVICIO PÚBLICO</vt:lpstr>
      <vt:lpstr>Presentación de PowerPoint</vt:lpstr>
      <vt:lpstr>CONOCIMIENTO INSTITUCIONAL </vt:lpstr>
      <vt:lpstr>SIMBOLOS DEL MUNICIPIO </vt:lpstr>
      <vt:lpstr>¿QUIÉNES SOMOS?</vt:lpstr>
      <vt:lpstr>NATURALEZA JURÍDICA</vt:lpstr>
      <vt:lpstr>MISIÓN</vt:lpstr>
      <vt:lpstr>VISIÓN</vt:lpstr>
      <vt:lpstr>OBJETO</vt:lpstr>
      <vt:lpstr>FUNCIONES</vt:lpstr>
      <vt:lpstr>ESTRUCTURA ORGANIZACIONAL</vt:lpstr>
      <vt:lpstr>¿QUÉ HACEMOS?</vt:lpstr>
      <vt:lpstr>MAPA DE PROCESOS</vt:lpstr>
      <vt:lpstr>CÓMO OPERA MIPG</vt:lpstr>
      <vt:lpstr>DIMENSIONES MIPG</vt:lpstr>
      <vt:lpstr>MODELO ESTÁNDAR DE CONTROL INTERNO - MECI</vt:lpstr>
      <vt:lpstr>SISTEMA DE ATENCIÓN AL CIUDADANO</vt:lpstr>
      <vt:lpstr>Atención al ciudadano</vt:lpstr>
      <vt:lpstr>HERRAMIENTAS O APLICATIVOS INTERNOS</vt:lpstr>
      <vt:lpstr>SERVICIO DE INTRANET </vt:lpstr>
      <vt:lpstr>SISTEMA DE CORRESPONDENCIA VENTANAL</vt:lpstr>
      <vt:lpstr>Delfin ECO</vt:lpstr>
      <vt:lpstr>Sistema de Georreferenciación de Predios del Municipio</vt:lpstr>
      <vt:lpstr>Presentación de PowerPoint</vt:lpstr>
      <vt:lpstr>HERRAMIENTAS O APLICATIVOS EXTERNOS</vt:lpstr>
      <vt:lpstr>Presentación de PowerPoint</vt:lpstr>
      <vt:lpstr>CONSULTAS DE PQRS EN LINEA </vt:lpstr>
      <vt:lpstr>GESTIÓN DEL TALENTO HUMANO  SERVIDORES PÚBLICOS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SITUACIONES ADMINISTRATIVAS </vt:lpstr>
      <vt:lpstr>REGIMEN SALARIAL </vt:lpstr>
      <vt:lpstr>REGIMEN PRESTACIONAL </vt:lpstr>
      <vt:lpstr>CAPACITACIÓN Y DESARROLLO </vt:lpstr>
      <vt:lpstr>PROGRAMA DE FORMACIÓN Y DESARROLLO</vt:lpstr>
      <vt:lpstr>PLAN DE BIENESTAR SOCIAL Y ESTÍMULOS </vt:lpstr>
      <vt:lpstr>EVALUACIÓN DE DESEMPEÑO LABORAL</vt:lpstr>
      <vt:lpstr>HORARIO LABORAL </vt:lpstr>
      <vt:lpstr>PROGRAMA DE GESTION DOCUMENTAL – PGD TRD</vt:lpstr>
      <vt:lpstr>SISTEMA DE GESTIÓN DE SEGURIDAD Y SALUD EN EL TRABAJO</vt:lpstr>
      <vt:lpstr>¿QUE ES LA SEGURIDAD Y SALUD EN EL TRABAJO?</vt:lpstr>
      <vt:lpstr>FUNCIONES DEL SISTEMA DE GESTION DE SEGURIDAD Y SALUD EN EL TRABAJO</vt:lpstr>
      <vt:lpstr>POLÍTICA DE SEGURIDAD Y SALUD EN EL TRABAJO</vt:lpstr>
      <vt:lpstr>POLÍTICA DE FARMACODEPENDENCIA </vt:lpstr>
      <vt:lpstr>POLÍTICA AMBIENTAL</vt:lpstr>
      <vt:lpstr>POLÍTICA DE PREVENCIÓN DEL ACOSO LABORAL</vt:lpstr>
      <vt:lpstr>RESPONSABILIDADES DEL EMPLEADOR</vt:lpstr>
      <vt:lpstr>RESPONSABILIDADES DE LOS TRABAJADORES </vt:lpstr>
      <vt:lpstr>COMITÉ PARITARIO DE SALUD OCUPACIONAL    (COPASST)</vt:lpstr>
      <vt:lpstr>COMITÉ DE CONVIVENCIA LABORAL</vt:lpstr>
      <vt:lpstr>BRIGADA DE EMERGENCIA </vt:lpstr>
      <vt:lpstr>FUNCIONES GENERALES DE LA BRIGADA DE EMERGENCIA</vt:lpstr>
      <vt:lpstr>Presentación de PowerPoint</vt:lpstr>
      <vt:lpstr>PROCEDIMIENTO EN CASO DE ACCIDENTE DE TRABAJO</vt:lpstr>
      <vt:lpstr>Evaluación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MUCHAS GRACIAS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Programa de inducción y reinducción</dc:title>
  <dc:creator>Juliana Rojas</dc:creator>
  <cp:lastModifiedBy>TALENTO</cp:lastModifiedBy>
  <cp:revision>35</cp:revision>
  <dcterms:created xsi:type="dcterms:W3CDTF">2019-08-15T20:55:11Z</dcterms:created>
  <dcterms:modified xsi:type="dcterms:W3CDTF">2023-09-20T14:49:32Z</dcterms:modified>
</cp:coreProperties>
</file>